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452" r:id="rId3"/>
    <p:sldId id="257" r:id="rId4"/>
    <p:sldId id="258" r:id="rId5"/>
    <p:sldId id="259" r:id="rId6"/>
    <p:sldId id="458" r:id="rId7"/>
    <p:sldId id="459" r:id="rId8"/>
    <p:sldId id="260" r:id="rId9"/>
    <p:sldId id="261" r:id="rId10"/>
    <p:sldId id="262" r:id="rId11"/>
    <p:sldId id="264" r:id="rId12"/>
    <p:sldId id="496" r:id="rId13"/>
    <p:sldId id="497" r:id="rId14"/>
    <p:sldId id="266" r:id="rId15"/>
    <p:sldId id="267" r:id="rId16"/>
    <p:sldId id="269" r:id="rId17"/>
    <p:sldId id="498" r:id="rId18"/>
    <p:sldId id="270" r:id="rId19"/>
    <p:sldId id="460" r:id="rId20"/>
    <p:sldId id="271" r:id="rId21"/>
    <p:sldId id="272" r:id="rId22"/>
    <p:sldId id="461" r:id="rId23"/>
    <p:sldId id="273" r:id="rId24"/>
    <p:sldId id="274" r:id="rId25"/>
    <p:sldId id="275" r:id="rId26"/>
    <p:sldId id="276" r:id="rId27"/>
    <p:sldId id="277" r:id="rId28"/>
    <p:sldId id="278" r:id="rId29"/>
    <p:sldId id="462" r:id="rId30"/>
    <p:sldId id="279" r:id="rId31"/>
    <p:sldId id="284" r:id="rId32"/>
    <p:sldId id="285" r:id="rId33"/>
    <p:sldId id="463" r:id="rId34"/>
    <p:sldId id="286" r:id="rId35"/>
    <p:sldId id="464" r:id="rId36"/>
    <p:sldId id="287" r:id="rId37"/>
    <p:sldId id="288" r:id="rId38"/>
    <p:sldId id="295" r:id="rId39"/>
    <p:sldId id="296" r:id="rId40"/>
    <p:sldId id="297" r:id="rId41"/>
    <p:sldId id="298" r:id="rId42"/>
    <p:sldId id="466" r:id="rId43"/>
    <p:sldId id="299" r:id="rId44"/>
    <p:sldId id="300" r:id="rId45"/>
    <p:sldId id="467" r:id="rId46"/>
    <p:sldId id="468" r:id="rId47"/>
    <p:sldId id="302" r:id="rId48"/>
    <p:sldId id="469" r:id="rId49"/>
    <p:sldId id="303" r:id="rId50"/>
    <p:sldId id="304" r:id="rId51"/>
    <p:sldId id="305" r:id="rId52"/>
    <p:sldId id="306" r:id="rId53"/>
    <p:sldId id="307" r:id="rId54"/>
    <p:sldId id="309" r:id="rId55"/>
    <p:sldId id="313" r:id="rId56"/>
    <p:sldId id="471" r:id="rId57"/>
    <p:sldId id="314" r:id="rId58"/>
    <p:sldId id="315" r:id="rId59"/>
    <p:sldId id="316" r:id="rId60"/>
    <p:sldId id="317" r:id="rId61"/>
    <p:sldId id="473" r:id="rId62"/>
    <p:sldId id="321" r:id="rId63"/>
    <p:sldId id="323" r:id="rId64"/>
    <p:sldId id="327" r:id="rId65"/>
    <p:sldId id="328" r:id="rId66"/>
    <p:sldId id="341" r:id="rId67"/>
    <p:sldId id="342" r:id="rId68"/>
    <p:sldId id="345" r:id="rId69"/>
    <p:sldId id="346" r:id="rId70"/>
    <p:sldId id="347" r:id="rId71"/>
    <p:sldId id="348" r:id="rId72"/>
    <p:sldId id="349" r:id="rId73"/>
    <p:sldId id="350" r:id="rId74"/>
    <p:sldId id="351" r:id="rId75"/>
    <p:sldId id="353" r:id="rId76"/>
    <p:sldId id="355" r:id="rId77"/>
    <p:sldId id="477" r:id="rId78"/>
    <p:sldId id="354" r:id="rId79"/>
    <p:sldId id="356" r:id="rId80"/>
    <p:sldId id="478" r:id="rId81"/>
    <p:sldId id="359" r:id="rId82"/>
    <p:sldId id="360" r:id="rId83"/>
    <p:sldId id="361" r:id="rId84"/>
    <p:sldId id="362" r:id="rId85"/>
    <p:sldId id="363" r:id="rId86"/>
    <p:sldId id="364" r:id="rId87"/>
    <p:sldId id="366" r:id="rId88"/>
    <p:sldId id="365" r:id="rId89"/>
    <p:sldId id="368" r:id="rId90"/>
    <p:sldId id="369" r:id="rId91"/>
    <p:sldId id="370" r:id="rId92"/>
    <p:sldId id="374" r:id="rId93"/>
    <p:sldId id="375" r:id="rId94"/>
    <p:sldId id="376" r:id="rId95"/>
    <p:sldId id="482" r:id="rId96"/>
    <p:sldId id="378" r:id="rId97"/>
    <p:sldId id="377" r:id="rId98"/>
    <p:sldId id="379" r:id="rId99"/>
    <p:sldId id="483" r:id="rId100"/>
    <p:sldId id="380" r:id="rId101"/>
    <p:sldId id="381" r:id="rId102"/>
    <p:sldId id="382" r:id="rId103"/>
    <p:sldId id="383" r:id="rId104"/>
    <p:sldId id="384" r:id="rId105"/>
    <p:sldId id="385" r:id="rId106"/>
    <p:sldId id="386" r:id="rId107"/>
    <p:sldId id="387" r:id="rId108"/>
    <p:sldId id="388" r:id="rId109"/>
    <p:sldId id="389" r:id="rId110"/>
    <p:sldId id="484" r:id="rId111"/>
    <p:sldId id="390" r:id="rId112"/>
    <p:sldId id="391" r:id="rId113"/>
    <p:sldId id="392" r:id="rId114"/>
    <p:sldId id="394" r:id="rId115"/>
    <p:sldId id="508" r:id="rId116"/>
    <p:sldId id="509" r:id="rId117"/>
    <p:sldId id="510" r:id="rId118"/>
    <p:sldId id="511" r:id="rId119"/>
    <p:sldId id="512" r:id="rId120"/>
    <p:sldId id="513" r:id="rId121"/>
    <p:sldId id="514" r:id="rId122"/>
    <p:sldId id="507" r:id="rId123"/>
    <p:sldId id="395" r:id="rId124"/>
    <p:sldId id="396" r:id="rId125"/>
    <p:sldId id="397" r:id="rId126"/>
    <p:sldId id="399" r:id="rId127"/>
    <p:sldId id="486" r:id="rId128"/>
    <p:sldId id="400" r:id="rId129"/>
    <p:sldId id="401" r:id="rId130"/>
    <p:sldId id="402" r:id="rId131"/>
    <p:sldId id="403" r:id="rId132"/>
    <p:sldId id="404" r:id="rId133"/>
    <p:sldId id="405" r:id="rId134"/>
    <p:sldId id="515" r:id="rId135"/>
    <p:sldId id="406" r:id="rId136"/>
    <p:sldId id="407" r:id="rId137"/>
    <p:sldId id="408" r:id="rId138"/>
    <p:sldId id="409" r:id="rId139"/>
    <p:sldId id="501" r:id="rId140"/>
    <p:sldId id="500" r:id="rId141"/>
    <p:sldId id="415" r:id="rId142"/>
    <p:sldId id="416" r:id="rId143"/>
    <p:sldId id="417" r:id="rId144"/>
    <p:sldId id="418" r:id="rId145"/>
    <p:sldId id="419" r:id="rId146"/>
    <p:sldId id="420" r:id="rId147"/>
    <p:sldId id="421" r:id="rId148"/>
    <p:sldId id="487" r:id="rId149"/>
    <p:sldId id="422" r:id="rId150"/>
    <p:sldId id="423" r:id="rId151"/>
    <p:sldId id="424" r:id="rId152"/>
    <p:sldId id="425" r:id="rId153"/>
    <p:sldId id="426" r:id="rId154"/>
    <p:sldId id="427" r:id="rId155"/>
    <p:sldId id="428" r:id="rId156"/>
    <p:sldId id="429" r:id="rId157"/>
    <p:sldId id="430" r:id="rId158"/>
    <p:sldId id="431" r:id="rId159"/>
    <p:sldId id="432" r:id="rId160"/>
    <p:sldId id="433" r:id="rId161"/>
    <p:sldId id="453" r:id="rId162"/>
    <p:sldId id="454" r:id="rId163"/>
    <p:sldId id="455" r:id="rId164"/>
    <p:sldId id="456" r:id="rId165"/>
    <p:sldId id="457" r:id="rId166"/>
    <p:sldId id="434" r:id="rId167"/>
    <p:sldId id="435" r:id="rId168"/>
    <p:sldId id="436" r:id="rId169"/>
    <p:sldId id="495" r:id="rId170"/>
    <p:sldId id="437" r:id="rId171"/>
    <p:sldId id="438" r:id="rId172"/>
    <p:sldId id="439" r:id="rId173"/>
    <p:sldId id="488" r:id="rId174"/>
    <p:sldId id="441" r:id="rId175"/>
    <p:sldId id="447" r:id="rId176"/>
    <p:sldId id="490" r:id="rId177"/>
    <p:sldId id="449" r:id="rId178"/>
    <p:sldId id="516" r:id="rId179"/>
    <p:sldId id="517" r:id="rId180"/>
    <p:sldId id="518" r:id="rId181"/>
    <p:sldId id="519" r:id="rId182"/>
    <p:sldId id="520" r:id="rId183"/>
    <p:sldId id="521" r:id="rId184"/>
    <p:sldId id="522" r:id="rId18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A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7CEAF7-3008-3B45-951C-1378F7A7CE79}" v="17" dt="2025-09-17T12:35:47.230"/>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15" autoAdjust="0"/>
    <p:restoredTop sz="94660"/>
  </p:normalViewPr>
  <p:slideViewPr>
    <p:cSldViewPr snapToGrid="0" showGuides="1">
      <p:cViewPr>
        <p:scale>
          <a:sx n="110" d="100"/>
          <a:sy n="110" d="100"/>
        </p:scale>
        <p:origin x="576" y="464"/>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microsoft.com/office/2015/10/relationships/revisionInfo" Target="revisionInfo.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761EB3-37C1-063B-DF78-6AD2E0787914}"/>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3CFCCEC4-CD3D-C3AF-FD7B-7131C63B39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70D898E6-5466-F94B-2E96-4041BBCAB8C1}"/>
              </a:ext>
            </a:extLst>
          </p:cNvPr>
          <p:cNvSpPr>
            <a:spLocks noGrp="1"/>
          </p:cNvSpPr>
          <p:nvPr>
            <p:ph type="dt" sz="half" idx="10"/>
          </p:nvPr>
        </p:nvSpPr>
        <p:spPr/>
        <p:txBody>
          <a:bodyPr/>
          <a:lstStyle/>
          <a:p>
            <a:fld id="{6744BF84-E599-4C4D-B6A8-B67DC12FB2E6}" type="datetimeFigureOut">
              <a:rPr lang="pt-BR" smtClean="0"/>
              <a:t>16/09/2025</a:t>
            </a:fld>
            <a:endParaRPr lang="pt-BR"/>
          </a:p>
        </p:txBody>
      </p:sp>
      <p:sp>
        <p:nvSpPr>
          <p:cNvPr id="5" name="Espaço Reservado para Rodapé 4">
            <a:extLst>
              <a:ext uri="{FF2B5EF4-FFF2-40B4-BE49-F238E27FC236}">
                <a16:creationId xmlns:a16="http://schemas.microsoft.com/office/drawing/2014/main" id="{50153F5A-F83D-5DB0-9652-960FC3721BD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7E8AA04-5FBD-51E9-0D94-581CF5486011}"/>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4278062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8921D4-811C-4E73-1CDC-1C12AAFE3C2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365D2ED-D9F4-B690-9D2C-A80AEBBEBB1C}"/>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D1F3336-B271-5C29-FFC0-734B34B1624F}"/>
              </a:ext>
            </a:extLst>
          </p:cNvPr>
          <p:cNvSpPr>
            <a:spLocks noGrp="1"/>
          </p:cNvSpPr>
          <p:nvPr>
            <p:ph type="dt" sz="half" idx="10"/>
          </p:nvPr>
        </p:nvSpPr>
        <p:spPr/>
        <p:txBody>
          <a:bodyPr/>
          <a:lstStyle/>
          <a:p>
            <a:fld id="{6744BF84-E599-4C4D-B6A8-B67DC12FB2E6}" type="datetimeFigureOut">
              <a:rPr lang="pt-BR" smtClean="0"/>
              <a:t>16/09/2025</a:t>
            </a:fld>
            <a:endParaRPr lang="pt-BR"/>
          </a:p>
        </p:txBody>
      </p:sp>
      <p:sp>
        <p:nvSpPr>
          <p:cNvPr id="5" name="Espaço Reservado para Rodapé 4">
            <a:extLst>
              <a:ext uri="{FF2B5EF4-FFF2-40B4-BE49-F238E27FC236}">
                <a16:creationId xmlns:a16="http://schemas.microsoft.com/office/drawing/2014/main" id="{59762220-1600-1B96-227F-DD09BE6268D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37F9DBF-7C4E-A3BC-9928-221F578AD986}"/>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465238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01A2DC-B38B-55A0-E849-7AFAE6E13298}"/>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D64B6D9E-B899-E32A-C4F8-CC1E60D1EC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B4CAAF9-D4D5-B8F0-C13D-B57BCD710B88}"/>
              </a:ext>
            </a:extLst>
          </p:cNvPr>
          <p:cNvSpPr>
            <a:spLocks noGrp="1"/>
          </p:cNvSpPr>
          <p:nvPr>
            <p:ph type="dt" sz="half" idx="10"/>
          </p:nvPr>
        </p:nvSpPr>
        <p:spPr/>
        <p:txBody>
          <a:bodyPr/>
          <a:lstStyle/>
          <a:p>
            <a:fld id="{6744BF84-E599-4C4D-B6A8-B67DC12FB2E6}" type="datetimeFigureOut">
              <a:rPr lang="pt-BR" smtClean="0"/>
              <a:t>16/09/2025</a:t>
            </a:fld>
            <a:endParaRPr lang="pt-BR"/>
          </a:p>
        </p:txBody>
      </p:sp>
      <p:sp>
        <p:nvSpPr>
          <p:cNvPr id="5" name="Espaço Reservado para Rodapé 4">
            <a:extLst>
              <a:ext uri="{FF2B5EF4-FFF2-40B4-BE49-F238E27FC236}">
                <a16:creationId xmlns:a16="http://schemas.microsoft.com/office/drawing/2014/main" id="{68294D1D-C816-491B-5333-DAA4ED38005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10C8A64-2122-13EF-ABE3-3969D24606B6}"/>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2890361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D415BB-0010-5B47-7ECD-1B6C9EA7CA0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60DC9254-6B26-E1EC-4391-1CCE5473BD2C}"/>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EB07DFFD-1925-1427-5E0F-4CC5A1A1D911}"/>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87138162-F2F8-68EB-BA2D-27241F3BF159}"/>
              </a:ext>
            </a:extLst>
          </p:cNvPr>
          <p:cNvSpPr>
            <a:spLocks noGrp="1"/>
          </p:cNvSpPr>
          <p:nvPr>
            <p:ph type="dt" sz="half" idx="10"/>
          </p:nvPr>
        </p:nvSpPr>
        <p:spPr/>
        <p:txBody>
          <a:bodyPr/>
          <a:lstStyle/>
          <a:p>
            <a:fld id="{6744BF84-E599-4C4D-B6A8-B67DC12FB2E6}" type="datetimeFigureOut">
              <a:rPr lang="pt-BR" smtClean="0"/>
              <a:t>16/09/2025</a:t>
            </a:fld>
            <a:endParaRPr lang="pt-BR"/>
          </a:p>
        </p:txBody>
      </p:sp>
      <p:sp>
        <p:nvSpPr>
          <p:cNvPr id="6" name="Espaço Reservado para Rodapé 5">
            <a:extLst>
              <a:ext uri="{FF2B5EF4-FFF2-40B4-BE49-F238E27FC236}">
                <a16:creationId xmlns:a16="http://schemas.microsoft.com/office/drawing/2014/main" id="{E73C56DC-C19A-45E4-BFDC-FDDCED54C43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15CBE12-DF1D-FB1C-93B2-26405110ED0F}"/>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1509209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B62BE6-04D9-A30C-F06A-A5624206C95B}"/>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0931B444-C26F-9247-B675-199F7CA835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35B081D2-DEB2-5797-C233-D5BF4E1CDB46}"/>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B5BEB548-9FE3-1710-46CB-8F0E278207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64BF96BD-BA3D-B728-611B-C19418E4E43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2E0221A2-4676-4A34-169F-A6AD560D9515}"/>
              </a:ext>
            </a:extLst>
          </p:cNvPr>
          <p:cNvSpPr>
            <a:spLocks noGrp="1"/>
          </p:cNvSpPr>
          <p:nvPr>
            <p:ph type="dt" sz="half" idx="10"/>
          </p:nvPr>
        </p:nvSpPr>
        <p:spPr/>
        <p:txBody>
          <a:bodyPr/>
          <a:lstStyle/>
          <a:p>
            <a:fld id="{6744BF84-E599-4C4D-B6A8-B67DC12FB2E6}" type="datetimeFigureOut">
              <a:rPr lang="pt-BR" smtClean="0"/>
              <a:t>16/09/2025</a:t>
            </a:fld>
            <a:endParaRPr lang="pt-BR"/>
          </a:p>
        </p:txBody>
      </p:sp>
      <p:sp>
        <p:nvSpPr>
          <p:cNvPr id="8" name="Espaço Reservado para Rodapé 7">
            <a:extLst>
              <a:ext uri="{FF2B5EF4-FFF2-40B4-BE49-F238E27FC236}">
                <a16:creationId xmlns:a16="http://schemas.microsoft.com/office/drawing/2014/main" id="{DEE078B6-486A-C6CE-7FDD-96C1C1548E2B}"/>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6C6D2A68-B8D9-9209-0F4C-ECAEFCE2B039}"/>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2667561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6B045D-4BBB-E0ED-62B3-47D21E8932BC}"/>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19F98501-FF92-236D-15A4-7B0E39C4220E}"/>
              </a:ext>
            </a:extLst>
          </p:cNvPr>
          <p:cNvSpPr>
            <a:spLocks noGrp="1"/>
          </p:cNvSpPr>
          <p:nvPr>
            <p:ph type="dt" sz="half" idx="10"/>
          </p:nvPr>
        </p:nvSpPr>
        <p:spPr/>
        <p:txBody>
          <a:bodyPr/>
          <a:lstStyle/>
          <a:p>
            <a:fld id="{6744BF84-E599-4C4D-B6A8-B67DC12FB2E6}" type="datetimeFigureOut">
              <a:rPr lang="pt-BR" smtClean="0"/>
              <a:t>16/09/2025</a:t>
            </a:fld>
            <a:endParaRPr lang="pt-BR"/>
          </a:p>
        </p:txBody>
      </p:sp>
      <p:sp>
        <p:nvSpPr>
          <p:cNvPr id="4" name="Espaço Reservado para Rodapé 3">
            <a:extLst>
              <a:ext uri="{FF2B5EF4-FFF2-40B4-BE49-F238E27FC236}">
                <a16:creationId xmlns:a16="http://schemas.microsoft.com/office/drawing/2014/main" id="{A13FD5CC-C5BC-E797-A00F-0CE1C7313093}"/>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2F7A0EA5-4D6B-E800-DB17-D8E401ACFAF7}"/>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3901930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732B2459-76C7-118D-9597-1F1F03CCA8E2}"/>
              </a:ext>
            </a:extLst>
          </p:cNvPr>
          <p:cNvSpPr>
            <a:spLocks noGrp="1"/>
          </p:cNvSpPr>
          <p:nvPr>
            <p:ph type="dt" sz="half" idx="10"/>
          </p:nvPr>
        </p:nvSpPr>
        <p:spPr/>
        <p:txBody>
          <a:bodyPr/>
          <a:lstStyle/>
          <a:p>
            <a:fld id="{6744BF84-E599-4C4D-B6A8-B67DC12FB2E6}" type="datetimeFigureOut">
              <a:rPr lang="pt-BR" smtClean="0"/>
              <a:t>16/09/2025</a:t>
            </a:fld>
            <a:endParaRPr lang="pt-BR"/>
          </a:p>
        </p:txBody>
      </p:sp>
      <p:sp>
        <p:nvSpPr>
          <p:cNvPr id="3" name="Espaço Reservado para Rodapé 2">
            <a:extLst>
              <a:ext uri="{FF2B5EF4-FFF2-40B4-BE49-F238E27FC236}">
                <a16:creationId xmlns:a16="http://schemas.microsoft.com/office/drawing/2014/main" id="{DAF28ED7-DD63-3480-BD6A-9AD18A8446BC}"/>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0A387E14-D4CD-3626-2312-2541ED7229F5}"/>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2265709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258091-91D2-4C9A-5BD7-D81CCD49FA2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391CF5B-61D0-F510-2147-6DF29C0AFC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850BE7B5-7C50-6D5D-E163-654DF0A8DE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341FDE03-1737-2172-5EAE-0F1D9CA41492}"/>
              </a:ext>
            </a:extLst>
          </p:cNvPr>
          <p:cNvSpPr>
            <a:spLocks noGrp="1"/>
          </p:cNvSpPr>
          <p:nvPr>
            <p:ph type="dt" sz="half" idx="10"/>
          </p:nvPr>
        </p:nvSpPr>
        <p:spPr/>
        <p:txBody>
          <a:bodyPr/>
          <a:lstStyle/>
          <a:p>
            <a:fld id="{6744BF84-E599-4C4D-B6A8-B67DC12FB2E6}" type="datetimeFigureOut">
              <a:rPr lang="pt-BR" smtClean="0"/>
              <a:t>16/09/2025</a:t>
            </a:fld>
            <a:endParaRPr lang="pt-BR"/>
          </a:p>
        </p:txBody>
      </p:sp>
      <p:sp>
        <p:nvSpPr>
          <p:cNvPr id="6" name="Espaço Reservado para Rodapé 5">
            <a:extLst>
              <a:ext uri="{FF2B5EF4-FFF2-40B4-BE49-F238E27FC236}">
                <a16:creationId xmlns:a16="http://schemas.microsoft.com/office/drawing/2014/main" id="{0DC3D568-6F94-2C3A-8C6B-2500A8405EA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BBB014E-29D2-4C7D-8D4C-76C63047F87D}"/>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826575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F239BC-9752-887C-9016-DFE4B9D9C81B}"/>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B4AD48E8-66D5-EFFD-8461-15755F786C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37AFED41-222B-88C3-A500-4226C26803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A85CFEEB-A3E9-E856-D647-0F61468EE94E}"/>
              </a:ext>
            </a:extLst>
          </p:cNvPr>
          <p:cNvSpPr>
            <a:spLocks noGrp="1"/>
          </p:cNvSpPr>
          <p:nvPr>
            <p:ph type="dt" sz="half" idx="10"/>
          </p:nvPr>
        </p:nvSpPr>
        <p:spPr/>
        <p:txBody>
          <a:bodyPr/>
          <a:lstStyle/>
          <a:p>
            <a:fld id="{6744BF84-E599-4C4D-B6A8-B67DC12FB2E6}" type="datetimeFigureOut">
              <a:rPr lang="pt-BR" smtClean="0"/>
              <a:t>16/09/2025</a:t>
            </a:fld>
            <a:endParaRPr lang="pt-BR"/>
          </a:p>
        </p:txBody>
      </p:sp>
      <p:sp>
        <p:nvSpPr>
          <p:cNvPr id="6" name="Espaço Reservado para Rodapé 5">
            <a:extLst>
              <a:ext uri="{FF2B5EF4-FFF2-40B4-BE49-F238E27FC236}">
                <a16:creationId xmlns:a16="http://schemas.microsoft.com/office/drawing/2014/main" id="{FEE4A138-0AF5-7F7F-54B6-DB2CD888C1C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3B88EC5-8E07-91D8-3AAD-29E6D7D44499}"/>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364192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E9761D-1955-A804-DE25-5D0F07159D45}"/>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C0556C49-8C0A-91DE-B6B5-D9EAA5568B7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B7E7C6F-F5EF-EA3F-BDA8-62D7D63D8DC1}"/>
              </a:ext>
            </a:extLst>
          </p:cNvPr>
          <p:cNvSpPr>
            <a:spLocks noGrp="1"/>
          </p:cNvSpPr>
          <p:nvPr>
            <p:ph type="dt" sz="half" idx="10"/>
          </p:nvPr>
        </p:nvSpPr>
        <p:spPr/>
        <p:txBody>
          <a:bodyPr/>
          <a:lstStyle/>
          <a:p>
            <a:fld id="{6744BF84-E599-4C4D-B6A8-B67DC12FB2E6}" type="datetimeFigureOut">
              <a:rPr lang="pt-BR" smtClean="0"/>
              <a:t>16/09/2025</a:t>
            </a:fld>
            <a:endParaRPr lang="pt-BR"/>
          </a:p>
        </p:txBody>
      </p:sp>
      <p:sp>
        <p:nvSpPr>
          <p:cNvPr id="5" name="Espaço Reservado para Rodapé 4">
            <a:extLst>
              <a:ext uri="{FF2B5EF4-FFF2-40B4-BE49-F238E27FC236}">
                <a16:creationId xmlns:a16="http://schemas.microsoft.com/office/drawing/2014/main" id="{9D96BA1F-A841-94F4-A1A2-E33A9E12342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1B27B4E-EAA2-AAA9-E4E8-9DC8A1430D53}"/>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2031813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435639F-83DE-02AA-45F8-919B9C9EADB7}"/>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CF4848BA-C4B7-CD21-5343-3656BCB4A31B}"/>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DBF2290-7470-94F4-F02D-D87B510090F0}"/>
              </a:ext>
            </a:extLst>
          </p:cNvPr>
          <p:cNvSpPr>
            <a:spLocks noGrp="1"/>
          </p:cNvSpPr>
          <p:nvPr>
            <p:ph type="dt" sz="half" idx="10"/>
          </p:nvPr>
        </p:nvSpPr>
        <p:spPr/>
        <p:txBody>
          <a:bodyPr/>
          <a:lstStyle/>
          <a:p>
            <a:fld id="{6744BF84-E599-4C4D-B6A8-B67DC12FB2E6}" type="datetimeFigureOut">
              <a:rPr lang="pt-BR" smtClean="0"/>
              <a:t>16/09/2025</a:t>
            </a:fld>
            <a:endParaRPr lang="pt-BR"/>
          </a:p>
        </p:txBody>
      </p:sp>
      <p:sp>
        <p:nvSpPr>
          <p:cNvPr id="5" name="Espaço Reservado para Rodapé 4">
            <a:extLst>
              <a:ext uri="{FF2B5EF4-FFF2-40B4-BE49-F238E27FC236}">
                <a16:creationId xmlns:a16="http://schemas.microsoft.com/office/drawing/2014/main" id="{3B0CEFD1-FE31-8D61-6DDC-D6EFE7175B2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E8E3A1D-A91C-DED2-86D1-27D654026547}"/>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3227358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1AAA99C4-216F-DC3D-1897-B88F32DDC0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52D8075-565B-F2ED-BE92-E968F17563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1865AAB-AE0B-FC8F-ED44-105EF9557E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44BF84-E599-4C4D-B6A8-B67DC12FB2E6}" type="datetimeFigureOut">
              <a:rPr lang="pt-BR" smtClean="0"/>
              <a:t>16/09/2025</a:t>
            </a:fld>
            <a:endParaRPr lang="pt-BR"/>
          </a:p>
        </p:txBody>
      </p:sp>
      <p:sp>
        <p:nvSpPr>
          <p:cNvPr id="5" name="Espaço Reservado para Rodapé 4">
            <a:extLst>
              <a:ext uri="{FF2B5EF4-FFF2-40B4-BE49-F238E27FC236}">
                <a16:creationId xmlns:a16="http://schemas.microsoft.com/office/drawing/2014/main" id="{94BB8C69-E867-7F53-3E4D-29FD034650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7C49AFDB-950B-4EB2-93AE-1A34BE0A69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A3168A2-9E80-4A65-9887-396F5F5843E3}" type="slidenum">
              <a:rPr lang="pt-BR" smtClean="0"/>
              <a:t>‹nº›</a:t>
            </a:fld>
            <a:endParaRPr lang="pt-BR"/>
          </a:p>
        </p:txBody>
      </p:sp>
    </p:spTree>
    <p:extLst>
      <p:ext uri="{BB962C8B-B14F-4D97-AF65-F5344CB8AC3E}">
        <p14:creationId xmlns:p14="http://schemas.microsoft.com/office/powerpoint/2010/main" val="30401066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gov.br/secom/pt-br/acesso-a-informacao/comunicabr/lista-de-acoes-e-programas/cadastro-unico"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hyperlink" Target="https://www.planalto.gov.br/ccivil_03/_Ato2023-2026/2025/Decreto/D12534.htm#art3" TargetMode="External"/><Relationship Id="rId2" Type="http://schemas.openxmlformats.org/officeDocument/2006/relationships/hyperlink" Target="https://www.planalto.gov.br/ccivil_03/_Ato2011-2014/2011/Decreto/D7617.htm#art1" TargetMode="External"/><Relationship Id="rId1" Type="http://schemas.openxmlformats.org/officeDocument/2006/relationships/slideLayout" Target="../slideLayouts/slideLayout1.xml"/><Relationship Id="rId5" Type="http://schemas.openxmlformats.org/officeDocument/2006/relationships/hyperlink" Target="https://www.planalto.gov.br/ccivil_03/_Ato2015-2018/2016/Decreto/D8805.htm#art4" TargetMode="External"/><Relationship Id="rId4" Type="http://schemas.openxmlformats.org/officeDocument/2006/relationships/hyperlink" Target="https://www.planalto.gov.br/ccivil_03/_Ato2015-2018/2016/Decreto/D8805.htm#art1"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www.planalto.gov.br/ccivil_03/_Ato2023-2026/2025/Decreto/D12534.htm#art3" TargetMode="External"/><Relationship Id="rId2" Type="http://schemas.openxmlformats.org/officeDocument/2006/relationships/hyperlink" Target="https://www.planalto.gov.br/ccivil_03/_Ato2011-2014/2011/Decreto/D7617.htm#art1" TargetMode="External"/><Relationship Id="rId1" Type="http://schemas.openxmlformats.org/officeDocument/2006/relationships/slideLayout" Target="../slideLayouts/slideLayout1.xml"/><Relationship Id="rId6" Type="http://schemas.openxmlformats.org/officeDocument/2006/relationships/hyperlink" Target="https://www.planalto.gov.br/ccivil_03/_Ato2023-2026/2025/Decreto/D12534.htm#art1" TargetMode="External"/><Relationship Id="rId5" Type="http://schemas.openxmlformats.org/officeDocument/2006/relationships/hyperlink" Target="https://www.planalto.gov.br/ccivil_03/_Ato2015-2018/2016/Decreto/D8805.htm#art4" TargetMode="External"/><Relationship Id="rId4" Type="http://schemas.openxmlformats.org/officeDocument/2006/relationships/hyperlink" Target="https://www.planalto.gov.br/ccivil_03/_Ato2015-2018/2016/Decreto/D8805.htm#art1"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hyperlink" Target="https://www.planalto.gov.br/ccivil_03/Constituicao/Constituicao.htm#art203vi" TargetMode="External"/><Relationship Id="rId2" Type="http://schemas.openxmlformats.org/officeDocument/2006/relationships/hyperlink" Target="https://www.planalto.gov.br/ccivil_03/Constituicao/Constituicao.htm#art6p" TargetMode="External"/><Relationship Id="rId1" Type="http://schemas.openxmlformats.org/officeDocument/2006/relationships/slideLayout" Target="../slideLayouts/slideLayout1.xml"/><Relationship Id="rId6" Type="http://schemas.openxmlformats.org/officeDocument/2006/relationships/hyperlink" Target="https://www.planalto.gov.br/ccivil_03/_Ato2023-2026/2025/Decreto/D12534.htm#art1" TargetMode="External"/><Relationship Id="rId5" Type="http://schemas.openxmlformats.org/officeDocument/2006/relationships/hyperlink" Target="https://www.planalto.gov.br/ccivil_03/_Ato2004-2006/2004/Lei/L10.835.htm#art1%C2%A71" TargetMode="External"/><Relationship Id="rId4" Type="http://schemas.openxmlformats.org/officeDocument/2006/relationships/hyperlink" Target="https://www.planalto.gov.br/ccivil_03/_Ato2004-2006/2004/Lei/L10.835.htm#art1" TargetMode="Externa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hyperlink" Target="https://www.planalto.gov.br/ccivil_03/_ato2023-2026/2024/Decreto/D12069.htm#art16" TargetMode="External"/><Relationship Id="rId2" Type="http://schemas.openxmlformats.org/officeDocument/2006/relationships/hyperlink" Target="https://www.planalto.gov.br/ccivil_03/_Ato2015-2018/2018/Lei/L13709.htm" TargetMode="External"/><Relationship Id="rId1" Type="http://schemas.openxmlformats.org/officeDocument/2006/relationships/slideLayout" Target="../slideLayouts/slideLayout1.xml"/><Relationship Id="rId4" Type="http://schemas.openxmlformats.org/officeDocument/2006/relationships/hyperlink" Target="https://www.planalto.gov.br/ccivil_03/_ato2023-2026/2024/Decreto/D12069.htm#art18" TargetMode="Externa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961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9E0A4A-6947-4B00-AC35-AC6FB8D6E21B}"/>
              </a:ext>
            </a:extLst>
          </p:cNvPr>
          <p:cNvSpPr>
            <a:spLocks noGrp="1"/>
          </p:cNvSpPr>
          <p:nvPr>
            <p:ph type="ctrTitle"/>
          </p:nvPr>
        </p:nvSpPr>
        <p:spPr>
          <a:xfrm>
            <a:off x="528918" y="570016"/>
            <a:ext cx="8130988" cy="5393755"/>
          </a:xfrm>
        </p:spPr>
        <p:txBody>
          <a:bodyPr>
            <a:normAutofit/>
          </a:bodyPr>
          <a:lstStyle/>
          <a:p>
            <a:pPr algn="l">
              <a:tabLst>
                <a:tab pos="2250440" algn="l"/>
              </a:tabLst>
            </a:pPr>
            <a:r>
              <a:rPr lang="pt-BR" sz="2400" b="1" dirty="0">
                <a:solidFill>
                  <a:srgbClr val="ECAD00"/>
                </a:solidFill>
                <a:effectLst/>
                <a:latin typeface="Aptos Display" panose="020B0004020202020204" pitchFamily="34" charset="0"/>
                <a:ea typeface="Times New Roman" panose="02020603050405020304" pitchFamily="18" charset="0"/>
              </a:rPr>
              <a:t>Dados BPC/LOAS Brasil e Maranhão</a:t>
            </a:r>
            <a:br>
              <a:rPr lang="pt-BR" sz="2400" dirty="0">
                <a:solidFill>
                  <a:schemeClr val="bg1"/>
                </a:solidFill>
                <a:effectLst/>
                <a:latin typeface="Times New Roman" panose="02020603050405020304" pitchFamily="18" charset="0"/>
                <a:ea typeface="Times New Roman" panose="02020603050405020304" pitchFamily="18" charset="0"/>
              </a:rPr>
            </a:br>
            <a:r>
              <a:rPr lang="pt-BR" sz="2400" dirty="0">
                <a:solidFill>
                  <a:schemeClr val="bg1"/>
                </a:solidFill>
                <a:effectLst/>
                <a:latin typeface="Aptos Display" panose="020B0004020202020204" pitchFamily="34" charset="0"/>
                <a:ea typeface="Times New Roman" panose="02020603050405020304" pitchFamily="18" charset="0"/>
              </a:rPr>
              <a:t> </a:t>
            </a:r>
            <a:br>
              <a:rPr lang="pt-BR" sz="2400" dirty="0">
                <a:solidFill>
                  <a:schemeClr val="bg1"/>
                </a:solidFill>
                <a:effectLst/>
                <a:latin typeface="Times New Roman" panose="02020603050405020304" pitchFamily="18" charset="0"/>
                <a:ea typeface="Times New Roman" panose="02020603050405020304" pitchFamily="18" charset="0"/>
              </a:rPr>
            </a:br>
            <a:r>
              <a:rPr lang="pt-BR" sz="2400" dirty="0">
                <a:solidFill>
                  <a:schemeClr val="bg1"/>
                </a:solidFill>
                <a:effectLst/>
                <a:latin typeface="Aptos Display" panose="020B0004020202020204" pitchFamily="34" charset="0"/>
                <a:ea typeface="Times New Roman" panose="02020603050405020304" pitchFamily="18" charset="0"/>
              </a:rPr>
              <a:t>Dados </a:t>
            </a:r>
            <a:r>
              <a:rPr lang="pt-BR" sz="2400" dirty="0">
                <a:solidFill>
                  <a:schemeClr val="bg1"/>
                </a:solidFill>
                <a:latin typeface="Aptos Display" panose="020B0004020202020204" pitchFamily="34" charset="0"/>
                <a:ea typeface="Times New Roman" panose="02020603050405020304" pitchFamily="18" charset="0"/>
              </a:rPr>
              <a:t>de Julho/2025</a:t>
            </a:r>
            <a:br>
              <a:rPr lang="pt-BR" sz="2400" dirty="0">
                <a:solidFill>
                  <a:schemeClr val="bg1"/>
                </a:solidFill>
                <a:effectLst/>
                <a:latin typeface="Times New Roman" panose="02020603050405020304" pitchFamily="18" charset="0"/>
                <a:ea typeface="Times New Roman" panose="02020603050405020304" pitchFamily="18" charset="0"/>
              </a:rPr>
            </a:br>
            <a:r>
              <a:rPr lang="pt-BR" sz="2400" dirty="0">
                <a:solidFill>
                  <a:schemeClr val="bg1"/>
                </a:solidFill>
                <a:effectLst/>
                <a:latin typeface="Aptos Display" panose="020B0004020202020204" pitchFamily="34" charset="0"/>
                <a:ea typeface="Times New Roman" panose="02020603050405020304" pitchFamily="18" charset="0"/>
              </a:rPr>
              <a:t> </a:t>
            </a:r>
            <a:br>
              <a:rPr lang="pt-BR" sz="2400" dirty="0">
                <a:solidFill>
                  <a:schemeClr val="bg1"/>
                </a:solidFill>
                <a:effectLst/>
                <a:latin typeface="Times New Roman" panose="02020603050405020304" pitchFamily="18" charset="0"/>
                <a:ea typeface="Times New Roman" panose="02020603050405020304" pitchFamily="18" charset="0"/>
              </a:rPr>
            </a:br>
            <a:r>
              <a:rPr lang="pt-BR" sz="2400" b="1" dirty="0">
                <a:solidFill>
                  <a:schemeClr val="bg1"/>
                </a:solidFill>
                <a:effectLst/>
                <a:latin typeface="Aptos Display" panose="020B0004020202020204" pitchFamily="34" charset="0"/>
                <a:ea typeface="Times New Roman" panose="02020603050405020304" pitchFamily="18" charset="0"/>
              </a:rPr>
              <a:t>BPC/LOAS no Maranh</a:t>
            </a:r>
            <a:r>
              <a:rPr lang="pt-BR" sz="2400" b="1" dirty="0">
                <a:solidFill>
                  <a:schemeClr val="bg1"/>
                </a:solidFill>
                <a:latin typeface="Aptos Display" panose="020B0004020202020204" pitchFamily="34" charset="0"/>
                <a:ea typeface="Times New Roman" panose="02020603050405020304" pitchFamily="18" charset="0"/>
              </a:rPr>
              <a:t>ão (População de 7.010.960)</a:t>
            </a:r>
            <a:br>
              <a:rPr lang="pt-BR" sz="2400" dirty="0">
                <a:solidFill>
                  <a:schemeClr val="bg1"/>
                </a:solidFill>
                <a:effectLst/>
                <a:latin typeface="Times New Roman" panose="02020603050405020304" pitchFamily="18" charset="0"/>
                <a:ea typeface="Times New Roman" panose="02020603050405020304" pitchFamily="18" charset="0"/>
              </a:rPr>
            </a:br>
            <a:r>
              <a:rPr lang="pt-BR" sz="2400" dirty="0">
                <a:solidFill>
                  <a:schemeClr val="bg1"/>
                </a:solidFill>
                <a:effectLst/>
                <a:latin typeface="Aptos Display" panose="020B0004020202020204" pitchFamily="34" charset="0"/>
                <a:ea typeface="Times New Roman" panose="02020603050405020304" pitchFamily="18" charset="0"/>
              </a:rPr>
              <a:t> </a:t>
            </a:r>
            <a:br>
              <a:rPr lang="pt-BR" sz="2400" dirty="0">
                <a:solidFill>
                  <a:schemeClr val="bg1"/>
                </a:solidFill>
                <a:effectLst/>
                <a:latin typeface="Times New Roman" panose="02020603050405020304" pitchFamily="18" charset="0"/>
                <a:ea typeface="Times New Roman" panose="02020603050405020304" pitchFamily="18" charset="0"/>
              </a:rPr>
            </a:br>
            <a:r>
              <a:rPr lang="pt-BR" sz="2400" dirty="0">
                <a:solidFill>
                  <a:schemeClr val="bg1"/>
                </a:solidFill>
                <a:effectLst/>
                <a:latin typeface="Aptos Display" panose="020B0004020202020204" pitchFamily="34" charset="0"/>
                <a:ea typeface="Times New Roman" panose="02020603050405020304" pitchFamily="18" charset="0"/>
              </a:rPr>
              <a:t>218,08 mil pessoas beneficiadas no mês, sendo 156,79 mil com deficiência e 61,30 mil idosos</a:t>
            </a:r>
            <a:br>
              <a:rPr lang="pt-BR" sz="2400" dirty="0">
                <a:solidFill>
                  <a:schemeClr val="bg1"/>
                </a:solidFill>
                <a:effectLst/>
                <a:latin typeface="Times New Roman" panose="02020603050405020304" pitchFamily="18" charset="0"/>
                <a:ea typeface="Times New Roman" panose="02020603050405020304" pitchFamily="18" charset="0"/>
              </a:rPr>
            </a:br>
            <a:br>
              <a:rPr lang="pt-BR" sz="2400" dirty="0">
                <a:solidFill>
                  <a:schemeClr val="bg1"/>
                </a:solidFill>
                <a:effectLst/>
                <a:latin typeface="Times New Roman" panose="02020603050405020304" pitchFamily="18" charset="0"/>
                <a:ea typeface="Times New Roman" panose="02020603050405020304" pitchFamily="18" charset="0"/>
              </a:rPr>
            </a:br>
            <a:r>
              <a:rPr lang="pt-BR" sz="2400" dirty="0">
                <a:solidFill>
                  <a:schemeClr val="bg1"/>
                </a:solidFill>
                <a:effectLst/>
                <a:latin typeface="Aptos Display" panose="020B0004020202020204" pitchFamily="34" charset="0"/>
                <a:ea typeface="Times New Roman" panose="02020603050405020304" pitchFamily="18" charset="0"/>
              </a:rPr>
              <a:t>Fila nordeste: </a:t>
            </a:r>
            <a:r>
              <a:rPr lang="pt-BR" sz="2400" b="1" dirty="0">
                <a:solidFill>
                  <a:schemeClr val="bg1"/>
                </a:solidFill>
                <a:effectLst/>
                <a:latin typeface="Aptos Display" panose="020B0004020202020204" pitchFamily="34" charset="0"/>
                <a:ea typeface="Times New Roman" panose="02020603050405020304" pitchFamily="18" charset="0"/>
              </a:rPr>
              <a:t>11.874</a:t>
            </a:r>
            <a:r>
              <a:rPr lang="pt-BR" sz="2400" dirty="0">
                <a:solidFill>
                  <a:schemeClr val="bg1"/>
                </a:solidFill>
                <a:effectLst/>
                <a:latin typeface="Aptos Display" panose="020B0004020202020204" pitchFamily="34" charset="0"/>
                <a:ea typeface="Times New Roman" panose="02020603050405020304" pitchFamily="18" charset="0"/>
              </a:rPr>
              <a:t> hoje, dia 22/01/25</a:t>
            </a:r>
            <a:br>
              <a:rPr lang="pt-BR" sz="2400" dirty="0">
                <a:solidFill>
                  <a:schemeClr val="bg1"/>
                </a:solidFill>
                <a:effectLst/>
                <a:latin typeface="Times New Roman" panose="02020603050405020304" pitchFamily="18" charset="0"/>
                <a:ea typeface="Times New Roman" panose="02020603050405020304" pitchFamily="18" charset="0"/>
              </a:rPr>
            </a:br>
            <a:br>
              <a:rPr lang="pt-BR" sz="2400" dirty="0">
                <a:solidFill>
                  <a:schemeClr val="bg1"/>
                </a:solidFill>
                <a:effectLst/>
                <a:latin typeface="Times New Roman" panose="02020603050405020304" pitchFamily="18" charset="0"/>
                <a:ea typeface="Times New Roman" panose="02020603050405020304" pitchFamily="18" charset="0"/>
              </a:rPr>
            </a:b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Transferências realizadas para o Maranhão em 2024</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br>
              <a:rPr lang="pt-BR" sz="2400" dirty="0">
                <a:solidFill>
                  <a:schemeClr val="bg1"/>
                </a:solidFill>
                <a:effectLst/>
                <a:latin typeface="Times New Roman" panose="02020603050405020304" pitchFamily="18" charset="0"/>
                <a:ea typeface="Times New Roman" panose="02020603050405020304" pitchFamily="18" charset="0"/>
              </a:rPr>
            </a:b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 </a:t>
            </a:r>
            <a:r>
              <a:rPr lang="pt-BR" sz="2400" b="1"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2,28</a:t>
            </a: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bilhões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 Benefício de Prestação Continuada (acumulado de 01/2025 a </a:t>
            </a: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07</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/2025)</a:t>
            </a:r>
            <a:endParaRPr lang="pt-BR" sz="2400" dirty="0">
              <a:solidFill>
                <a:schemeClr val="bg1"/>
              </a:solidFill>
            </a:endParaRPr>
          </a:p>
        </p:txBody>
      </p:sp>
      <p:pic>
        <p:nvPicPr>
          <p:cNvPr id="7" name="Imagem 6">
            <a:extLst>
              <a:ext uri="{FF2B5EF4-FFF2-40B4-BE49-F238E27FC236}">
                <a16:creationId xmlns:a16="http://schemas.microsoft.com/office/drawing/2014/main" id="{5C2F9679-653D-EE3A-5D2B-8B9EDE08085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696135" y="1069042"/>
            <a:ext cx="5495865" cy="5647763"/>
          </a:xfrm>
          <a:prstGeom prst="rect">
            <a:avLst/>
          </a:prstGeom>
        </p:spPr>
      </p:pic>
    </p:spTree>
    <p:extLst>
      <p:ext uri="{BB962C8B-B14F-4D97-AF65-F5344CB8AC3E}">
        <p14:creationId xmlns:p14="http://schemas.microsoft.com/office/powerpoint/2010/main" val="500503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02025" y="812649"/>
            <a:ext cx="8193740" cy="160468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0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hlinkClick r:id="rId2">
                  <a:extLst>
                    <a:ext uri="{A12FA001-AC4F-418D-AE19-62706E023703}">
                      <ahyp:hlinkClr xmlns:ahyp="http://schemas.microsoft.com/office/drawing/2018/hyperlinkcolor" val="tx"/>
                    </a:ext>
                  </a:extLst>
                </a:hlinkClick>
              </a:rPr>
              <a:t>Cadastro Único</a:t>
            </a:r>
            <a:r>
              <a:rPr lang="pt-BR" sz="20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0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(posicionado em 12/2024) no Maranhão</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Total de 4,59 milhões de pessoas cadastradas, distribuídas em 1,88 milhão de famílias, estão identificadas no Cadastro Único do Governo Federal.</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População do Maranhão é de 7 milhões de pessoas. Ou seja, mais de 65% do Maranhão está registrado no </a:t>
            </a:r>
            <a:r>
              <a:rPr lang="pt-BR" sz="20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endParaRPr lang="pt-BR" sz="2000" dirty="0">
              <a:solidFill>
                <a:schemeClr val="bg1"/>
              </a:solidFill>
            </a:endParaRPr>
          </a:p>
        </p:txBody>
      </p:sp>
      <p:sp>
        <p:nvSpPr>
          <p:cNvPr id="4" name="Título 1">
            <a:extLst>
              <a:ext uri="{FF2B5EF4-FFF2-40B4-BE49-F238E27FC236}">
                <a16:creationId xmlns:a16="http://schemas.microsoft.com/office/drawing/2014/main" id="{F1C5EC2E-7D73-DB95-4E6F-3E9767736869}"/>
              </a:ext>
            </a:extLst>
          </p:cNvPr>
          <p:cNvSpPr txBox="1">
            <a:spLocks/>
          </p:cNvSpPr>
          <p:nvPr/>
        </p:nvSpPr>
        <p:spPr>
          <a:xfrm>
            <a:off x="502025" y="2600696"/>
            <a:ext cx="8193740" cy="308653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000" dirty="0">
                <a:solidFill>
                  <a:schemeClr val="bg1"/>
                </a:solidFill>
                <a:effectLst/>
                <a:latin typeface="Aptos Display" panose="020B0004020202020204" pitchFamily="34" charset="0"/>
                <a:ea typeface="Times New Roman" panose="02020603050405020304" pitchFamily="18" charset="0"/>
              </a:rPr>
              <a:t>O cadastro inclui </a:t>
            </a:r>
            <a:r>
              <a:rPr lang="pt-BR" sz="2000" dirty="0">
                <a:solidFill>
                  <a:srgbClr val="ECAD00"/>
                </a:solidFill>
                <a:effectLst/>
                <a:latin typeface="Aptos Display" panose="020B0004020202020204" pitchFamily="34" charset="0"/>
                <a:ea typeface="Times New Roman" panose="02020603050405020304" pitchFamily="18" charset="0"/>
              </a:rPr>
              <a:t>famílias em </a:t>
            </a:r>
            <a:r>
              <a:rPr lang="pt-BR" sz="2000" u="heavy" dirty="0">
                <a:solidFill>
                  <a:srgbClr val="ECAD00"/>
                </a:solidFill>
                <a:effectLst/>
                <a:latin typeface="Aptos Display" panose="020B0004020202020204" pitchFamily="34" charset="0"/>
                <a:ea typeface="Times New Roman" panose="02020603050405020304" pitchFamily="18" charset="0"/>
              </a:rPr>
              <a:t>situação de pobreza</a:t>
            </a:r>
            <a:r>
              <a:rPr lang="pt-BR" sz="2000" dirty="0">
                <a:solidFill>
                  <a:srgbClr val="ECAD00"/>
                </a:solidFill>
                <a:effectLst/>
                <a:latin typeface="Aptos Display" panose="020B0004020202020204" pitchFamily="34" charset="0"/>
                <a:ea typeface="Times New Roman" panose="02020603050405020304" pitchFamily="18" charset="0"/>
              </a:rPr>
              <a:t> </a:t>
            </a:r>
            <a:r>
              <a:rPr lang="pt-BR" sz="2000" dirty="0">
                <a:solidFill>
                  <a:schemeClr val="bg1"/>
                </a:solidFill>
                <a:effectLst/>
                <a:latin typeface="Aptos Display" panose="020B0004020202020204" pitchFamily="34" charset="0"/>
                <a:ea typeface="Times New Roman" panose="02020603050405020304" pitchFamily="18" charset="0"/>
              </a:rPr>
              <a:t>(renda entre R$85,01 a R$170,00 por pessoa), num total de 3.121.524 pessoas no Maranhão nessas condições </a:t>
            </a:r>
            <a:r>
              <a:rPr lang="pt-BR" sz="2000" u="sng" dirty="0">
                <a:solidFill>
                  <a:srgbClr val="ECAD00"/>
                </a:solidFill>
                <a:effectLst/>
                <a:latin typeface="Aptos Display" panose="020B0004020202020204" pitchFamily="34" charset="0"/>
                <a:ea typeface="Times New Roman" panose="02020603050405020304" pitchFamily="18" charset="0"/>
              </a:rPr>
              <a:t>(potenciais beneficiários do BPC/LOAS).</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dirty="0">
                <a:solidFill>
                  <a:schemeClr val="bg1"/>
                </a:solidFill>
                <a:effectLst/>
                <a:latin typeface="Aptos Display" panose="020B0004020202020204" pitchFamily="34" charset="0"/>
                <a:ea typeface="Times New Roman" panose="02020603050405020304" pitchFamily="18" charset="0"/>
              </a:rPr>
              <a:t> </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u="heavy" dirty="0">
                <a:solidFill>
                  <a:srgbClr val="ECAD00"/>
                </a:solidFill>
                <a:effectLst/>
                <a:latin typeface="Aptos Display" panose="020B0004020202020204" pitchFamily="34" charset="0"/>
                <a:ea typeface="Times New Roman" panose="02020603050405020304" pitchFamily="18" charset="0"/>
              </a:rPr>
              <a:t>Famílias de baixa renda</a:t>
            </a:r>
            <a:r>
              <a:rPr lang="pt-BR" sz="2000" dirty="0">
                <a:solidFill>
                  <a:schemeClr val="bg1"/>
                </a:solidFill>
                <a:effectLst/>
                <a:latin typeface="Aptos Display" panose="020B0004020202020204" pitchFamily="34" charset="0"/>
                <a:ea typeface="Times New Roman" panose="02020603050405020304" pitchFamily="18" charset="0"/>
              </a:rPr>
              <a:t>, consideradas as com renda per capita abaixo de R$ 706,00 (1/2 do Salário-Mínimo – total de 815.902) e</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dirty="0">
                <a:solidFill>
                  <a:schemeClr val="bg1"/>
                </a:solidFill>
                <a:effectLst/>
                <a:latin typeface="Aptos Display" panose="020B0004020202020204" pitchFamily="34" charset="0"/>
                <a:ea typeface="Times New Roman" panose="02020603050405020304" pitchFamily="18" charset="0"/>
              </a:rPr>
              <a:t> </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u="heavy" dirty="0">
                <a:solidFill>
                  <a:srgbClr val="ECAD00"/>
                </a:solidFill>
                <a:effectLst/>
                <a:latin typeface="Aptos Display" panose="020B0004020202020204" pitchFamily="34" charset="0"/>
                <a:ea typeface="Times New Roman" panose="02020603050405020304" pitchFamily="18" charset="0"/>
              </a:rPr>
              <a:t>Famílias com renda per capita</a:t>
            </a:r>
            <a:r>
              <a:rPr lang="pt-BR" sz="2000" dirty="0">
                <a:solidFill>
                  <a:srgbClr val="ECAD00"/>
                </a:solidFill>
                <a:effectLst/>
                <a:latin typeface="Aptos Display" panose="020B0004020202020204" pitchFamily="34" charset="0"/>
                <a:ea typeface="Times New Roman" panose="02020603050405020304" pitchFamily="18" charset="0"/>
              </a:rPr>
              <a:t> </a:t>
            </a:r>
            <a:r>
              <a:rPr lang="pt-BR" sz="2000" dirty="0">
                <a:solidFill>
                  <a:schemeClr val="bg1"/>
                </a:solidFill>
                <a:effectLst/>
                <a:latin typeface="Aptos Display" panose="020B0004020202020204" pitchFamily="34" charset="0"/>
                <a:ea typeface="Times New Roman" panose="02020603050405020304" pitchFamily="18" charset="0"/>
              </a:rPr>
              <a:t>acima de ½ salário-mínimo (total de 611.544 no Maranhão).</a:t>
            </a:r>
            <a:endParaRPr lang="pt-BR" sz="2000" dirty="0">
              <a:solidFill>
                <a:schemeClr val="bg1"/>
              </a:solidFill>
            </a:endParaRPr>
          </a:p>
        </p:txBody>
      </p:sp>
      <p:pic>
        <p:nvPicPr>
          <p:cNvPr id="9" name="Imagem 8" descr="Homem falando ao telefone celular&#10;&#10;Descrição gerada automaticamente">
            <a:extLst>
              <a:ext uri="{FF2B5EF4-FFF2-40B4-BE49-F238E27FC236}">
                <a16:creationId xmlns:a16="http://schemas.microsoft.com/office/drawing/2014/main" id="{727DA4DA-F3B5-710F-FAA1-C72B0FF228F1}"/>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8695765" y="1614991"/>
            <a:ext cx="3496235" cy="5228015"/>
          </a:xfrm>
          <a:prstGeom prst="rect">
            <a:avLst/>
          </a:prstGeom>
        </p:spPr>
      </p:pic>
    </p:spTree>
    <p:extLst>
      <p:ext uri="{BB962C8B-B14F-4D97-AF65-F5344CB8AC3E}">
        <p14:creationId xmlns:p14="http://schemas.microsoft.com/office/powerpoint/2010/main" val="3319611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02024" y="430306"/>
            <a:ext cx="11107269" cy="333487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pPr>
            <a:r>
              <a:rPr lang="pt-BR" sz="2400" b="1" u="sng"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1 – Normativos e como estudar para o BPC/LOAS</a:t>
            </a:r>
          </a:p>
          <a:p>
            <a:pPr algn="just">
              <a:lnSpc>
                <a:spcPts val="2500"/>
              </a:lnSpc>
            </a:pPr>
            <a:endParaRPr lang="pt-BR" sz="2400" b="1" u="sng"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Lei nº 8.742/93</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b="1" u="sng"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Lei Geral de Assistência Social</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Ler atentamente os artigos 20 e 21 e 40-B tratam do BPC/LOAS, analisando palavra por palavra.</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Principais conceitos do artigo 20:</a:t>
            </a:r>
          </a:p>
        </p:txBody>
      </p:sp>
      <p:sp>
        <p:nvSpPr>
          <p:cNvPr id="2" name="Título 1">
            <a:extLst>
              <a:ext uri="{FF2B5EF4-FFF2-40B4-BE49-F238E27FC236}">
                <a16:creationId xmlns:a16="http://schemas.microsoft.com/office/drawing/2014/main" id="{FD664D52-8B6C-4A10-3DB8-D1141EA8D309}"/>
              </a:ext>
            </a:extLst>
          </p:cNvPr>
          <p:cNvSpPr txBox="1">
            <a:spLocks/>
          </p:cNvSpPr>
          <p:nvPr/>
        </p:nvSpPr>
        <p:spPr>
          <a:xfrm>
            <a:off x="439271" y="3801035"/>
            <a:ext cx="11107269" cy="2698377"/>
          </a:xfrm>
          <a:prstGeom prst="rect">
            <a:avLst/>
          </a:prstGeom>
        </p:spPr>
        <p:txBody>
          <a:bodyPr vert="horz" lIns="91440" tIns="45720" rIns="91440" bIns="45720" numCol="2"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§1º - Família</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§2º - Deficiência</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§3º - Miserabilidade</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§4º - </a:t>
            </a:r>
            <a:r>
              <a:rPr lang="pt-BR" sz="2400" dirty="0" err="1">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Inacumulabilidade</a:t>
            </a: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§6º - Avaliação</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§8º - Renda declarada</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§9º - Rendas não computadas</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§10º - Impedimento de longo prazo</a:t>
            </a:r>
          </a:p>
        </p:txBody>
      </p:sp>
    </p:spTree>
    <p:extLst>
      <p:ext uri="{BB962C8B-B14F-4D97-AF65-F5344CB8AC3E}">
        <p14:creationId xmlns:p14="http://schemas.microsoft.com/office/powerpoint/2010/main" val="1220582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02025" y="62753"/>
            <a:ext cx="11376210" cy="652630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300"/>
              </a:lnSpc>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Lei nº 14.973/24 </a:t>
            </a:r>
          </a:p>
          <a:p>
            <a:pPr algn="just">
              <a:lnSpc>
                <a:spcPts val="2300"/>
              </a:lnSpc>
            </a:pPr>
            <a:endParaRPr lang="pt-BR" sz="22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Diversas inovações previdenciárias e assistenciais</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Bloqueios cautelares em casos de fraudes</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Biometria </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Atualização cadastral (revogado pela Lei n.15.077/24)</a:t>
            </a:r>
          </a:p>
        </p:txBody>
      </p:sp>
    </p:spTree>
    <p:extLst>
      <p:ext uri="{BB962C8B-B14F-4D97-AF65-F5344CB8AC3E}">
        <p14:creationId xmlns:p14="http://schemas.microsoft.com/office/powerpoint/2010/main" val="162133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02025" y="676894"/>
            <a:ext cx="11376210" cy="591216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300"/>
              </a:lnSpc>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Lei nº 15.077/24 (vide </a:t>
            </a:r>
            <a:r>
              <a:rPr lang="pt-BR" sz="22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Decreto n.12.561/25)</a:t>
            </a:r>
            <a:endPar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endParaRPr lang="pt-BR" sz="22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Biometria ampliada (meios e tipos de benefícios)</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Atualização cadastral com novo prazo</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Previsões específicas para monoparentais e acima de 18 meses desatualizados e de localidades de difícil acesso, saúde ou excepcional.</a:t>
            </a:r>
          </a:p>
        </p:txBody>
      </p:sp>
    </p:spTree>
    <p:extLst>
      <p:ext uri="{BB962C8B-B14F-4D97-AF65-F5344CB8AC3E}">
        <p14:creationId xmlns:p14="http://schemas.microsoft.com/office/powerpoint/2010/main" val="280731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02025" y="62753"/>
            <a:ext cx="11376210" cy="652630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300"/>
              </a:lnSpc>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Decreto  nº 6.214/07 (Atualizado pelo Decreto n.12.534/25)</a:t>
            </a:r>
          </a:p>
          <a:p>
            <a:pPr algn="just">
              <a:lnSpc>
                <a:spcPts val="2300"/>
              </a:lnSpc>
            </a:pPr>
            <a:endParaRPr lang="pt-BR" sz="22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Regulamenta todo o BPC/LOAS</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Pontos importantes: família para cálculo, renda bruta familiar, valores que não são considerados renda</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Manutenção e representação – art.22 em diante</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Suspensão e bloqueio (art.47, 3º e 7º, c)</a:t>
            </a:r>
          </a:p>
        </p:txBody>
      </p:sp>
    </p:spTree>
    <p:extLst>
      <p:ext uri="{BB962C8B-B14F-4D97-AF65-F5344CB8AC3E}">
        <p14:creationId xmlns:p14="http://schemas.microsoft.com/office/powerpoint/2010/main" val="769132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02025" y="898338"/>
            <a:ext cx="11376210" cy="57964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Instrução Normativa nº 128/22</a:t>
            </a:r>
          </a:p>
          <a:p>
            <a:pPr algn="just">
              <a:lnSpc>
                <a:spcPct val="100000"/>
              </a:lnSpc>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Vedação de acumulação, com direito de opção (art.489, art. 639, XII e XIV e §3º e 651)</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Procedimento de cobrança – má-fé e boa-fé, inovações da IN n.170, de 04 de julho de 2024 (art. 668-I)</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Portaria nº 1.695/24</a:t>
            </a:r>
          </a:p>
          <a:p>
            <a:pPr algn="just">
              <a:lnSpc>
                <a:spcPct val="100000"/>
              </a:lnSpc>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BPC/LOAS para estrangeiro</a:t>
            </a:r>
          </a:p>
          <a:p>
            <a:pPr algn="just">
              <a:lnSpc>
                <a:spcPct val="100000"/>
              </a:lnSpc>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Portaria nº 1.249/24 </a:t>
            </a:r>
          </a:p>
          <a:p>
            <a:pPr algn="just">
              <a:lnSpc>
                <a:spcPct val="100000"/>
              </a:lnSpc>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Procedimento de revisão em casos de superação de renda</a:t>
            </a:r>
          </a:p>
          <a:p>
            <a:pPr algn="just">
              <a:lnSpc>
                <a:spcPct val="100000"/>
              </a:lnSpc>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Portaria nº 1.626/23</a:t>
            </a:r>
          </a:p>
          <a:p>
            <a:pPr algn="just">
              <a:lnSpc>
                <a:spcPct val="100000"/>
              </a:lnSpc>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Aproveitamento automático de perícia médica para fins de análise de BPC/LOAS </a:t>
            </a:r>
          </a:p>
        </p:txBody>
      </p:sp>
    </p:spTree>
    <p:extLst>
      <p:ext uri="{BB962C8B-B14F-4D97-AF65-F5344CB8AC3E}">
        <p14:creationId xmlns:p14="http://schemas.microsoft.com/office/powerpoint/2010/main" val="2333242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9" y="1519518"/>
            <a:ext cx="11376210" cy="49305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Portaria nº 1.635/23</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Procedimento de cálculos em caso de recebimento de mais de um benefício previdenciário de 01 salário-mínimo</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Portaria Conjunta nº 03/18</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Procedimento de requerimento, concessão, manutenção, revisão e cobrança do BPC/LOAS</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Portaria Conjunta nº 02/15</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Procedimento de avaliação médica e social</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Portaria nº 1.380/21</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Dispõe sobre gastos a serem deduzidos no cálculo do BPC/LOAS</a:t>
            </a:r>
          </a:p>
        </p:txBody>
      </p:sp>
    </p:spTree>
    <p:extLst>
      <p:ext uri="{BB962C8B-B14F-4D97-AF65-F5344CB8AC3E}">
        <p14:creationId xmlns:p14="http://schemas.microsoft.com/office/powerpoint/2010/main" val="2088072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9" y="423489"/>
            <a:ext cx="8364070" cy="601102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 que é o BPC/LOAS e onde encontrar todos os normativos</a:t>
            </a:r>
          </a:p>
          <a:p>
            <a:pPr algn="just">
              <a:lnSpc>
                <a:spcPct val="100000"/>
              </a:lnSpc>
            </a:pPr>
            <a:endPar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3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Constituição Federal </a:t>
            </a: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Benefícios protetivos (assistenciais e previdenciários)</a:t>
            </a:r>
          </a:p>
          <a:p>
            <a:pPr algn="just">
              <a:lnSpc>
                <a:spcPct val="100000"/>
              </a:lnSpc>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p>
          <a:p>
            <a:pPr algn="just">
              <a:lnSpc>
                <a:spcPct val="100000"/>
              </a:lnSpc>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203. A assistência social será prestada a quem dela necessitar, independentemente de contribuição à seguridade social, e tem por objetivos:</a:t>
            </a:r>
          </a:p>
          <a:p>
            <a:pPr algn="just">
              <a:lnSpc>
                <a:spcPct val="100000"/>
              </a:lnSpc>
            </a:pPr>
            <a:endPar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300" b="1"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omissis</a:t>
            </a:r>
            <a:endParaRPr lang="pt-BR" sz="23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endPar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3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 - </a:t>
            </a: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garantia de um salário mínimo de benefício mensal à pessoa portadora de deficiência e ao idoso que comprovem não possuir meios de prover à própria manutenção ou de tê-la provida por sua família, conforme dispuser a lei.</a:t>
            </a:r>
          </a:p>
          <a:p>
            <a:pPr algn="just">
              <a:lnSpc>
                <a:spcPct val="100000"/>
              </a:lnSpc>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Toda a legislação selecionada se encontra no portal </a:t>
            </a:r>
            <a:r>
              <a:rPr lang="pt-BR" sz="23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www.idprevidenciario.com.br/legislacao</a:t>
            </a:r>
          </a:p>
        </p:txBody>
      </p:sp>
      <p:pic>
        <p:nvPicPr>
          <p:cNvPr id="4" name="Imagem 3">
            <a:extLst>
              <a:ext uri="{FF2B5EF4-FFF2-40B4-BE49-F238E27FC236}">
                <a16:creationId xmlns:a16="http://schemas.microsoft.com/office/drawing/2014/main" id="{CFE8CC14-D2D1-E5CF-DFBB-682FF42D883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694895" y="1269627"/>
            <a:ext cx="3497104" cy="5588373"/>
          </a:xfrm>
          <a:prstGeom prst="rect">
            <a:avLst/>
          </a:prstGeom>
        </p:spPr>
      </p:pic>
    </p:spTree>
    <p:extLst>
      <p:ext uri="{BB962C8B-B14F-4D97-AF65-F5344CB8AC3E}">
        <p14:creationId xmlns:p14="http://schemas.microsoft.com/office/powerpoint/2010/main" val="1408964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8" y="822091"/>
            <a:ext cx="11304493" cy="521381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CONCEITOS PRINCIPAIS DO BPC/LOAS COM REPERCUSSÃO PRÁTICA</a:t>
            </a:r>
          </a:p>
          <a:p>
            <a:pPr algn="l">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l">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Família em vários cenários no ordenamento do país</a:t>
            </a:r>
          </a:p>
          <a:p>
            <a:pPr algn="l">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l">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Segurado Especial (art. 11, VII, c da Lei nº 8.213/91 e 22)</a:t>
            </a:r>
          </a:p>
        </p:txBody>
      </p:sp>
    </p:spTree>
    <p:extLst>
      <p:ext uri="{BB962C8B-B14F-4D97-AF65-F5344CB8AC3E}">
        <p14:creationId xmlns:p14="http://schemas.microsoft.com/office/powerpoint/2010/main" val="4033683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34738" y="577300"/>
            <a:ext cx="11304493" cy="5703399"/>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Lei de Benefícios: família para o segurado especial</a:t>
            </a:r>
          </a:p>
          <a:p>
            <a:pPr algn="l">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§1º, I do art.109 da IN nº 128/) : </a:t>
            </a:r>
          </a:p>
          <a:p>
            <a:pPr algn="just">
              <a:lnSpc>
                <a:spcPct val="100000"/>
              </a:lnSpc>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cônjuge ou companheiro, bem como filho maior de 16 (dezesseis) anos de idade ou a este equiparado, do segurado de que tratam as alíneas a e b deste inciso, que, comprovadamente, trabalhem com o grupo familiar respectivo.                (Incluído pela Lei nº 11.718, de 2008)</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Instrução Normativa nº 128/22</a:t>
            </a:r>
          </a:p>
          <a:p>
            <a:pPr algn="just">
              <a:lnSpc>
                <a:spcPct val="100000"/>
              </a:lnSpc>
            </a:pPr>
            <a:endParaRPr lang="pt-BR" sz="2400" dirty="0">
              <a:solidFill>
                <a:srgbClr val="ECAD00"/>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err="1">
                <a:solidFill>
                  <a:schemeClr val="bg1"/>
                </a:solidFill>
                <a:latin typeface="Aptos Display" panose="020B0004020202020204" pitchFamily="34" charset="0"/>
                <a:ea typeface="Times New Roman" panose="02020603050405020304" pitchFamily="18" charset="0"/>
                <a:cs typeface="Segoe UI" panose="020B0502040204020203" pitchFamily="34" charset="0"/>
              </a:rPr>
              <a:t>I</a:t>
            </a:r>
            <a:r>
              <a:rPr lang="pt-BR" sz="2400" b="1"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a:t>
            </a: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integram o grupo familiar, também podendo ser enquadrados como segurado especial, o cônjuge ou companheiro, inclusive homoafetivos, e o filho solteiro maior de 16 (dezesseis) anos de idade ou a este equiparado, desde que comprovem a participação ativa nas atividades rurais do grupo familiar;</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973275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8" y="853468"/>
            <a:ext cx="11304493" cy="515106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Bolsa Família (Lei nº 14.601/23)</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4º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Para fins do disposto nesta Lei, considera-se:</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família: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núcleo composto de uma ou mais pessoas que formem um grupo doméstico, com residência no mesmo domicílio, e que contribuam para o rendimento ou que dele dependam para atendimento de suas despesas;</a:t>
            </a:r>
          </a:p>
        </p:txBody>
      </p:sp>
    </p:spTree>
    <p:extLst>
      <p:ext uri="{BB962C8B-B14F-4D97-AF65-F5344CB8AC3E}">
        <p14:creationId xmlns:p14="http://schemas.microsoft.com/office/powerpoint/2010/main" val="3433449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8" y="1341134"/>
            <a:ext cx="11304493" cy="4175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400" b="1" dirty="0" err="1">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(Decreto nº 11.016/22)</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5º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Para fins do disposto neste Decreto, consideram-se:</a:t>
            </a:r>
          </a:p>
          <a:p>
            <a:pPr algn="just">
              <a:lnSpc>
                <a:spcPct val="100000"/>
              </a:lnSpc>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família -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unidade composta por um ou mais indivíduos que contribuam para o rendimento ou tenham suas despesas atendidas pela unidade familiar e que sejam moradores em um mesmo domicílio;</a:t>
            </a:r>
          </a:p>
          <a:p>
            <a:pPr algn="just">
              <a:lnSpc>
                <a:spcPct val="100000"/>
              </a:lnSpc>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família de baixa renda -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família com renda familiar mensal per capita de até meio salário mínimo;</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319300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8" y="1011226"/>
            <a:ext cx="11304493" cy="483554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Família no BPC/LOAS – conceito restrito pela redação literal (subjetivo e objetivo – mesmo teto)</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Inicialmente esse conceito era definido pelo artigo 16 da Lei de Benefícios e a Jurisprudência ainda flexibilizava para incluir mais pessoas. Não havia um conceito fixo, que veio a ser inserido somente com a Lei nº 12.435/11.</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§1º conceitua o que é família:</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Para os efeitos do disposto no caput, a família é composta pelo requerente, o cônjuge ou companheiro, os pais e, na ausência de um deles, a madrasta ou o padrasto, os irmãos solteiros, os filhos e enteados solteiros e os menores tutelados,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desde que vivam sob o mesmo teto.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(Redação dada pela Lei nº 12.435, de 2011)</a:t>
            </a:r>
          </a:p>
        </p:txBody>
      </p:sp>
    </p:spTree>
    <p:extLst>
      <p:ext uri="{BB962C8B-B14F-4D97-AF65-F5344CB8AC3E}">
        <p14:creationId xmlns:p14="http://schemas.microsoft.com/office/powerpoint/2010/main" val="3572051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950025"/>
            <a:ext cx="11304493" cy="510639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Os detalhes interpretativos são regulamentados na </a:t>
            </a: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Portaria Conjunta Nº 03/18</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no seu </a:t>
            </a: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art.8º-A, §1º</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ao discriminar quem não entra nos cálculos do BPC/LOAS. Vejamos:</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Não compõem o grupo familiar, para efeitos do cálculo da renda mensal familiar per capita: </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internado ou acolhido em instituições de longa permanência como abrigo, hospital ou instituição congênere; </a:t>
            </a:r>
          </a:p>
        </p:txBody>
      </p:sp>
    </p:spTree>
    <p:extLst>
      <p:ext uri="{BB962C8B-B14F-4D97-AF65-F5344CB8AC3E}">
        <p14:creationId xmlns:p14="http://schemas.microsoft.com/office/powerpoint/2010/main" val="3302304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649388" y="688769"/>
            <a:ext cx="10893223" cy="579702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filho ou o enteado que tenha constituído união estável, ainda que resida sob o mesmo teto; (OUTRO GRUPO FAMILIAR)</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irmão, o filho ou o enteado que seja divorciado, viúvo ou separado de fato, ainda que vivam sob o mesmo teto do requerente; (SEPARADOS AINDA ASSIM NÃO ENTRAM)</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 tutor ou curador, desde que não seja um dos elencados no rol do § 1º do art. 20 da Lei nº 8.742, de 1993. (TUTOR TIO, AVÓ, IRMÃO CASADO ETC)</a:t>
            </a:r>
          </a:p>
        </p:txBody>
      </p:sp>
    </p:spTree>
    <p:extLst>
      <p:ext uri="{BB962C8B-B14F-4D97-AF65-F5344CB8AC3E}">
        <p14:creationId xmlns:p14="http://schemas.microsoft.com/office/powerpoint/2010/main" val="3541255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Pessoas sentadas no sofá&#10;&#10;Descrição gerada automaticamente">
            <a:extLst>
              <a:ext uri="{FF2B5EF4-FFF2-40B4-BE49-F238E27FC236}">
                <a16:creationId xmlns:a16="http://schemas.microsoft.com/office/drawing/2014/main" id="{D72808C1-EBC9-A12F-B48F-32FEB60C7C02}"/>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7154940" y="564776"/>
            <a:ext cx="5037059" cy="6293224"/>
          </a:xfrm>
          <a:prstGeom prst="rect">
            <a:avLst/>
          </a:prstGeom>
        </p:spPr>
      </p:pic>
      <p:sp>
        <p:nvSpPr>
          <p:cNvPr id="3" name="Título 1">
            <a:extLst>
              <a:ext uri="{FF2B5EF4-FFF2-40B4-BE49-F238E27FC236}">
                <a16:creationId xmlns:a16="http://schemas.microsoft.com/office/drawing/2014/main" id="{C783CCFB-5CAE-B032-D90D-25F744EFC98E}"/>
              </a:ext>
            </a:extLst>
          </p:cNvPr>
          <p:cNvSpPr txBox="1">
            <a:spLocks/>
          </p:cNvSpPr>
          <p:nvPr/>
        </p:nvSpPr>
        <p:spPr>
          <a:xfrm>
            <a:off x="914400" y="443752"/>
            <a:ext cx="10735294" cy="597049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Veja que a interpretação é restritiva (precedente na TNU – 0141368-93.2015.4.02.5168 – 03/04/2018). Só deve ser considerado família para fins de LOAS aqueles inseridos taxativamente no artigo.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Ou seja, nem tio, primo, filho casado ou em união estável ou mesmo separados não entram</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outro lado, por suas rendas não entrarem, eles também não entram no cálculo para a divisão per capita. </a:t>
            </a:r>
          </a:p>
        </p:txBody>
      </p:sp>
    </p:spTree>
    <p:extLst>
      <p:ext uri="{BB962C8B-B14F-4D97-AF65-F5344CB8AC3E}">
        <p14:creationId xmlns:p14="http://schemas.microsoft.com/office/powerpoint/2010/main" val="3533991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Pessoas sentadas no sofá&#10;&#10;Descrição gerada automaticamente">
            <a:extLst>
              <a:ext uri="{FF2B5EF4-FFF2-40B4-BE49-F238E27FC236}">
                <a16:creationId xmlns:a16="http://schemas.microsoft.com/office/drawing/2014/main" id="{D72808C1-EBC9-A12F-B48F-32FEB60C7C02}"/>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7154940" y="564776"/>
            <a:ext cx="5037059" cy="6293224"/>
          </a:xfrm>
          <a:prstGeom prst="rect">
            <a:avLst/>
          </a:prstGeom>
        </p:spPr>
      </p:pic>
      <p:sp>
        <p:nvSpPr>
          <p:cNvPr id="3" name="Título 1">
            <a:extLst>
              <a:ext uri="{FF2B5EF4-FFF2-40B4-BE49-F238E27FC236}">
                <a16:creationId xmlns:a16="http://schemas.microsoft.com/office/drawing/2014/main" id="{C783CCFB-5CAE-B032-D90D-25F744EFC98E}"/>
              </a:ext>
            </a:extLst>
          </p:cNvPr>
          <p:cNvSpPr txBox="1">
            <a:spLocks/>
          </p:cNvSpPr>
          <p:nvPr/>
        </p:nvSpPr>
        <p:spPr>
          <a:xfrm>
            <a:off x="665018" y="443752"/>
            <a:ext cx="11083228" cy="597049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Exemplo 01: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Avós e netos (vantagens e desvantagens da exclusão)</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Casal de idosos avós (seu João e dona Maria) sem renda moram com o neto, Paulinho, que possui 12 anos e é deficiente mental. Há pedido de tutela dos avós com o menor tramitando na justiça.</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Paulinho possui renda declarada de R$ 800,00 reais (rateio de pensão por morte do pai falecido com outro irmão) e pediu o BPC/LOAS representado por dona Maria.</a:t>
            </a:r>
          </a:p>
        </p:txBody>
      </p:sp>
    </p:spTree>
    <p:extLst>
      <p:ext uri="{BB962C8B-B14F-4D97-AF65-F5344CB8AC3E}">
        <p14:creationId xmlns:p14="http://schemas.microsoft.com/office/powerpoint/2010/main" val="370514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418352"/>
            <a:ext cx="11304493" cy="641424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Nesse caso, no processamento do BPC/LOAS, como os avós não entram no conceito de família, a renda será dividida somente pelo requerente, ou seja, será feito o cálculo dividindo R$800/1, o que resultará no valor acima de ¼ do salário-mínimo (R$379,50), resultando no indeferimento do pedido.</a:t>
            </a:r>
          </a:p>
          <a:p>
            <a:pPr algn="just">
              <a:lnSpc>
                <a:spcPct val="100000"/>
              </a:lnSpc>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Portanto, nesse caso foi </a:t>
            </a: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desvantajosa a exclusão dos avós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nesse caso concreto.</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outro lado, fossem os avós que tivessem uma renda de R$800,00, o pedido do BPC/LOAS feito por Paulinho não levaria em conta a renda deles, o que permitiria a divisão de R$00,00 (de Paulinho), por ele mesmo.</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seria vantajosa a exclusão dos avós.</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 outro cenário, se dona Maria pedir o benefício, o menor tutelado entra no conceito de família, nos termos do §1º do art.20 da LOAS.</a:t>
            </a:r>
          </a:p>
        </p:txBody>
      </p:sp>
    </p:spTree>
    <p:extLst>
      <p:ext uri="{BB962C8B-B14F-4D97-AF65-F5344CB8AC3E}">
        <p14:creationId xmlns:p14="http://schemas.microsoft.com/office/powerpoint/2010/main" val="1144790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443752"/>
            <a:ext cx="11304493" cy="597049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u="sng"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Percepções práticas para o caso concreto:</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Os avós poderão requerer o benefício para o menor na condição de administradores provisórios enquanto se processa o pedido judicial de tutela ou guarda, nos termos da Instrução Normativa nº 128/22.</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Todo pedido de tutela (menor de 18 anos) e curatela (maior de 18 anos incapaz) é feito judicialmente, na justiça estadual.</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maioria dos casos é vantajosa a exclusão dos avós porque geralmente os menores não possuem renda.</a:t>
            </a:r>
          </a:p>
        </p:txBody>
      </p:sp>
    </p:spTree>
    <p:extLst>
      <p:ext uri="{BB962C8B-B14F-4D97-AF65-F5344CB8AC3E}">
        <p14:creationId xmlns:p14="http://schemas.microsoft.com/office/powerpoint/2010/main" val="1434969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914400"/>
            <a:ext cx="11304493" cy="549984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Regra sobre o Administrador </a:t>
            </a:r>
            <a:r>
              <a:rPr lang="pt-BR" sz="2400" b="1" dirty="0" err="1">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Provisírio</a:t>
            </a: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Art.527 da IN nº 128/22</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6º Na ausência de tutela, curatela ou guarda legal para os interessados civilmente incapazes, o requerimento deverá ser efetuado por administrador provisório, devendo este ser um dos herdeiros necessários, representado pelos descendentes (filho, neto, bisneto), ascendentes (pais, avós) e cônjuge, na forma do art. 1.845 do Código Civil, observado o § 7º.</a:t>
            </a:r>
          </a:p>
        </p:txBody>
      </p:sp>
    </p:spTree>
    <p:extLst>
      <p:ext uri="{BB962C8B-B14F-4D97-AF65-F5344CB8AC3E}">
        <p14:creationId xmlns:p14="http://schemas.microsoft.com/office/powerpoint/2010/main" val="1830963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Mulher com vestido branco&#10;&#10;Descrição gerada automaticamente">
            <a:extLst>
              <a:ext uri="{FF2B5EF4-FFF2-40B4-BE49-F238E27FC236}">
                <a16:creationId xmlns:a16="http://schemas.microsoft.com/office/drawing/2014/main" id="{AC396102-9442-A08B-4788-3C7A1511CC43}"/>
              </a:ext>
            </a:extLst>
          </p:cNvPr>
          <p:cNvPicPr>
            <a:picLocks noChangeAspect="1"/>
          </p:cNvPicPr>
          <p:nvPr/>
        </p:nvPicPr>
        <p:blipFill>
          <a:blip r:embed="rId2">
            <a:alphaModFix amt="5000"/>
            <a:extLst>
              <a:ext uri="{28A0092B-C50C-407E-A947-70E740481C1C}">
                <a14:useLocalDpi xmlns:a14="http://schemas.microsoft.com/office/drawing/2010/main" val="0"/>
              </a:ext>
            </a:extLst>
          </a:blip>
          <a:srcRect b="12752"/>
          <a:stretch/>
        </p:blipFill>
        <p:spPr>
          <a:xfrm>
            <a:off x="0" y="3361764"/>
            <a:ext cx="4995172" cy="3496236"/>
          </a:xfrm>
          <a:prstGeom prst="rect">
            <a:avLst/>
          </a:prstGeom>
        </p:spPr>
      </p:pic>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80626"/>
            <a:ext cx="11304493" cy="609674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Exemplo 02: </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Guarda judicial/tutela - Sobrinho e tia (renda do tutor e do tutelado)</a:t>
            </a:r>
          </a:p>
          <a:p>
            <a:pPr algn="just">
              <a:lnSpc>
                <a:spcPct val="100000"/>
              </a:lnSpc>
            </a:pPr>
            <a:endParaRPr lang="pt-BR" sz="2200" u="sng"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Tia Lúcia tem a guarda judicial/tutela do sobrinho Alfredinho e tem uma renda de pensão por morte de R$5.000,00.</a:t>
            </a:r>
          </a:p>
          <a:p>
            <a:pPr algn="just">
              <a:lnSpc>
                <a:spcPct val="1000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Alfredinho é deficiente (autismo) e não possui renda.</a:t>
            </a:r>
          </a:p>
          <a:p>
            <a:pPr algn="just">
              <a:lnSpc>
                <a:spcPct val="1000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Tia Lúcia dá entrada no BPC/LOAS para Alfredinho e informa no </a:t>
            </a:r>
            <a:r>
              <a:rPr lang="pt-BR" sz="22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que mora sozinha com ele e tem essa renda. Ela protocola o pedido como representante legal na condição de tutora (não pode ser administradora provisória), nos termos do </a:t>
            </a:r>
            <a:r>
              <a:rPr lang="pt-BR" sz="22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§3º do art.527 da IN n.128/22</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ct val="1000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5800" algn="just">
              <a:lnSpc>
                <a:spcPct val="100000"/>
              </a:lnSpc>
            </a:pPr>
            <a:r>
              <a:rPr lang="pt-BR" sz="22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tutela, a curatela e a guarda legal, ainda que provisórias, serão sempre declaradas por decisão judicial, servindo como prova de nomeação do representante legal, além dos respectivos termos, o ofício encaminhado pelo Poder Judiciário à unidade do INSS.</a:t>
            </a:r>
          </a:p>
          <a:p>
            <a:pPr marL="3225800" algn="just">
              <a:lnSpc>
                <a:spcPct val="100000"/>
              </a:lnSpc>
            </a:pPr>
            <a:r>
              <a:rPr lang="pt-BR" sz="22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Aquele que apresentar termo de guarda, tutela ou curatela, ainda que provisórios ou com prazo determinado expresso no documento, deverá ser considerado definitivo, observado o § 6º.</a:t>
            </a:r>
          </a:p>
        </p:txBody>
      </p:sp>
    </p:spTree>
    <p:extLst>
      <p:ext uri="{BB962C8B-B14F-4D97-AF65-F5344CB8AC3E}">
        <p14:creationId xmlns:p14="http://schemas.microsoft.com/office/powerpoint/2010/main" val="1802183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0706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ocasião dos cálculos, a renda da Tia Lúcia não entra na divisão, pois ela não compõe o quadro familiar do conceito legal, tampouco a renda do tutor entra (inciso IV, do §1º do art.8º-A da Portaria Conjunta nº 03/18), de maneira que somente se divide a renda do menor por ele mesmo, o que resultará no deferimento do benefício.</a:t>
            </a:r>
          </a:p>
          <a:p>
            <a:pPr algn="just">
              <a:lnSpc>
                <a:spcPct val="100000"/>
              </a:lnSpc>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453557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0706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Percepção prática do caso:</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renda dos menores tuteladores, assim como dos enteados, desde que solteiros, entram no cálculo dos pedidos de BPC tanto para pedido próprio quanto para pedidos feitos pelos tutores e padrastos/madrastas. </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Entretanto, a renda dos tutores e curadores não entram na formação de cálculos nos pedidos de BPC/LOAS feitos em favor dos menores tutelados (a maioria dos casos).</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prática é sempre mais vantajoso quando o menor tutelado não possui renda e o tutor possui, já que este último não entra no cálculo.</a:t>
            </a:r>
          </a:p>
        </p:txBody>
      </p:sp>
    </p:spTree>
    <p:extLst>
      <p:ext uri="{BB962C8B-B14F-4D97-AF65-F5344CB8AC3E}">
        <p14:creationId xmlns:p14="http://schemas.microsoft.com/office/powerpoint/2010/main" val="4038372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Pessoas posando para foto com criança&#10;&#10;Descrição gerada automaticamente">
            <a:extLst>
              <a:ext uri="{FF2B5EF4-FFF2-40B4-BE49-F238E27FC236}">
                <a16:creationId xmlns:a16="http://schemas.microsoft.com/office/drawing/2014/main" id="{8F36C073-8680-4247-32AD-9BEB1EFE7BE5}"/>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0706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Exemplo 03: </a:t>
            </a: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União estável do irmão ou filho ou separado de fato</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Cathellyne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Kevelyn</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não possui renda declarada, mora com a mãe, dona Gislene, e tem 03 filhos. O último,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Cleydmilson</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nasceu deficiente visual (cegueira bilateral). </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Cathellyne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entra com o pedido administrativo de BPC/LOAS em favor do menor deficiente.</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INSS, ao analisar a composição familiar, verifica que dona Gislene recebe R$3.000,00 trabalhando em uma empresa.</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entanto, dona Gislene faz parte de outro grupo familiar, já que o pedido é para o neto e ela não entra nos cálculos, restando cumprido o requisito da miserabilidade, porque a soma será somente da filha dela e dos netos, dividido por 04.</a:t>
            </a:r>
          </a:p>
        </p:txBody>
      </p:sp>
    </p:spTree>
    <p:extLst>
      <p:ext uri="{BB962C8B-B14F-4D97-AF65-F5344CB8AC3E}">
        <p14:creationId xmlns:p14="http://schemas.microsoft.com/office/powerpoint/2010/main" val="536201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0706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entanto, se a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Cathellyne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Kevelyn</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fosse pedir um BPC/LOAS para si (por exemplo por depressão profunda), a renda da mãe entraria no cálculo, a menos que ela estivesse vivendo em união estável com outra pessoa na mesma casa ou se fosse separada ou viúva.</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Nesse caso, havendo notificação acerca da renda da mãe, poderia a requerente peticionar informando a situação de comunhão estável e atualizar no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ou de viúva ou separada com as respectivas certidões.</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Com isso, a renda da mãe seria excluída – mesmo morando na mesma casa – e a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Cathellyne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passaria no quesito miserabilidade.</a:t>
            </a:r>
          </a:p>
        </p:txBody>
      </p:sp>
    </p:spTree>
    <p:extLst>
      <p:ext uri="{BB962C8B-B14F-4D97-AF65-F5344CB8AC3E}">
        <p14:creationId xmlns:p14="http://schemas.microsoft.com/office/powerpoint/2010/main" val="15542681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4643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lei ainda mantém diversas brechas que facilitam os cálculos, porque VIGORA A AUTODECLARAÇÃO DO INTERESSADO.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Facilitadores na formação dos cálculos: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primeiro fator é o critério objetivo, em que somente entram nos cálculos quem estiver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sob o mesmo teto.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no mesmo endereço. Isso quer dizer que irmão solteiros, mesmo que solteiros e previstos no §1º do art.20 da lei nº 8.742/93, não entram nos cálculos se tiverem outro endereço registrado no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ou na declaração.</a:t>
            </a:r>
          </a:p>
        </p:txBody>
      </p:sp>
    </p:spTree>
    <p:extLst>
      <p:ext uri="{BB962C8B-B14F-4D97-AF65-F5344CB8AC3E}">
        <p14:creationId xmlns:p14="http://schemas.microsoft.com/office/powerpoint/2010/main" val="548397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4643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Outros facilitadores estão nos critérios subjetivos (nos sujeitos) na exclusão de alguns parentes que figuram na prática como substituidores dos pais do menor e mesmo assim não entram.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É o caso dos tutores e curadores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(§1º, IV do Art.8º-A da Portaria Conjunta nº 03/18). OBS: Provavelmente guardiões serão inseridos nessa hipótese de exceção com a reforma da Portaria n.03/18.</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 tias, por exemplo, mesmo se ganharem R$ 5.000,00 reais por mês, se forem tutoras do menor deficiente, é possível que ele ainda receba o benefício porque na soma das rendas só entrará a dele.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Outro caso interessante é do filho e irmão separados que voltaram a conviver na mesma casa dos pais. Havendo comprovação de divórcio ou separação de fato (autodeclaração), a renda será excluída e os pais poderão requerer o BPC/LOAS.</a:t>
            </a:r>
          </a:p>
        </p:txBody>
      </p:sp>
    </p:spTree>
    <p:extLst>
      <p:ext uri="{BB962C8B-B14F-4D97-AF65-F5344CB8AC3E}">
        <p14:creationId xmlns:p14="http://schemas.microsoft.com/office/powerpoint/2010/main" val="1715941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4643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Problemática da identidade antiga</a:t>
            </a:r>
          </a:p>
          <a:p>
            <a:pPr algn="just">
              <a:lnSpc>
                <a:spcPct val="100000"/>
              </a:lnSpc>
              <a:spcBef>
                <a:spcPts val="0"/>
              </a:spcBef>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Casos muito recorrentes são de mães que pedem o BPC/LOAS aos filhos deficientes e juntam carteira de identidade antiga. Quando isso acontece, o INSS detecta o casamento na certidão atualizada pelos sistemas (SIRC – Sistema Nacional de Informações de Registro Civil) e notifica para se manifestar sobre o cônjuge apontado na certidão atualizada.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saída que pode ser feita naquele momento é declarar que já está separada de fato do cônjuge e essa declaração PREVALECE sobre os dados do sistema. Assim ela será excluída da renda.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Mas cuidado. O servidor irá consignar a separação no sistema para todos os efeitos e futuramente a requerente terá dificuldades em receber eventual pensão por morte do cônjuge que agora ela diz estar separada.</a:t>
            </a:r>
          </a:p>
        </p:txBody>
      </p:sp>
    </p:spTree>
    <p:extLst>
      <p:ext uri="{BB962C8B-B14F-4D97-AF65-F5344CB8AC3E}">
        <p14:creationId xmlns:p14="http://schemas.microsoft.com/office/powerpoint/2010/main" val="2372638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Deficiência x invalidez</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Deficiência:</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compreensão conforme o cenário protetivo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Conceito geral atual</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Considera-se pessoa com deficiência aquela que tem impedimento de longo prazo de natureza física, mental, intelectual ou sensorial, o qual, em interação com uma ou mais barreiras, pode obstruir sua participação plena e efetiva na sociedade em igualdade de condições com as demais pessoas. </a:t>
            </a:r>
          </a:p>
        </p:txBody>
      </p:sp>
    </p:spTree>
    <p:extLst>
      <p:ext uri="{BB962C8B-B14F-4D97-AF65-F5344CB8AC3E}">
        <p14:creationId xmlns:p14="http://schemas.microsoft.com/office/powerpoint/2010/main" val="4808443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Deficiência para concorrer às cotas em concursos públicos:</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Os critérios são definidos em edital e geralmente ficam a cargo da avaliação concreta, cotejando a deficiência com as funções do cargo. O parâmetro é diferente do BPC/LOAS porque leva em consideração o exercício da atividade remunerada, o que corre em sentido contrário à deficiência do benefício assistencial, que leva em conta a capacidade funcional de trabalho e participação social.</a:t>
            </a:r>
          </a:p>
        </p:txBody>
      </p:sp>
    </p:spTree>
    <p:extLst>
      <p:ext uri="{BB962C8B-B14F-4D97-AF65-F5344CB8AC3E}">
        <p14:creationId xmlns:p14="http://schemas.microsoft.com/office/powerpoint/2010/main" val="35739897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Deficiência para aposentadoria especial na condição de deficiente: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Leva em consideração o exercício da atividade desenvolvida, fatores socioambientais, psicológicos e pessoais, além das funções e estruturas do corpo, contatando se há ou não limitação no desempenho das atividades.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071867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Deficiência para o BPC/LOAS:</a:t>
            </a:r>
          </a:p>
          <a:p>
            <a:pPr algn="just">
              <a:lnSpc>
                <a:spcPct val="100000"/>
              </a:lnSpc>
              <a:spcBef>
                <a:spcPts val="0"/>
              </a:spcBef>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sua redação original, a lei nº 8.742/93 associava o deficiente à incapacidade. Vejamos: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b="1"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a:t>
            </a: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Para efeito de concessão deste benefício, a pessoa portadora de deficiência é aquela incapacitada para a vida independente e para o trabalho.</a:t>
            </a:r>
          </a:p>
        </p:txBody>
      </p:sp>
    </p:spTree>
    <p:extLst>
      <p:ext uri="{BB962C8B-B14F-4D97-AF65-F5344CB8AC3E}">
        <p14:creationId xmlns:p14="http://schemas.microsoft.com/office/powerpoint/2010/main" val="3380797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redação foi inovada pela Lei nº 12.435/11, que se adequou à Declaração de Nova York sobre Deficiência de 2006, com status de emenda constitucional em 2009, pelo decreto nº 6.949/09, com a seguinte redação, ainda com algumas limitantes: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b="1"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pessoa com deficiência</a:t>
            </a: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aquela que tem impedimentos de longo prazo de natureza física, intelectual ou sensorial, os quais, em interação com diversas barreiras, podem obstruir sua participação plena e efetiva na sociedade com as demais pessoas;   (AUSENTE IMPEDIMENTO MENTAL E EXIGENCIA DE DIVERSAS BARREIRAS)</a:t>
            </a:r>
          </a:p>
        </p:txBody>
      </p:sp>
    </p:spTree>
    <p:extLst>
      <p:ext uri="{BB962C8B-B14F-4D97-AF65-F5344CB8AC3E}">
        <p14:creationId xmlns:p14="http://schemas.microsoft.com/office/powerpoint/2010/main" val="11377809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Art. 2º da Lei nº 13.146/15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(Estatuto da Pessoa com Deficiência) alterou a LOAS para readequar essas limitações, prevendo o seguinte conceito: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Considera-se pessoa com deficiência aquela que tem impedimento de longo prazo de natureza física, mental, intelectual ou sensorial, o qual, em interação com uma ou mais barreiras, pode obstruir sua participação plena e efetiva na sociedade em igualdade de condições com as demais pessoas.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partir dessa compreensão, a forma de avaliação da deficiência mudou totalmente, levando em consideração vários fatores.</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8325344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São considerados fatores em comparação ao exercício da vida civil como um todo. São eles (art. 2º da PORTARIA CONJUNTA MDS/INSS nº 2, de 30 de março de 2015):</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Fatores Ambientais;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Funções e Estruturas do Corpo; 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Atividades e Participação.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Assim, por exemplo, uma pessoa com poliomielite que tem uma perna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hipotrofiada</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pode ou não ser enquadrada como deficiente para fins de BPC/LOAS. A depender de vários fatores além da estrutura corporal, como ambiente, favorecedores externos, etc.</a:t>
            </a:r>
          </a:p>
        </p:txBody>
      </p:sp>
    </p:spTree>
    <p:extLst>
      <p:ext uri="{BB962C8B-B14F-4D97-AF65-F5344CB8AC3E}">
        <p14:creationId xmlns:p14="http://schemas.microsoft.com/office/powerpoint/2010/main" val="32860665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 deficiente tem previsão de atuação no mercado, não somente para o ingresso, mas para sua manutenção. </a:t>
            </a:r>
          </a:p>
          <a:p>
            <a:pPr algn="just">
              <a:lnSpc>
                <a:spcPct val="100000"/>
              </a:lnSpc>
              <a:spcBef>
                <a:spcPts val="0"/>
              </a:spcBef>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São exemplos: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cotas de empregados com empresas com 100 ou mais empregados (art.93 da Lei de Benefícios),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aposentadoria para pessoa com deficiência (LC n.142/13) 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impossibilidade de suspensão de pensão por morte para o deficiente que exerce atividade remunerada (§6º do art.77 da Lei de Benefícios).</a:t>
            </a:r>
          </a:p>
        </p:txBody>
      </p:sp>
    </p:spTree>
    <p:extLst>
      <p:ext uri="{BB962C8B-B14F-4D97-AF65-F5344CB8AC3E}">
        <p14:creationId xmlns:p14="http://schemas.microsoft.com/office/powerpoint/2010/main" val="14515455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Processamento na prática (interdição):</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BPC/LOAS em sua maioria dos casos é conferido a pessoas com deficiência mental ou intelectual, o que sugere a necessidade de interdição.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Embora não seja dado ao INSS exigir a interdição do interessado (§2º do art.527 da IN nº 128/22), na habilitação há necessidade de fazê-lo ou de pelo menos nomear administrador provisório.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na prática no processo administrativo é sempre melhor ter a interdição (tutela ou curatela) ou pelo menos comprovação do pedido na via judicial.</a:t>
            </a:r>
          </a:p>
        </p:txBody>
      </p:sp>
    </p:spTree>
    <p:extLst>
      <p:ext uri="{BB962C8B-B14F-4D97-AF65-F5344CB8AC3E}">
        <p14:creationId xmlns:p14="http://schemas.microsoft.com/office/powerpoint/2010/main" val="38140711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Invalidez: </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É a impossibilidade de desempenhar as atribuições definidas para os cargos, funções ou empregos, provocada por alterações patológicas decorrentes de doenças ou acidentes.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Políticas legislativas do inválido: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ideia central é garantir a proteção social, com substituição de renda, para aqueles que não podem trabalhar por incapacidade.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incapacidade pode advir de vários fatores, como doença, acidente ou mesmo deficiência.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Não é a doença que garante o direito ao benefício, e sim a incapacidade. Essa confusão deve ser desmistificada.</a:t>
            </a:r>
          </a:p>
        </p:txBody>
      </p:sp>
    </p:spTree>
    <p:extLst>
      <p:ext uri="{BB962C8B-B14F-4D97-AF65-F5344CB8AC3E}">
        <p14:creationId xmlns:p14="http://schemas.microsoft.com/office/powerpoint/2010/main" val="26455222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exemplo, uma gripe pode não gerar incapacidade em que trabalha em um escritório de contabilidade, mas pode gerar incapacidade a quem trabalha em câmara frigorífica. </a:t>
            </a: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Não existe um rol de doenças que garantem o direito a esse benefício.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Algumas, em razão da gravidade, isentam o benefício de carência, como HIV, doenças cardíacas, degenerativas da coluna e outras consignada no art.151 da Lei de Benefícios.</a:t>
            </a:r>
          </a:p>
        </p:txBody>
      </p:sp>
    </p:spTree>
    <p:extLst>
      <p:ext uri="{BB962C8B-B14F-4D97-AF65-F5344CB8AC3E}">
        <p14:creationId xmlns:p14="http://schemas.microsoft.com/office/powerpoint/2010/main" val="13928525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Como é feita na prática a constatação da incapacidade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 síntese, o médico perito sempre cotejará as limitações advindas da doença, acidente ou deficiência com a função exercida pelo trabalhador.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Exemplo: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um paciente que apresenta hipertensão crônica, toma 08 remédios diárias e a leitura da média da pressão é 18x13 e trabalha de cobrador de ônibus. Nesse caso, o médico confere o grau de limitação do paciente com as interações e intercorrências diárias que terá se retornar ao trabalho. Isso pode resultar em concessão do benefício.</a:t>
            </a:r>
          </a:p>
        </p:txBody>
      </p:sp>
    </p:spTree>
    <p:extLst>
      <p:ext uri="{BB962C8B-B14F-4D97-AF65-F5344CB8AC3E}">
        <p14:creationId xmlns:p14="http://schemas.microsoft.com/office/powerpoint/2010/main" val="16046712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entanto, se o segurado trabalhasse em um setor administrativo, com pouca interação com pessoas e baixo nível de estresse, provavelmente a perícia seria negada.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isso, há previsão taxativa de benefícios “por incapacidade” e não por deficiência ou doença.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Além disso, a lei é categórica em tratar diferente a previsão para os inválidos e os deficientes mentais, intelectuais e graves, como o art. 16, I da LB sobre pensão por morte além dos 21 anos.</a:t>
            </a:r>
          </a:p>
        </p:txBody>
      </p:sp>
    </p:spTree>
    <p:extLst>
      <p:ext uri="{BB962C8B-B14F-4D97-AF65-F5344CB8AC3E}">
        <p14:creationId xmlns:p14="http://schemas.microsoft.com/office/powerpoint/2010/main" val="20286178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HIV e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PORTADORES DE HIV</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Aos portadores de HIV o estigma social pesa para a avaliação do direito ao benefício tanto por incapacidade, quanto para os casos de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mesmo em casos assintomáticos, com o vírus controlado, há possibilidade de concessão do benefício, desde que comprovada essa estigmatização.</a:t>
            </a:r>
          </a:p>
        </p:txBody>
      </p:sp>
    </p:spTree>
    <p:extLst>
      <p:ext uri="{BB962C8B-B14F-4D97-AF65-F5344CB8AC3E}">
        <p14:creationId xmlns:p14="http://schemas.microsoft.com/office/powerpoint/2010/main" val="3483871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Jurisprudência: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Súmula 77 da TNU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(publicado em 06/09/13): Para regras gerais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julgador não é obrigado a analisar as condições pessoais e sociais quando não reconhecer a incapacidade do requerente para a sua atividade habitual.</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Súmula 78 da TNU (publicado em 17/09/2014): Para portadores de HIV</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5800" algn="just">
              <a:lnSpc>
                <a:spcPct val="1000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Comprovado que o requerente de benefício é portador do vírus HIV, cabe ao julgador verificar as condições pessoais, sociais, econômicas e culturais, de forma a analisar a incapacidade em sentido amplo, em face da elevada estigmatização social da doença.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0828956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Assim, mesmo que não haja deficiência ostensiva ou incapacidade, a discriminação social pode ensejar direito ao benefício tanto por incapacidade, quanto para o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caso do BPC/LOAS, a doença deve enquadrar o beneficiário ao conceito de deficiente, com existência de impedimentos a longo prazo em uma ou mais barreiras por conta da deficiência em relação às demais pessoas. Ou seja, além dos problemas sintomáticos, as limitações sociais não podem ser negligenciadas.</a:t>
            </a:r>
          </a:p>
        </p:txBody>
      </p:sp>
    </p:spTree>
    <p:extLst>
      <p:ext uri="{BB962C8B-B14F-4D97-AF65-F5344CB8AC3E}">
        <p14:creationId xmlns:p14="http://schemas.microsoft.com/office/powerpoint/2010/main" val="19547909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Benefícios aos portadores de HIV</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42900" indent="-342900" algn="just">
              <a:lnSpc>
                <a:spcPts val="2200"/>
              </a:lnSpc>
              <a:spcBef>
                <a:spcPts val="0"/>
              </a:spcBef>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Não está submetido a avaliação periódica nos casos de aposentadorias por invalidez (§5º do art. 43 da Lei de Benefícios, incluído pela Lei n.13.847/19))</a:t>
            </a:r>
          </a:p>
          <a:p>
            <a:pPr marL="342900" indent="-342900" algn="just">
              <a:lnSpc>
                <a:spcPts val="2200"/>
              </a:lnSpc>
              <a:spcBef>
                <a:spcPts val="0"/>
              </a:spcBef>
              <a:buFont typeface="Arial" panose="020B0604020202020204" pitchFamily="34" charset="0"/>
              <a:buChar char="•"/>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42900" indent="-342900" algn="just">
              <a:lnSpc>
                <a:spcPts val="2200"/>
              </a:lnSpc>
              <a:spcBef>
                <a:spcPts val="0"/>
              </a:spcBef>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Estão isentos de carência para fins de benefícios por incapacidade, nos termos do art.26 da Lei de Benefícios, desde que adquiram a doença após a filiação ao RGPS (art.151).</a:t>
            </a:r>
          </a:p>
          <a:p>
            <a:pPr algn="just">
              <a:lnSpc>
                <a:spcPts val="22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b="1" dirty="0">
                <a:solidFill>
                  <a:srgbClr val="ECAD00"/>
                </a:solidFill>
              </a:rPr>
              <a:t> Alteração da Lei n.8.742/93 pela Lei n.15.157/25</a:t>
            </a:r>
          </a:p>
          <a:p>
            <a:pPr algn="just">
              <a:lnSpc>
                <a:spcPts val="2200"/>
              </a:lnSpc>
              <a:spcBef>
                <a:spcPts val="0"/>
              </a:spcBef>
            </a:pPr>
            <a:endParaRPr lang="pt-BR" sz="2400" dirty="0">
              <a:solidFill>
                <a:schemeClr val="bg1"/>
              </a:solidFill>
            </a:endParaRPr>
          </a:p>
          <a:p>
            <a:pPr algn="just">
              <a:lnSpc>
                <a:spcPts val="2200"/>
              </a:lnSpc>
              <a:spcBef>
                <a:spcPts val="0"/>
              </a:spcBef>
            </a:pPr>
            <a:r>
              <a:rPr lang="pt-BR" sz="2400" dirty="0">
                <a:solidFill>
                  <a:schemeClr val="bg1"/>
                </a:solidFill>
              </a:rPr>
              <a:t> § 16. Durante a avaliação da deficiência e do grau de impedimento de que trata o § 2º deste artigo, a perícia médica dos requerentes do benefício de prestação continuada com síndrome da imunodeficiência adquirida deverá ter a participação de pelo menos 1 (um) médico especialista em infectologia.” (NR)</a:t>
            </a: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8508162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Perspectivas na prática:</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Analise detidamente as perguntas dos Anexos da Portaria Conjunta nº 02/15 e veja em quais critérios o paciente pode ser inserido.</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perícia social se avaliam os fatores ambientais, como estrutura ao redor, apoios de parentes, amigos, condições ambientais, preconceitos etc. </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 Atividade e Participação analisam critérios como obter lugar para morar, para refeição, se sabe preparar a refeição, tarefas domésticas, interagir com outras pessoas, etc.</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a avaliação médica analisa Funções do Corpo, tais como visão, auditiva, mental, sensorial, fala etc.</a:t>
            </a:r>
          </a:p>
        </p:txBody>
      </p:sp>
    </p:spTree>
    <p:extLst>
      <p:ext uri="{BB962C8B-B14F-4D97-AF65-F5344CB8AC3E}">
        <p14:creationId xmlns:p14="http://schemas.microsoft.com/office/powerpoint/2010/main" val="39179308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Visão monocular e BPC/LOAS</a:t>
            </a:r>
          </a:p>
          <a:p>
            <a:pPr algn="just">
              <a:lnSpc>
                <a:spcPts val="22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 que é visão monocular</a:t>
            </a:r>
          </a:p>
          <a:p>
            <a:pPr algn="just">
              <a:lnSpc>
                <a:spcPts val="2200"/>
              </a:lnSpc>
              <a:spcBef>
                <a:spcPts val="0"/>
              </a:spcBef>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Visão monocular é quando uma pessoa só enxerga com um dos olhos, ou seja, quando a perda de visão em um dos olhos é total ou muito grande. </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Organização Mundial da Saúde (OMS) define esta condição como a visão em um dos olhos igual ou inferior a 20%. </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visão monocular pode dificultar a realização de atividades diárias, como a coordenação motora e a percepção de profundidade e distância. </a:t>
            </a:r>
          </a:p>
          <a:p>
            <a:pPr algn="just">
              <a:lnSpc>
                <a:spcPts val="2200"/>
              </a:lnSpc>
              <a:spcBef>
                <a:spcPts val="0"/>
              </a:spcBef>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Exemplos práticos que podem ser limitados em razão da cegueira:</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Atividades como dirigir, cozinhar, andar em terrenos irregulares, subir escadas, pegar objetos próximos, como xícaras, garfos etc.</a:t>
            </a:r>
          </a:p>
        </p:txBody>
      </p:sp>
    </p:spTree>
    <p:extLst>
      <p:ext uri="{BB962C8B-B14F-4D97-AF65-F5344CB8AC3E}">
        <p14:creationId xmlns:p14="http://schemas.microsoft.com/office/powerpoint/2010/main" val="19929546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Dica na prática:</a:t>
            </a:r>
          </a:p>
          <a:p>
            <a:pPr algn="just">
              <a:lnSpc>
                <a:spcPts val="22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Geralmente quem possui cegueira monocular também apresenta visão subnormal no outro, por isso é sempre bom ter exames, laudos e atestados informando essa situação. Se os atestados puderem identificar limitações práticas, como dificuldade de subir escadas e outras atividades do dia a dia, melhor ainda.</a:t>
            </a:r>
          </a:p>
          <a:p>
            <a:pPr algn="just">
              <a:lnSpc>
                <a:spcPts val="2200"/>
              </a:lnSpc>
              <a:spcBef>
                <a:spcPts val="0"/>
              </a:spcBef>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Lei nº 14.126/21 classificou a visão monocular como deficiência sensorial, para todos os efeitos legais. </a:t>
            </a:r>
          </a:p>
          <a:p>
            <a:pPr marL="3225800"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5800" algn="just">
              <a:lnSpc>
                <a:spcPts val="22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Fica a visão monocular classificada como deficiência sensorial, do tipo visual, para todos os efeitos legais.      (Vide)</a:t>
            </a:r>
          </a:p>
          <a:p>
            <a:pPr marL="3225800"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5800" algn="just">
              <a:lnSpc>
                <a:spcPts val="22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Parágrafo 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 previsto no § 2º do art. 2º da Lei nº 13.146, de 6 de julho de 2015 (Estatuto da Pessoa com Deficiência), aplica-se à visão monocular, conforme o disposto no caput deste artigo. (Poder executivo criará instrumentos de avaliação)</a:t>
            </a:r>
          </a:p>
          <a:p>
            <a:pPr marL="3225800" algn="just">
              <a:lnSpc>
                <a:spcPts val="22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Mas para fins de BPC/LOAS esse componente é apenas um dos fatores a serem avaliados na perícia, de sorte que nem sempre uma visão monocular terá direito.</a:t>
            </a:r>
          </a:p>
        </p:txBody>
      </p:sp>
    </p:spTree>
    <p:extLst>
      <p:ext uri="{BB962C8B-B14F-4D97-AF65-F5344CB8AC3E}">
        <p14:creationId xmlns:p14="http://schemas.microsoft.com/office/powerpoint/2010/main" val="4168249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Tanto é assim que o Decreto nº 10.654/21 previu que a visão monocular deverá ser avaliada na forma do Estatuto da Pessoa com Deficiência, o que inclui impedimento a longo prazo, fatores socioambientais, psicológicos, pessoais, limitações de desempenho e restrições de participação.</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5800"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Decreto nº 10.654/21</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marL="3225800"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5800"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2º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visão monocular, classificada como deficiência sensorial, do tipo visual, pelo art. 1º da Lei nº 14.126, de 22 de março de 2021, será avaliada na forma prevista nos § 1º e § 2º do art. 2º da Lei nº 13.146, de 6 de julho de 2015, para fins de reconhecimento da condição de pessoa com deficiência. (Poder Executivo deve criar instrumentos de avaliação, que estão na Portaria Conjunta nº 02/15 para BPC/LOAS)</a:t>
            </a:r>
          </a:p>
        </p:txBody>
      </p:sp>
    </p:spTree>
    <p:extLst>
      <p:ext uri="{BB962C8B-B14F-4D97-AF65-F5344CB8AC3E}">
        <p14:creationId xmlns:p14="http://schemas.microsoft.com/office/powerpoint/2010/main" val="11950521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Dessa forma, há de se entender que mesmo sendo deficiente, isso não se traduz no enquadramento de deficiente previsto no §2º do art.20 da Lei nº 8.742/93, para fins de BPC/LOAS.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Exemplos</a:t>
            </a: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um trabalhador rural com visão monocular e vivendo em um ambiente que exige o esforço recorrente da visão, seja o trabalho, seja no ambiente ao redor que vive, pode ser considerado deficiente para fins de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alguém que vive em zona urbana, possui uma rede de apoio de parentes, amigos e estruturas como posto de saúde próximo e viveu em atividades urbanas, com maior grau de instrução, lucidez e interação social, pode ter que tenha o pedido negado.</a:t>
            </a:r>
          </a:p>
        </p:txBody>
      </p:sp>
    </p:spTree>
    <p:extLst>
      <p:ext uri="{BB962C8B-B14F-4D97-AF65-F5344CB8AC3E}">
        <p14:creationId xmlns:p14="http://schemas.microsoft.com/office/powerpoint/2010/main" val="37123065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Miserabilidade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Conceito constitucional de miserabilidade: sem condições de prover o próprio sustento ou tê-la provido pela família (art.203, V).</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Art.20 da Lei nº 8.742/93</a:t>
            </a: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Observados os demais critérios de elegibilidade definidos nesta Lei, terão direito ao benefício financeiro de que trata o caput deste artigo a pessoa com deficiência ou a pessoa idosa com renda familiar mensal per capita igual ou inferior a 1/4 (um quarto) do salário-mínimo.         (Redação dada pela Lei nº 14.176, de 2021)</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Percurso legislativo acerca do critério igual ou menor que ¼ do salário-mínimo</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lei sempre exigiu que renda fosse inferior a ¼ do salário-mínimo. O que excluía, portanto, a família cuja renda fosse IGUAL o salário-mínimo. </a:t>
            </a:r>
          </a:p>
        </p:txBody>
      </p:sp>
    </p:spTree>
    <p:extLst>
      <p:ext uri="{BB962C8B-B14F-4D97-AF65-F5344CB8AC3E}">
        <p14:creationId xmlns:p14="http://schemas.microsoft.com/office/powerpoint/2010/main" val="15880270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graphicFrame>
        <p:nvGraphicFramePr>
          <p:cNvPr id="4" name="Tabela 3">
            <a:extLst>
              <a:ext uri="{FF2B5EF4-FFF2-40B4-BE49-F238E27FC236}">
                <a16:creationId xmlns:a16="http://schemas.microsoft.com/office/drawing/2014/main" id="{9D5F918F-1442-9C32-7AC2-4E10696CCBD2}"/>
              </a:ext>
            </a:extLst>
          </p:cNvPr>
          <p:cNvGraphicFramePr>
            <a:graphicFrameLocks noGrp="1"/>
          </p:cNvGraphicFramePr>
          <p:nvPr>
            <p:extLst>
              <p:ext uri="{D42A27DB-BD31-4B8C-83A1-F6EECF244321}">
                <p14:modId xmlns:p14="http://schemas.microsoft.com/office/powerpoint/2010/main" val="153460634"/>
              </p:ext>
            </p:extLst>
          </p:nvPr>
        </p:nvGraphicFramePr>
        <p:xfrm>
          <a:off x="526677" y="996950"/>
          <a:ext cx="11138646" cy="4864099"/>
        </p:xfrm>
        <a:graphic>
          <a:graphicData uri="http://schemas.openxmlformats.org/drawingml/2006/table">
            <a:tbl>
              <a:tblPr firstRow="1" firstCol="1" bandRow="1">
                <a:tableStyleId>{5C22544A-7EE6-4342-B048-85BDC9FD1C3A}</a:tableStyleId>
              </a:tblPr>
              <a:tblGrid>
                <a:gridCol w="2597921">
                  <a:extLst>
                    <a:ext uri="{9D8B030D-6E8A-4147-A177-3AD203B41FA5}">
                      <a16:colId xmlns:a16="http://schemas.microsoft.com/office/drawing/2014/main" val="2240487792"/>
                    </a:ext>
                  </a:extLst>
                </a:gridCol>
                <a:gridCol w="2145942">
                  <a:extLst>
                    <a:ext uri="{9D8B030D-6E8A-4147-A177-3AD203B41FA5}">
                      <a16:colId xmlns:a16="http://schemas.microsoft.com/office/drawing/2014/main" val="2470109668"/>
                    </a:ext>
                  </a:extLst>
                </a:gridCol>
                <a:gridCol w="2185190">
                  <a:extLst>
                    <a:ext uri="{9D8B030D-6E8A-4147-A177-3AD203B41FA5}">
                      <a16:colId xmlns:a16="http://schemas.microsoft.com/office/drawing/2014/main" val="793156130"/>
                    </a:ext>
                  </a:extLst>
                </a:gridCol>
                <a:gridCol w="2185190">
                  <a:extLst>
                    <a:ext uri="{9D8B030D-6E8A-4147-A177-3AD203B41FA5}">
                      <a16:colId xmlns:a16="http://schemas.microsoft.com/office/drawing/2014/main" val="2549542471"/>
                    </a:ext>
                  </a:extLst>
                </a:gridCol>
                <a:gridCol w="2024403">
                  <a:extLst>
                    <a:ext uri="{9D8B030D-6E8A-4147-A177-3AD203B41FA5}">
                      <a16:colId xmlns:a16="http://schemas.microsoft.com/office/drawing/2014/main" val="2196926395"/>
                    </a:ext>
                  </a:extLst>
                </a:gridCol>
              </a:tblGrid>
              <a:tr h="513646">
                <a:tc rowSpan="2">
                  <a:txBody>
                    <a:bodyPr/>
                    <a:lstStyle/>
                    <a:p>
                      <a:pPr marR="73025" algn="ctr">
                        <a:lnSpc>
                          <a:spcPct val="100000"/>
                        </a:lnSpc>
                      </a:pPr>
                      <a:r>
                        <a:rPr lang="pt-BR" sz="2000" kern="100" dirty="0">
                          <a:effectLst/>
                        </a:rPr>
                        <a:t> </a:t>
                      </a:r>
                      <a:endParaRPr lang="pt-BR" sz="2000" kern="100" dirty="0">
                        <a:effectLst/>
                        <a:latin typeface="Times New Roman" panose="02020603050405020304" pitchFamily="18" charset="0"/>
                        <a:ea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gridSpan="4">
                  <a:txBody>
                    <a:bodyPr/>
                    <a:lstStyle/>
                    <a:p>
                      <a:pPr marR="73025" algn="ctr">
                        <a:lnSpc>
                          <a:spcPct val="100000"/>
                        </a:lnSpc>
                      </a:pPr>
                      <a:r>
                        <a:rPr lang="pt-BR" sz="2000" kern="100">
                          <a:effectLst/>
                        </a:rPr>
                        <a:t>Data de entrada do requerimento - DER</a:t>
                      </a:r>
                      <a:endParaRPr lang="pt-BR" sz="2000" kern="100">
                        <a:effectLst/>
                        <a:latin typeface="Times New Roman" panose="02020603050405020304" pitchFamily="18" charset="0"/>
                        <a:ea typeface="Times New Roman" panose="02020603050405020304" pitchFamily="18" charset="0"/>
                      </a:endParaRPr>
                    </a:p>
                  </a:txBody>
                  <a:tcPr marL="68580" marR="68580" marT="0" marB="0">
                    <a:lnL w="12700" cmpd="sng">
                      <a:noFill/>
                    </a:lnL>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330879358"/>
                  </a:ext>
                </a:extLst>
              </a:tr>
              <a:tr h="2303181">
                <a:tc vMerge="1">
                  <a:txBody>
                    <a:bodyPr/>
                    <a:lstStyle/>
                    <a:p>
                      <a:endParaRPr lang="pt-BR"/>
                    </a:p>
                  </a:txBody>
                  <a:tcPr/>
                </a:tc>
                <a:tc>
                  <a:txBody>
                    <a:bodyPr/>
                    <a:lstStyle/>
                    <a:p>
                      <a:pPr marR="73025" algn="ctr">
                        <a:lnSpc>
                          <a:spcPct val="100000"/>
                        </a:lnSpc>
                      </a:pPr>
                      <a:r>
                        <a:rPr lang="pt-BR" sz="2000" kern="100" dirty="0">
                          <a:effectLst/>
                        </a:rPr>
                        <a:t>Até 01/04/2020</a:t>
                      </a:r>
                      <a:endParaRPr lang="pt-BR" sz="2000" kern="100" dirty="0">
                        <a:effectLst/>
                        <a:latin typeface="Times New Roman" panose="02020603050405020304" pitchFamily="18" charset="0"/>
                        <a:ea typeface="Times New Roman" panose="02020603050405020304" pitchFamily="18" charset="0"/>
                      </a:endParaRPr>
                    </a:p>
                  </a:txBody>
                  <a:tcPr marL="68580" marR="68580" marT="0" marB="0">
                    <a:lnL w="38100" cmpd="sng">
                      <a:noFill/>
                    </a:lnL>
                  </a:tcPr>
                </a:tc>
                <a:tc>
                  <a:txBody>
                    <a:bodyPr/>
                    <a:lstStyle/>
                    <a:p>
                      <a:pPr marR="73025" algn="ctr">
                        <a:lnSpc>
                          <a:spcPct val="100000"/>
                        </a:lnSpc>
                      </a:pPr>
                      <a:r>
                        <a:rPr lang="pt-BR" sz="2000" kern="100" dirty="0">
                          <a:effectLst/>
                        </a:rPr>
                        <a:t>De 02/04/2020 a 31/12/2020</a:t>
                      </a:r>
                    </a:p>
                    <a:p>
                      <a:pPr marR="73025" algn="ctr">
                        <a:lnSpc>
                          <a:spcPct val="100000"/>
                        </a:lnSpc>
                      </a:pPr>
                      <a:r>
                        <a:rPr lang="pt-BR" sz="2000" kern="100" dirty="0">
                          <a:effectLst/>
                        </a:rPr>
                        <a:t> </a:t>
                      </a:r>
                    </a:p>
                    <a:p>
                      <a:pPr marR="73025" algn="ctr">
                        <a:lnSpc>
                          <a:spcPct val="100000"/>
                        </a:lnSpc>
                      </a:pPr>
                      <a:r>
                        <a:rPr lang="pt-BR" sz="2000" kern="100" dirty="0">
                          <a:effectLst/>
                        </a:rPr>
                        <a:t> </a:t>
                      </a:r>
                    </a:p>
                    <a:p>
                      <a:pPr marR="73025" algn="ctr">
                        <a:lnSpc>
                          <a:spcPct val="100000"/>
                        </a:lnSpc>
                      </a:pPr>
                      <a:r>
                        <a:rPr lang="pt-BR" sz="2000" kern="100" dirty="0">
                          <a:effectLst/>
                        </a:rPr>
                        <a:t> </a:t>
                      </a:r>
                      <a:r>
                        <a:rPr lang="pt-BR" sz="2000" u="sng" kern="100" dirty="0">
                          <a:effectLst/>
                        </a:rPr>
                        <a:t> Lei</a:t>
                      </a:r>
                      <a:r>
                        <a:rPr lang="pt-BR" sz="2000" u="sng" kern="100" spc="15" dirty="0">
                          <a:effectLst/>
                        </a:rPr>
                        <a:t> </a:t>
                      </a:r>
                      <a:r>
                        <a:rPr lang="pt-BR" sz="2000" u="sng" kern="100" spc="5" dirty="0">
                          <a:effectLst/>
                        </a:rPr>
                        <a:t>n</a:t>
                      </a:r>
                      <a:r>
                        <a:rPr lang="pt-BR" sz="2000" u="sng" kern="100" dirty="0">
                          <a:effectLst/>
                        </a:rPr>
                        <a:t>º</a:t>
                      </a:r>
                      <a:r>
                        <a:rPr lang="pt-BR" sz="2000" u="sng" kern="100" spc="15" dirty="0">
                          <a:effectLst/>
                        </a:rPr>
                        <a:t> </a:t>
                      </a:r>
                      <a:r>
                        <a:rPr lang="pt-BR" sz="2000" u="sng" kern="100" dirty="0">
                          <a:effectLst/>
                        </a:rPr>
                        <a:t>13.982,</a:t>
                      </a:r>
                      <a:r>
                        <a:rPr lang="pt-BR" sz="2000" u="sng" kern="100" spc="20" dirty="0">
                          <a:effectLst/>
                        </a:rPr>
                        <a:t> </a:t>
                      </a:r>
                      <a:r>
                        <a:rPr lang="pt-BR" sz="2000" u="sng" kern="100" spc="5" dirty="0">
                          <a:effectLst/>
                        </a:rPr>
                        <a:t>d</a:t>
                      </a:r>
                      <a:r>
                        <a:rPr lang="pt-BR" sz="2000" u="sng" kern="100" dirty="0">
                          <a:effectLst/>
                        </a:rPr>
                        <a:t>e</a:t>
                      </a:r>
                      <a:r>
                        <a:rPr lang="pt-BR" sz="2000" u="sng" kern="100" spc="15" dirty="0">
                          <a:effectLst/>
                        </a:rPr>
                        <a:t> </a:t>
                      </a:r>
                      <a:r>
                        <a:rPr lang="pt-BR" sz="2000" u="sng" kern="100" dirty="0">
                          <a:effectLst/>
                        </a:rPr>
                        <a:t>2</a:t>
                      </a:r>
                      <a:r>
                        <a:rPr lang="pt-BR" sz="2000" u="sng" kern="100" spc="20" dirty="0">
                          <a:effectLst/>
                        </a:rPr>
                        <a:t> </a:t>
                      </a:r>
                      <a:r>
                        <a:rPr lang="pt-BR" sz="2000" u="sng" kern="100" spc="5" dirty="0">
                          <a:effectLst/>
                        </a:rPr>
                        <a:t>d</a:t>
                      </a:r>
                      <a:r>
                        <a:rPr lang="pt-BR" sz="2000" u="sng" kern="100" dirty="0">
                          <a:effectLst/>
                        </a:rPr>
                        <a:t>e</a:t>
                      </a:r>
                      <a:r>
                        <a:rPr lang="pt-BR" sz="2000" u="sng" kern="100" spc="15" dirty="0">
                          <a:effectLst/>
                        </a:rPr>
                        <a:t> </a:t>
                      </a:r>
                      <a:r>
                        <a:rPr lang="pt-BR" sz="2000" u="sng" kern="100" spc="5" dirty="0">
                          <a:effectLst/>
                        </a:rPr>
                        <a:t>a</a:t>
                      </a:r>
                      <a:r>
                        <a:rPr lang="pt-BR" sz="2000" u="sng" kern="100" dirty="0">
                          <a:effectLst/>
                        </a:rPr>
                        <a:t>bri</a:t>
                      </a:r>
                      <a:r>
                        <a:rPr lang="pt-BR" sz="2000" u="sng" kern="100" spc="5" dirty="0">
                          <a:effectLst/>
                        </a:rPr>
                        <a:t>l</a:t>
                      </a:r>
                      <a:r>
                        <a:rPr lang="pt-BR" sz="2000" u="sng" kern="100" spc="15" dirty="0">
                          <a:effectLst/>
                        </a:rPr>
                        <a:t> </a:t>
                      </a:r>
                      <a:r>
                        <a:rPr lang="pt-BR" sz="2000" u="sng" kern="100" spc="5" dirty="0">
                          <a:effectLst/>
                        </a:rPr>
                        <a:t>d</a:t>
                      </a:r>
                      <a:r>
                        <a:rPr lang="pt-BR" sz="2000" u="sng" kern="100" dirty="0">
                          <a:effectLst/>
                        </a:rPr>
                        <a:t>e</a:t>
                      </a:r>
                      <a:r>
                        <a:rPr lang="pt-BR" sz="2000" u="sng" kern="100" spc="15" dirty="0">
                          <a:effectLst/>
                        </a:rPr>
                        <a:t> </a:t>
                      </a:r>
                      <a:r>
                        <a:rPr lang="pt-BR" sz="2000" u="sng" kern="100" spc="10" dirty="0">
                          <a:effectLst/>
                        </a:rPr>
                        <a:t>2</a:t>
                      </a:r>
                      <a:r>
                        <a:rPr lang="pt-BR" sz="2000" u="sng" kern="100" dirty="0">
                          <a:effectLst/>
                        </a:rPr>
                        <a:t>02</a:t>
                      </a:r>
                      <a:r>
                        <a:rPr lang="pt-BR" sz="2000" u="sng" kern="100" spc="10" dirty="0">
                          <a:effectLst/>
                        </a:rPr>
                        <a:t>0</a:t>
                      </a:r>
                      <a:endParaRPr lang="pt-BR" sz="20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73025" algn="ctr">
                        <a:lnSpc>
                          <a:spcPct val="100000"/>
                        </a:lnSpc>
                      </a:pPr>
                      <a:r>
                        <a:rPr lang="pt-BR" sz="2000" kern="100" dirty="0">
                          <a:effectLst/>
                        </a:rPr>
                        <a:t>De 01/01/2021 a 22/06/2021</a:t>
                      </a:r>
                      <a:r>
                        <a:rPr lang="pt-BR" sz="2000" u="sng" kern="100" dirty="0">
                          <a:effectLst/>
                        </a:rPr>
                        <a:t> </a:t>
                      </a:r>
                      <a:endParaRPr lang="pt-BR" sz="2000" kern="100" dirty="0">
                        <a:effectLst/>
                      </a:endParaRPr>
                    </a:p>
                    <a:p>
                      <a:pPr marR="73025" algn="ctr">
                        <a:lnSpc>
                          <a:spcPct val="100000"/>
                        </a:lnSpc>
                      </a:pPr>
                      <a:r>
                        <a:rPr lang="pt-BR" sz="2000" u="none" strike="noStrike" kern="100" dirty="0">
                          <a:effectLst/>
                        </a:rPr>
                        <a:t> </a:t>
                      </a:r>
                      <a:endParaRPr lang="pt-BR" sz="2000" kern="100" dirty="0">
                        <a:effectLst/>
                      </a:endParaRPr>
                    </a:p>
                    <a:p>
                      <a:pPr marR="73025" algn="ctr">
                        <a:lnSpc>
                          <a:spcPct val="100000"/>
                        </a:lnSpc>
                      </a:pPr>
                      <a:r>
                        <a:rPr lang="pt-BR" sz="2000" u="none" strike="noStrike" kern="100" dirty="0">
                          <a:effectLst/>
                        </a:rPr>
                        <a:t> </a:t>
                      </a:r>
                      <a:endParaRPr lang="pt-BR" sz="2000" kern="100" dirty="0">
                        <a:effectLst/>
                      </a:endParaRPr>
                    </a:p>
                    <a:p>
                      <a:pPr marR="73025" algn="ctr">
                        <a:lnSpc>
                          <a:spcPct val="100000"/>
                        </a:lnSpc>
                      </a:pPr>
                      <a:r>
                        <a:rPr lang="pt-BR" sz="2000" u="sng" kern="100" dirty="0">
                          <a:effectLst/>
                        </a:rPr>
                        <a:t>MP</a:t>
                      </a:r>
                      <a:r>
                        <a:rPr lang="pt-BR" sz="2000" u="sng" kern="100" spc="20" dirty="0">
                          <a:effectLst/>
                        </a:rPr>
                        <a:t> </a:t>
                      </a:r>
                      <a:r>
                        <a:rPr lang="pt-BR" sz="2000" u="sng" kern="100" dirty="0">
                          <a:effectLst/>
                        </a:rPr>
                        <a:t>nº</a:t>
                      </a:r>
                      <a:r>
                        <a:rPr lang="pt-BR" sz="2000" u="sng" kern="100" spc="20" dirty="0">
                          <a:effectLst/>
                        </a:rPr>
                        <a:t> </a:t>
                      </a:r>
                      <a:r>
                        <a:rPr lang="pt-BR" sz="2000" u="sng" kern="100" dirty="0">
                          <a:effectLst/>
                        </a:rPr>
                        <a:t>1.</a:t>
                      </a:r>
                      <a:r>
                        <a:rPr lang="pt-BR" sz="2000" u="sng" kern="100" spc="15" dirty="0">
                          <a:effectLst/>
                        </a:rPr>
                        <a:t>0</a:t>
                      </a:r>
                      <a:r>
                        <a:rPr lang="pt-BR" sz="2000" u="sng" kern="100" dirty="0">
                          <a:effectLst/>
                        </a:rPr>
                        <a:t>23,</a:t>
                      </a:r>
                      <a:r>
                        <a:rPr lang="pt-BR" sz="2000" u="sng" kern="100" spc="20" dirty="0">
                          <a:effectLst/>
                        </a:rPr>
                        <a:t> </a:t>
                      </a:r>
                      <a:r>
                        <a:rPr lang="pt-BR" sz="2000" u="sng" kern="100" spc="5" dirty="0">
                          <a:effectLst/>
                        </a:rPr>
                        <a:t>d</a:t>
                      </a:r>
                      <a:r>
                        <a:rPr lang="pt-BR" sz="2000" u="sng" kern="100" dirty="0">
                          <a:effectLst/>
                        </a:rPr>
                        <a:t>e</a:t>
                      </a:r>
                      <a:r>
                        <a:rPr lang="pt-BR" sz="2000" u="sng" kern="100" spc="20" dirty="0">
                          <a:effectLst/>
                        </a:rPr>
                        <a:t> </a:t>
                      </a:r>
                      <a:r>
                        <a:rPr lang="pt-BR" sz="2000" u="sng" kern="100" dirty="0">
                          <a:effectLst/>
                        </a:rPr>
                        <a:t>1º</a:t>
                      </a:r>
                      <a:r>
                        <a:rPr lang="pt-BR" sz="2000" u="sng" kern="100" spc="25" dirty="0">
                          <a:effectLst/>
                        </a:rPr>
                        <a:t> </a:t>
                      </a:r>
                      <a:r>
                        <a:rPr lang="pt-BR" sz="2000" u="sng" kern="100" spc="20" dirty="0">
                          <a:effectLst/>
                        </a:rPr>
                        <a:t>d</a:t>
                      </a:r>
                      <a:r>
                        <a:rPr lang="pt-BR" sz="2000" u="sng" kern="100" dirty="0">
                          <a:effectLst/>
                        </a:rPr>
                        <a:t>e</a:t>
                      </a:r>
                      <a:r>
                        <a:rPr lang="pt-BR" sz="2000" u="sng" kern="100" spc="20" dirty="0">
                          <a:effectLst/>
                        </a:rPr>
                        <a:t> </a:t>
                      </a:r>
                      <a:r>
                        <a:rPr lang="pt-BR" sz="2000" u="sng" kern="100" dirty="0">
                          <a:effectLst/>
                        </a:rPr>
                        <a:t>ja</a:t>
                      </a:r>
                      <a:r>
                        <a:rPr lang="pt-BR" sz="2000" u="sng" kern="100" spc="10" dirty="0">
                          <a:effectLst/>
                        </a:rPr>
                        <a:t>n</a:t>
                      </a:r>
                      <a:r>
                        <a:rPr lang="pt-BR" sz="2000" u="sng" kern="100" dirty="0">
                          <a:effectLst/>
                        </a:rPr>
                        <a:t>eiro</a:t>
                      </a:r>
                      <a:r>
                        <a:rPr lang="pt-BR" sz="2000" u="sng" kern="100" spc="20" dirty="0">
                          <a:effectLst/>
                        </a:rPr>
                        <a:t> </a:t>
                      </a:r>
                      <a:endParaRPr lang="pt-BR" sz="20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73025" algn="ctr">
                        <a:lnSpc>
                          <a:spcPct val="100000"/>
                        </a:lnSpc>
                      </a:pPr>
                      <a:r>
                        <a:rPr lang="pt-BR" sz="2000" kern="100" dirty="0">
                          <a:effectLst/>
                        </a:rPr>
                        <a:t>A partir de 23/06/2021 </a:t>
                      </a:r>
                      <a:r>
                        <a:rPr lang="pt-BR" sz="2000" u="sng" kern="100" dirty="0">
                          <a:effectLst/>
                        </a:rPr>
                        <a:t> </a:t>
                      </a:r>
                      <a:endParaRPr lang="pt-BR" sz="2000" kern="100" dirty="0">
                        <a:effectLst/>
                      </a:endParaRPr>
                    </a:p>
                    <a:p>
                      <a:pPr marR="73025" algn="ctr">
                        <a:lnSpc>
                          <a:spcPct val="100000"/>
                        </a:lnSpc>
                      </a:pPr>
                      <a:r>
                        <a:rPr lang="pt-BR" sz="2000" u="none" strike="noStrike" kern="100" dirty="0">
                          <a:effectLst/>
                        </a:rPr>
                        <a:t> </a:t>
                      </a:r>
                      <a:endParaRPr lang="pt-BR" sz="2000" kern="100" dirty="0">
                        <a:effectLst/>
                      </a:endParaRPr>
                    </a:p>
                    <a:p>
                      <a:pPr marR="73025" algn="ctr">
                        <a:lnSpc>
                          <a:spcPct val="100000"/>
                        </a:lnSpc>
                      </a:pPr>
                      <a:r>
                        <a:rPr lang="pt-BR" sz="2000" u="none" strike="noStrike" kern="100" dirty="0">
                          <a:effectLst/>
                        </a:rPr>
                        <a:t> </a:t>
                      </a:r>
                      <a:endParaRPr lang="pt-BR" sz="2000" kern="100" dirty="0">
                        <a:effectLst/>
                      </a:endParaRPr>
                    </a:p>
                    <a:p>
                      <a:pPr marR="73025" algn="ctr">
                        <a:lnSpc>
                          <a:spcPct val="100000"/>
                        </a:lnSpc>
                      </a:pPr>
                      <a:r>
                        <a:rPr lang="pt-BR" sz="2000" u="sng" kern="100" dirty="0">
                          <a:effectLst/>
                        </a:rPr>
                        <a:t>Lei</a:t>
                      </a:r>
                      <a:r>
                        <a:rPr lang="pt-BR" sz="2000" u="sng" kern="100" spc="15" dirty="0">
                          <a:effectLst/>
                        </a:rPr>
                        <a:t> </a:t>
                      </a:r>
                      <a:r>
                        <a:rPr lang="pt-BR" sz="2000" u="sng" kern="100" spc="5" dirty="0">
                          <a:effectLst/>
                        </a:rPr>
                        <a:t>n</a:t>
                      </a:r>
                      <a:r>
                        <a:rPr lang="pt-BR" sz="2000" u="sng" kern="100" dirty="0">
                          <a:effectLst/>
                        </a:rPr>
                        <a:t>º</a:t>
                      </a:r>
                      <a:r>
                        <a:rPr lang="pt-BR" sz="2000" u="sng" kern="100" spc="15" dirty="0">
                          <a:effectLst/>
                        </a:rPr>
                        <a:t> </a:t>
                      </a:r>
                      <a:r>
                        <a:rPr lang="pt-BR" sz="2000" u="sng" kern="100" dirty="0">
                          <a:effectLst/>
                        </a:rPr>
                        <a:t>14.176,</a:t>
                      </a:r>
                      <a:r>
                        <a:rPr lang="pt-BR" sz="2000" u="sng" kern="100" spc="30" dirty="0">
                          <a:effectLst/>
                        </a:rPr>
                        <a:t> </a:t>
                      </a:r>
                      <a:r>
                        <a:rPr lang="pt-BR" sz="2000" u="sng" kern="100" spc="5" dirty="0">
                          <a:effectLst/>
                        </a:rPr>
                        <a:t>d</a:t>
                      </a:r>
                      <a:r>
                        <a:rPr lang="pt-BR" sz="2000" u="sng" kern="100" dirty="0">
                          <a:effectLst/>
                        </a:rPr>
                        <a:t>e</a:t>
                      </a:r>
                      <a:r>
                        <a:rPr lang="pt-BR" sz="2000" u="sng" kern="100" spc="15" dirty="0">
                          <a:effectLst/>
                        </a:rPr>
                        <a:t> </a:t>
                      </a:r>
                      <a:r>
                        <a:rPr lang="pt-BR" sz="2000" u="sng" kern="100" dirty="0">
                          <a:effectLst/>
                        </a:rPr>
                        <a:t>22</a:t>
                      </a:r>
                      <a:r>
                        <a:rPr lang="pt-BR" sz="2000" u="sng" kern="100" spc="20" dirty="0">
                          <a:effectLst/>
                        </a:rPr>
                        <a:t> </a:t>
                      </a:r>
                      <a:r>
                        <a:rPr lang="pt-BR" sz="2000" u="sng" kern="100" spc="5" dirty="0">
                          <a:effectLst/>
                        </a:rPr>
                        <a:t>d</a:t>
                      </a:r>
                      <a:r>
                        <a:rPr lang="pt-BR" sz="2000" u="sng" kern="100" dirty="0">
                          <a:effectLst/>
                        </a:rPr>
                        <a:t>e</a:t>
                      </a:r>
                      <a:r>
                        <a:rPr lang="pt-BR" sz="2000" u="sng" kern="100" spc="15" dirty="0">
                          <a:effectLst/>
                        </a:rPr>
                        <a:t> </a:t>
                      </a:r>
                      <a:r>
                        <a:rPr lang="pt-BR" sz="2000" u="sng" kern="100" spc="5" dirty="0">
                          <a:effectLst/>
                        </a:rPr>
                        <a:t>j</a:t>
                      </a:r>
                      <a:r>
                        <a:rPr lang="pt-BR" sz="2000" u="sng" kern="100" dirty="0">
                          <a:effectLst/>
                        </a:rPr>
                        <a:t>u</a:t>
                      </a:r>
                      <a:r>
                        <a:rPr lang="pt-BR" sz="2000" u="sng" kern="100" spc="5" dirty="0">
                          <a:effectLst/>
                        </a:rPr>
                        <a:t>nho</a:t>
                      </a:r>
                      <a:r>
                        <a:rPr lang="pt-BR" sz="2000" u="sng" kern="100" spc="10" dirty="0">
                          <a:effectLst/>
                        </a:rPr>
                        <a:t> d</a:t>
                      </a:r>
                      <a:r>
                        <a:rPr lang="pt-BR" sz="2000" u="sng" kern="100" dirty="0">
                          <a:effectLst/>
                        </a:rPr>
                        <a:t>e</a:t>
                      </a:r>
                      <a:r>
                        <a:rPr lang="pt-BR" sz="2000" u="sng" kern="100" spc="10" dirty="0">
                          <a:effectLst/>
                        </a:rPr>
                        <a:t> </a:t>
                      </a:r>
                      <a:r>
                        <a:rPr lang="pt-BR" sz="2000" u="sng" kern="100" dirty="0">
                          <a:effectLst/>
                        </a:rPr>
                        <a:t>202</a:t>
                      </a:r>
                      <a:r>
                        <a:rPr lang="pt-BR" sz="2000" u="sng" kern="100" spc="15" dirty="0">
                          <a:effectLst/>
                        </a:rPr>
                        <a:t>1</a:t>
                      </a:r>
                      <a:endParaRPr lang="pt-BR" sz="2000" kern="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55639554"/>
                  </a:ext>
                </a:extLst>
              </a:tr>
              <a:tr h="2047272">
                <a:tc>
                  <a:txBody>
                    <a:bodyPr/>
                    <a:lstStyle/>
                    <a:p>
                      <a:pPr marR="73025" algn="ctr">
                        <a:lnSpc>
                          <a:spcPct val="100000"/>
                        </a:lnSpc>
                      </a:pPr>
                      <a:endParaRPr lang="pt-BR" sz="2000" kern="100" dirty="0">
                        <a:effectLst/>
                      </a:endParaRPr>
                    </a:p>
                    <a:p>
                      <a:pPr marR="73025" algn="ctr">
                        <a:lnSpc>
                          <a:spcPct val="100000"/>
                        </a:lnSpc>
                      </a:pPr>
                      <a:r>
                        <a:rPr lang="pt-BR" sz="2000" kern="100" dirty="0">
                          <a:effectLst/>
                        </a:rPr>
                        <a:t>Critério de miserabilidade para o reconhecimento do direito</a:t>
                      </a:r>
                      <a:endParaRPr lang="pt-BR" sz="2000" kern="100" dirty="0">
                        <a:effectLst/>
                        <a:latin typeface="Times New Roman" panose="02020603050405020304" pitchFamily="18" charset="0"/>
                        <a:ea typeface="Times New Roman" panose="02020603050405020304" pitchFamily="18" charset="0"/>
                      </a:endParaRPr>
                    </a:p>
                  </a:txBody>
                  <a:tcPr marL="68580" marR="68580" marT="0" marB="0">
                    <a:lnT w="38100" cmpd="sng">
                      <a:noFill/>
                    </a:lnT>
                    <a:solidFill>
                      <a:schemeClr val="accent1">
                        <a:lumMod val="75000"/>
                      </a:schemeClr>
                    </a:solidFill>
                  </a:tcPr>
                </a:tc>
                <a:tc>
                  <a:txBody>
                    <a:bodyPr/>
                    <a:lstStyle/>
                    <a:p>
                      <a:pPr marR="73025" algn="ctr">
                        <a:lnSpc>
                          <a:spcPct val="100000"/>
                        </a:lnSpc>
                      </a:pPr>
                      <a:endParaRPr lang="pt-BR" sz="2000" kern="100" dirty="0">
                        <a:solidFill>
                          <a:schemeClr val="bg1"/>
                        </a:solidFill>
                        <a:effectLst/>
                      </a:endParaRPr>
                    </a:p>
                    <a:p>
                      <a:pPr marR="73025" algn="ctr">
                        <a:lnSpc>
                          <a:spcPct val="100000"/>
                        </a:lnSpc>
                      </a:pPr>
                      <a:r>
                        <a:rPr lang="pt-BR" sz="2000" kern="100" dirty="0">
                          <a:solidFill>
                            <a:schemeClr val="bg1"/>
                          </a:solidFill>
                          <a:effectLst/>
                        </a:rPr>
                        <a:t>Renda mensal per capita inferior a 1/4 do salário mínimo</a:t>
                      </a:r>
                      <a:endParaRPr lang="pt-BR" sz="2000" kern="1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75000"/>
                        <a:lumOff val="25000"/>
                      </a:schemeClr>
                    </a:solidFill>
                  </a:tcPr>
                </a:tc>
                <a:tc>
                  <a:txBody>
                    <a:bodyPr/>
                    <a:lstStyle/>
                    <a:p>
                      <a:pPr marR="73025" algn="ctr">
                        <a:lnSpc>
                          <a:spcPct val="100000"/>
                        </a:lnSpc>
                      </a:pPr>
                      <a:endParaRPr lang="pt-BR" sz="2000" kern="100" dirty="0">
                        <a:solidFill>
                          <a:schemeClr val="bg1"/>
                        </a:solidFill>
                        <a:effectLst/>
                      </a:endParaRPr>
                    </a:p>
                    <a:p>
                      <a:pPr marR="73025" algn="ctr">
                        <a:lnSpc>
                          <a:spcPct val="100000"/>
                        </a:lnSpc>
                      </a:pPr>
                      <a:r>
                        <a:rPr lang="pt-BR" sz="2000" kern="100" dirty="0">
                          <a:solidFill>
                            <a:schemeClr val="bg1"/>
                          </a:solidFill>
                          <a:effectLst/>
                        </a:rPr>
                        <a:t>Renda mensal per capita igual ou inferior a 1/4 do salário mínimo</a:t>
                      </a:r>
                      <a:endParaRPr lang="pt-BR" sz="2000" kern="1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75000"/>
                        <a:lumOff val="25000"/>
                      </a:schemeClr>
                    </a:solidFill>
                  </a:tcPr>
                </a:tc>
                <a:tc>
                  <a:txBody>
                    <a:bodyPr/>
                    <a:lstStyle/>
                    <a:p>
                      <a:pPr marR="73025" algn="ctr">
                        <a:lnSpc>
                          <a:spcPct val="100000"/>
                        </a:lnSpc>
                      </a:pPr>
                      <a:endParaRPr lang="pt-BR" sz="2000" kern="100" dirty="0">
                        <a:solidFill>
                          <a:schemeClr val="bg1"/>
                        </a:solidFill>
                        <a:effectLst/>
                      </a:endParaRPr>
                    </a:p>
                    <a:p>
                      <a:pPr marR="73025" algn="ctr">
                        <a:lnSpc>
                          <a:spcPct val="100000"/>
                        </a:lnSpc>
                      </a:pPr>
                      <a:r>
                        <a:rPr lang="pt-BR" sz="2000" kern="100" dirty="0">
                          <a:solidFill>
                            <a:schemeClr val="bg1"/>
                          </a:solidFill>
                          <a:effectLst/>
                        </a:rPr>
                        <a:t>Renda mensal per capita inferior a 1/4 do salário mínimo</a:t>
                      </a:r>
                      <a:endParaRPr lang="pt-BR" sz="2000" kern="1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75000"/>
                        <a:lumOff val="25000"/>
                      </a:schemeClr>
                    </a:solidFill>
                  </a:tcPr>
                </a:tc>
                <a:tc>
                  <a:txBody>
                    <a:bodyPr/>
                    <a:lstStyle/>
                    <a:p>
                      <a:pPr marR="73025" algn="ctr">
                        <a:lnSpc>
                          <a:spcPct val="100000"/>
                        </a:lnSpc>
                      </a:pPr>
                      <a:endParaRPr lang="pt-BR" sz="2000" kern="100" dirty="0">
                        <a:solidFill>
                          <a:schemeClr val="bg1"/>
                        </a:solidFill>
                        <a:effectLst/>
                      </a:endParaRPr>
                    </a:p>
                    <a:p>
                      <a:pPr marR="73025" algn="ctr">
                        <a:lnSpc>
                          <a:spcPct val="100000"/>
                        </a:lnSpc>
                      </a:pPr>
                      <a:r>
                        <a:rPr lang="pt-BR" sz="2000" kern="100" dirty="0">
                          <a:solidFill>
                            <a:schemeClr val="bg1"/>
                          </a:solidFill>
                          <a:effectLst/>
                        </a:rPr>
                        <a:t>Renda mensal   per capita igual ou inferior a 1/4 do salário mínimo</a:t>
                      </a:r>
                      <a:endParaRPr lang="pt-BR" sz="2000" kern="1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75000"/>
                        <a:lumOff val="25000"/>
                      </a:schemeClr>
                    </a:solidFill>
                  </a:tcPr>
                </a:tc>
                <a:extLst>
                  <a:ext uri="{0D108BD9-81ED-4DB2-BD59-A6C34878D82A}">
                    <a16:rowId xmlns:a16="http://schemas.microsoft.com/office/drawing/2014/main" val="3580710397"/>
                  </a:ext>
                </a:extLst>
              </a:tr>
            </a:tbl>
          </a:graphicData>
        </a:graphic>
      </p:graphicFrame>
    </p:spTree>
    <p:extLst>
      <p:ext uri="{BB962C8B-B14F-4D97-AF65-F5344CB8AC3E}">
        <p14:creationId xmlns:p14="http://schemas.microsoft.com/office/powerpoint/2010/main" val="422265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Como o INSS, o STJ e STF enfrentam a matéria:</a:t>
            </a:r>
          </a:p>
          <a:p>
            <a:pPr algn="just">
              <a:lnSpc>
                <a:spcPts val="22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INSS –</a:t>
            </a:r>
            <a:r>
              <a:rPr lang="pt-BR" sz="2400" b="1"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a:t>
            </a: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critério de ¼ sem flexibilização (mas atualmente o §4º do art.20-B, somado a um acordo judicial feito pelo INSS, se aceitam alguns itens de despesas como abatimento no cálculo). </a:t>
            </a:r>
          </a:p>
          <a:p>
            <a:pPr algn="just">
              <a:lnSpc>
                <a:spcPts val="22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Essa previsão já foi internalizada pelo art. 8º-A da Portaria Conjunta nº 03/18, alterada pela Portaria nº 22/22 e Portaria nº 1.380/21), permitindo abatimentos como fraldas, tratamentos de saúde, médicos e alimentos especiais.</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STF –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sem critério objetivo – deixa ao livre arbítrio do juiz. Historicamente o STF se manifestou inicialmente pela constitucionalidade do critério de ¼ de salário-mínimo para aferição da miserabilidade na ADI 1232, em julgamento em 27/08/1998.</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Mas posteriormente, entendendo pelo processo de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inconstitucionalização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decorrente de notórias mudanças fáticas, políticas, econômicas, sociais e jurídicas, alterou o entendimento nos RE 567.985 e 580963, julgados em 17 e 18 de abril de 2013, entendendo pela inconstitucionalidade material, em processos incidentais (que não vinculam o INSS).</a:t>
            </a:r>
          </a:p>
        </p:txBody>
      </p:sp>
    </p:spTree>
    <p:extLst>
      <p:ext uri="{BB962C8B-B14F-4D97-AF65-F5344CB8AC3E}">
        <p14:creationId xmlns:p14="http://schemas.microsoft.com/office/powerpoint/2010/main" val="32228078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prática, o Judiciário pode se embasar na decisão do STF e não utilizar o critério objetivo de ¼ do salário-mínimo e tomar como parâmetro outros elementos, como despesas para o caso específico do requerente (como remédios imprescindíveis à sobrevivência, despesas básicas de cuidados pessoais,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etc</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Assim, mesmo que a renda per capita ultrapassa ¼ do salário-mínimo, é possível que o Judiciário conceda o benefício. Mas dependerá muito da forma como o processo é instruído pelo requerente e seu advogado.</a:t>
            </a:r>
          </a:p>
        </p:txBody>
      </p:sp>
    </p:spTree>
    <p:extLst>
      <p:ext uri="{BB962C8B-B14F-4D97-AF65-F5344CB8AC3E}">
        <p14:creationId xmlns:p14="http://schemas.microsoft.com/office/powerpoint/2010/main" val="25343033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3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STJ –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critério de ¼ com flexibilização (adota o critério objetivo, mas admite flexibilizar de maneira mais ampla que o INSS) – firmada no Tema 185, de 28.10.19. </a:t>
            </a:r>
          </a:p>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admite o parâmetro de ¼ do salário-mínimo, mas possibilita flexibilizar para cima esse valor per capita.</a:t>
            </a:r>
          </a:p>
          <a:p>
            <a:pPr algn="just">
              <a:lnSpc>
                <a:spcPts val="23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Exemplo: </a:t>
            </a:r>
          </a:p>
          <a:p>
            <a:pPr algn="just">
              <a:lnSpc>
                <a:spcPts val="23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Dona Cleide é casada com seu Gilberto e tem 03 filhos. O mais novo é deficiente.</a:t>
            </a:r>
          </a:p>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Seu Gilberto trabalha como eletricista e ganha uma renda de R$ 2.000,00 na carteira assinada em uma loja de eletrônicos.</a:t>
            </a:r>
          </a:p>
          <a:p>
            <a:pPr algn="just">
              <a:lnSpc>
                <a:spcPts val="23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No </a:t>
            </a:r>
            <a:r>
              <a:rPr lang="pt-BR" sz="2400" dirty="0" err="1">
                <a:solidFill>
                  <a:schemeClr val="bg1"/>
                </a:solidFill>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constam essas informações, de maneira que a renda de R$2.000,00/5 resulta em </a:t>
            </a:r>
            <a:r>
              <a:rPr lang="pt-BR" sz="2400" dirty="0" err="1">
                <a:solidFill>
                  <a:schemeClr val="bg1"/>
                </a:solidFill>
                <a:latin typeface="Aptos Display" panose="020B0004020202020204" pitchFamily="34" charset="0"/>
                <a:ea typeface="Times New Roman" panose="02020603050405020304" pitchFamily="18" charset="0"/>
                <a:cs typeface="Segoe UI" panose="020B0502040204020203" pitchFamily="34" charset="0"/>
              </a:rPr>
              <a:t>R</a:t>
            </a: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$ 400,00 de renda </a:t>
            </a:r>
            <a:r>
              <a:rPr lang="pt-BR" sz="2400" dirty="0" err="1">
                <a:solidFill>
                  <a:schemeClr val="bg1"/>
                </a:solidFill>
                <a:latin typeface="Aptos Display" panose="020B0004020202020204" pitchFamily="34" charset="0"/>
                <a:ea typeface="Times New Roman" panose="02020603050405020304" pitchFamily="18" charset="0"/>
                <a:cs typeface="Segoe UI" panose="020B0502040204020203" pitchFamily="34" charset="0"/>
              </a:rPr>
              <a:t>percapita</a:t>
            </a: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t>
            </a:r>
          </a:p>
          <a:p>
            <a:pPr algn="just">
              <a:lnSpc>
                <a:spcPts val="23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Atualmente a renda per capita exigida máxima é de R$379,50, o que resultaria em negativo do benefício no INSS.</a:t>
            </a:r>
          </a:p>
          <a:p>
            <a:pPr algn="just">
              <a:lnSpc>
                <a:spcPts val="23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Mas no Judiciário, o STJ levaria em conta outras despesas imprescindíveis ao sustento e consideraria o direito ao benefício.</a:t>
            </a:r>
          </a:p>
        </p:txBody>
      </p:sp>
    </p:spTree>
    <p:extLst>
      <p:ext uri="{BB962C8B-B14F-4D97-AF65-F5344CB8AC3E}">
        <p14:creationId xmlns:p14="http://schemas.microsoft.com/office/powerpoint/2010/main" val="13296240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Abatimentos e exclusão de renda e de benefícios para o cálculo do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Primeiramente, para se definir aquilo que pode ser abatido e tudo que não entra nos cálculos do BPC/LOAS, é preciso definir o que entra nos cálculos. </a:t>
            </a:r>
          </a:p>
        </p:txBody>
      </p:sp>
    </p:spTree>
    <p:extLst>
      <p:ext uri="{BB962C8B-B14F-4D97-AF65-F5344CB8AC3E}">
        <p14:creationId xmlns:p14="http://schemas.microsoft.com/office/powerpoint/2010/main" val="30997523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Isso inclui, portanto, receitas como aluguéis de bens móveis ou imóveis, seguro defeso, pensão alimentícia e aposentadorias e pensões de qualquer regime (com exceção do §14 do art.20 da LOAS), inclusive regime próprio em municípios,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além do BOLSA FAMÍLIA (incluído pelo Decreto n.12.534/25)</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São 03 as hipóteses de redução dos cálculos: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Abatimento nos termos da Portaria nº 1.380/21</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Exclusão de rendas, nos termos do Decreto n.6.214/07</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Exclusão de outros benefícios assistenciais e previdenciários, nos termos do §14 do art.20 da LOAS</a:t>
            </a:r>
          </a:p>
        </p:txBody>
      </p:sp>
    </p:spTree>
    <p:extLst>
      <p:ext uri="{BB962C8B-B14F-4D97-AF65-F5344CB8AC3E}">
        <p14:creationId xmlns:p14="http://schemas.microsoft.com/office/powerpoint/2010/main" val="25308429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PORTARIA PRES/INSS Nº 1.380, DE 16 DE NOVEMBRO DE 2021 </a:t>
            </a: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Abatimento de despesas elementares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portaria disciplina o procedimento de como o requerente deve proceder para conseguir abater determinadas despesas nos cálculos. São elas fralda, medicamentos, médicos, tratamentos de saúde e alimentos especiais.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Disciplinar que, para fins de verificação da renda mensal bruta familiar, serão deduzidos os gastos com tratamentos de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saúde, médicos, fraldas, alimentos especiais e medicamentos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do idoso ou da pessoa com deficiência, de que trata o § 4º do art. 8º da Portaria Conjunta MDS nº 3, de 21 de setembro de 2018, mediante a apresentação de:</a:t>
            </a:r>
          </a:p>
        </p:txBody>
      </p:sp>
    </p:spTree>
    <p:extLst>
      <p:ext uri="{BB962C8B-B14F-4D97-AF65-F5344CB8AC3E}">
        <p14:creationId xmlns:p14="http://schemas.microsoft.com/office/powerpoint/2010/main" val="24305161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documentação fornecida por profissional médico onde deverá constar, além da identificação do interessado, informações sobre a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natureza contínua do tratamento e sua relação com a deficiência ou a idade avançada</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a:t>
            </a:r>
          </a:p>
          <a:p>
            <a:pPr marL="3228975"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declaração fornecida pelo órgão responsável pela área da saúde, informando a não disponibilização do tratamento de forma gratuita ou a sua indisponibilidade momentânea, pelo Sistema Único de Saúde – SUS.</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Parágrafo único. O desconto de que trata o caput será realizado para cada categoria uma única vez, no valor médio do respectivo gasto previsto na Tabela 1 do Anexo III da Portaria Conjunta MDS nº 03, de 2018.</a:t>
            </a:r>
          </a:p>
        </p:txBody>
      </p:sp>
    </p:spTree>
    <p:extLst>
      <p:ext uri="{BB962C8B-B14F-4D97-AF65-F5344CB8AC3E}">
        <p14:creationId xmlns:p14="http://schemas.microsoft.com/office/powerpoint/2010/main" val="32012114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ts val="25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Os valores atualizados e arredondados para cima da Tabela 1 do Anexo III da Portaria Conjunta MDS/INSS nº 3, de 2018, passam a ser:</a:t>
            </a:r>
          </a:p>
          <a:p>
            <a:pPr marL="3228975" algn="just">
              <a:lnSpc>
                <a:spcPts val="25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571875" indent="-342900" algn="just">
              <a:lnSpc>
                <a:spcPts val="2500"/>
              </a:lnSpc>
              <a:spcBef>
                <a:spcPts val="0"/>
              </a:spcBef>
              <a:buFont typeface="Arial" panose="020B0604020202020204" pitchFamily="34" charset="0"/>
              <a:buChar char="•"/>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Categoria de gasto dedutível (SUS) Valor dedutível por categoria (em R$)</a:t>
            </a:r>
          </a:p>
          <a:p>
            <a:pPr marL="3571875" indent="-342900" algn="just">
              <a:lnSpc>
                <a:spcPts val="2500"/>
              </a:lnSpc>
              <a:spcBef>
                <a:spcPts val="0"/>
              </a:spcBef>
              <a:buFont typeface="Arial" panose="020B0604020202020204" pitchFamily="34" charset="0"/>
              <a:buChar char="•"/>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Medicamentos 					45</a:t>
            </a:r>
          </a:p>
          <a:p>
            <a:pPr marL="3571875" indent="-342900" algn="just">
              <a:lnSpc>
                <a:spcPts val="2500"/>
              </a:lnSpc>
              <a:spcBef>
                <a:spcPts val="0"/>
              </a:spcBef>
              <a:buFont typeface="Arial" panose="020B0604020202020204" pitchFamily="34" charset="0"/>
              <a:buChar char="•"/>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Consultas e tratamentos médicos 		90</a:t>
            </a:r>
          </a:p>
          <a:p>
            <a:pPr marL="3571875" indent="-342900" algn="just">
              <a:lnSpc>
                <a:spcPts val="2500"/>
              </a:lnSpc>
              <a:spcBef>
                <a:spcPts val="0"/>
              </a:spcBef>
              <a:buFont typeface="Arial" panose="020B0604020202020204" pitchFamily="34" charset="0"/>
              <a:buChar char="•"/>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Fraldas 						99</a:t>
            </a:r>
          </a:p>
          <a:p>
            <a:pPr marL="3571875" indent="-342900" algn="just">
              <a:lnSpc>
                <a:spcPts val="2500"/>
              </a:lnSpc>
              <a:spcBef>
                <a:spcPts val="0"/>
              </a:spcBef>
              <a:buFont typeface="Arial" panose="020B0604020202020204" pitchFamily="34" charset="0"/>
              <a:buChar char="•"/>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Alimentação especial 				121</a:t>
            </a:r>
          </a:p>
          <a:p>
            <a:pPr marL="3228975" algn="just">
              <a:lnSpc>
                <a:spcPts val="25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O valor atualizado e arredondado para cima da Tabela 2 do Anexo III da Portaria Conjunta MDS/INSS nº 3, de 2018, passa a ser:</a:t>
            </a:r>
          </a:p>
          <a:p>
            <a:pPr marL="3228975" algn="just">
              <a:lnSpc>
                <a:spcPts val="25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Categoria de gasto dedutível (SUAS) Valor dedutível por categoria (em R$)</a:t>
            </a:r>
          </a:p>
          <a:p>
            <a:pPr marL="3228975" algn="just">
              <a:lnSpc>
                <a:spcPts val="25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Centro-Dia 					32</a:t>
            </a:r>
          </a:p>
        </p:txBody>
      </p:sp>
    </p:spTree>
    <p:extLst>
      <p:ext uri="{BB962C8B-B14F-4D97-AF65-F5344CB8AC3E}">
        <p14:creationId xmlns:p14="http://schemas.microsoft.com/office/powerpoint/2010/main" val="20436767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1113">
              <a:lnSpc>
                <a:spcPct val="100000"/>
              </a:lnSpc>
              <a:spcBef>
                <a:spcPts val="0"/>
              </a:spcBef>
            </a:pPr>
            <a:r>
              <a:rPr lang="pt-BR" sz="2400" b="1" dirty="0">
                <a:solidFill>
                  <a:srgbClr val="FFC000"/>
                </a:solidFill>
                <a:latin typeface="Aptos Display" panose="020B0004020202020204" pitchFamily="34" charset="0"/>
                <a:ea typeface="Times New Roman" panose="02020603050405020304" pitchFamily="18" charset="0"/>
                <a:cs typeface="Segoe UI" panose="020B0502040204020203" pitchFamily="34" charset="0"/>
              </a:rPr>
              <a:t>SÍNTESE DA FORMA DE COMPROVAÇÃO PARA ABATIMENTO</a:t>
            </a:r>
          </a:p>
          <a:p>
            <a:pPr marL="46038"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 síntese, a regra geral é que o segurado, independente do número de meses em que já vem tendo as despesas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abatíveis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no cálculo da renda para o benefício assistencial, deve comprovar dois quesitos: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a contínua necessidade das despesas extraordinárias pontuadas e declaração de que não as consegue gratuitamente pelo poder público (com declaração dos entes respectivos)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400" b="1" dirty="0">
                <a:solidFill>
                  <a:srgbClr val="FF0000"/>
                </a:solidFill>
                <a:effectLst/>
                <a:latin typeface="Aptos Display" panose="020B0004020202020204" pitchFamily="34" charset="0"/>
                <a:ea typeface="Times New Roman" panose="02020603050405020304" pitchFamily="18" charset="0"/>
                <a:cs typeface="Segoe UI" panose="020B0502040204020203" pitchFamily="34" charset="0"/>
              </a:rPr>
              <a:t>Ou seja, não basta o recibo dos produtos ou serviços contratados.</a:t>
            </a:r>
          </a:p>
        </p:txBody>
      </p:sp>
    </p:spTree>
    <p:extLst>
      <p:ext uri="{BB962C8B-B14F-4D97-AF65-F5344CB8AC3E}">
        <p14:creationId xmlns:p14="http://schemas.microsoft.com/office/powerpoint/2010/main" val="40996472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89368"/>
            <a:ext cx="11304493" cy="620403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400"/>
              </a:lnSpc>
              <a:spcBef>
                <a:spcPts val="0"/>
              </a:spcBef>
            </a:pPr>
            <a:r>
              <a:rPr lang="pt-BR" sz="2400" b="1" dirty="0">
                <a:solidFill>
                  <a:srgbClr val="FFC000"/>
                </a:solidFill>
                <a:effectLst/>
                <a:latin typeface="Aptos Display" panose="020B0004020202020204" pitchFamily="34" charset="0"/>
                <a:ea typeface="Times New Roman" panose="02020603050405020304" pitchFamily="18" charset="0"/>
                <a:cs typeface="Segoe UI" panose="020B0502040204020203" pitchFamily="34" charset="0"/>
              </a:rPr>
              <a:t>Exclusão de rendas, nos termos do Decreto nº 6.214/07</a:t>
            </a:r>
          </a:p>
          <a:p>
            <a:pPr algn="just">
              <a:lnSpc>
                <a:spcPts val="24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4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art.4º do Decreto regulamentador do BPC/LOAS elenca as receitas que não são consideradas no somatório de rendas para o benefício.</a:t>
            </a:r>
          </a:p>
          <a:p>
            <a:pPr algn="just">
              <a:lnSpc>
                <a:spcPts val="24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2492375" algn="just"/>
            <a:r>
              <a:rPr lang="pt-BR" sz="2400" dirty="0">
                <a:solidFill>
                  <a:schemeClr val="bg1"/>
                </a:solidFill>
              </a:rPr>
              <a:t>§ 2 </a:t>
            </a:r>
            <a:r>
              <a:rPr lang="pt-BR" sz="2400" u="sng" baseline="30000" dirty="0">
                <a:solidFill>
                  <a:schemeClr val="bg1"/>
                </a:solidFill>
              </a:rPr>
              <a:t>o </a:t>
            </a:r>
            <a:r>
              <a:rPr lang="pt-BR" sz="2400" dirty="0">
                <a:solidFill>
                  <a:schemeClr val="bg1"/>
                </a:solidFill>
              </a:rPr>
              <a:t>  Para fins do disposto no inciso VI do </a:t>
            </a:r>
            <a:r>
              <a:rPr lang="pt-BR" sz="2400" b="1" dirty="0">
                <a:solidFill>
                  <a:schemeClr val="bg1"/>
                </a:solidFill>
              </a:rPr>
              <a:t>caput </a:t>
            </a:r>
            <a:r>
              <a:rPr lang="pt-BR" sz="2400" dirty="0">
                <a:solidFill>
                  <a:schemeClr val="bg1"/>
                </a:solidFill>
              </a:rPr>
              <a:t>, não serão computados como renda mensal bruta familiar:   </a:t>
            </a:r>
            <a:r>
              <a:rPr lang="pt-BR" sz="2400" dirty="0">
                <a:solidFill>
                  <a:schemeClr val="bg1"/>
                </a:solidFill>
                <a:hlinkClick r:id="rId2">
                  <a:extLst>
                    <a:ext uri="{A12FA001-AC4F-418D-AE19-62706E023703}">
                      <ahyp:hlinkClr xmlns:ahyp="http://schemas.microsoft.com/office/drawing/2018/hyperlinkcolor" val="tx"/>
                    </a:ext>
                  </a:extLst>
                </a:hlinkClick>
              </a:rPr>
              <a:t>(Redação dada pelo Decreto nº 7.617, de 2011)</a:t>
            </a:r>
            <a:endParaRPr lang="pt-BR" sz="2400" dirty="0">
              <a:solidFill>
                <a:schemeClr val="bg1"/>
              </a:solidFill>
            </a:endParaRPr>
          </a:p>
          <a:p>
            <a:pPr marL="2492375" algn="just"/>
            <a:r>
              <a:rPr lang="pt-BR" sz="2400" strike="sngStrike" dirty="0" err="1">
                <a:solidFill>
                  <a:schemeClr val="bg1"/>
                </a:solidFill>
              </a:rPr>
              <a:t>I</a:t>
            </a:r>
            <a:r>
              <a:rPr lang="pt-BR" sz="2400" strike="sngStrike" dirty="0">
                <a:solidFill>
                  <a:schemeClr val="bg1"/>
                </a:solidFill>
              </a:rPr>
              <a:t> - benefícios e auxílios assistenciais de natureza eventual e temporária;     </a:t>
            </a:r>
            <a:r>
              <a:rPr lang="pt-BR" sz="2400" strike="sngStrike" dirty="0">
                <a:solidFill>
                  <a:schemeClr val="bg1"/>
                </a:solidFill>
                <a:hlinkClick r:id="rId2">
                  <a:extLst>
                    <a:ext uri="{A12FA001-AC4F-418D-AE19-62706E023703}">
                      <ahyp:hlinkClr xmlns:ahyp="http://schemas.microsoft.com/office/drawing/2018/hyperlinkcolor" val="tx"/>
                    </a:ext>
                  </a:extLst>
                </a:hlinkClick>
              </a:rPr>
              <a:t>(Incluído pelo Decreto nº 7.617, de 2011) </a:t>
            </a:r>
            <a:r>
              <a:rPr lang="pt-BR" sz="2400" strike="sngStrike" dirty="0">
                <a:solidFill>
                  <a:schemeClr val="bg1"/>
                </a:solidFill>
              </a:rPr>
              <a:t>      </a:t>
            </a:r>
            <a:r>
              <a:rPr lang="pt-BR" sz="2400" strike="sngStrike" dirty="0">
                <a:solidFill>
                  <a:schemeClr val="bg1"/>
                </a:solidFill>
                <a:hlinkClick r:id="rId3">
                  <a:extLst>
                    <a:ext uri="{A12FA001-AC4F-418D-AE19-62706E023703}">
                      <ahyp:hlinkClr xmlns:ahyp="http://schemas.microsoft.com/office/drawing/2018/hyperlinkcolor" val="tx"/>
                    </a:ext>
                  </a:extLst>
                </a:hlinkClick>
              </a:rPr>
              <a:t>(Revogado pelo Decreto nº 12.534, de 2025)</a:t>
            </a:r>
            <a:endParaRPr lang="pt-BR" sz="2400" strike="sngStrike" dirty="0">
              <a:solidFill>
                <a:schemeClr val="bg1"/>
              </a:solidFill>
            </a:endParaRPr>
          </a:p>
          <a:p>
            <a:pPr marL="2492375" algn="just"/>
            <a:r>
              <a:rPr lang="pt-BR" sz="2400" strike="sngStrike" dirty="0">
                <a:solidFill>
                  <a:schemeClr val="bg1"/>
                </a:solidFill>
              </a:rPr>
              <a:t>II - valores oriundos de programas sociais de transferência de renda;   </a:t>
            </a:r>
            <a:r>
              <a:rPr lang="pt-BR" sz="2400" strike="sngStrike" dirty="0">
                <a:solidFill>
                  <a:schemeClr val="bg1"/>
                </a:solidFill>
                <a:hlinkClick r:id="rId2">
                  <a:extLst>
                    <a:ext uri="{A12FA001-AC4F-418D-AE19-62706E023703}">
                      <ahyp:hlinkClr xmlns:ahyp="http://schemas.microsoft.com/office/drawing/2018/hyperlinkcolor" val="tx"/>
                    </a:ext>
                  </a:extLst>
                </a:hlinkClick>
              </a:rPr>
              <a:t>(Incluído pelo Decreto nº 7.617, de 2011) </a:t>
            </a:r>
            <a:r>
              <a:rPr lang="pt-BR" sz="2400" strike="sngStrike" dirty="0">
                <a:solidFill>
                  <a:schemeClr val="bg1"/>
                </a:solidFill>
              </a:rPr>
              <a:t>     </a:t>
            </a:r>
            <a:r>
              <a:rPr lang="pt-BR" sz="2400" strike="sngStrike" dirty="0">
                <a:solidFill>
                  <a:schemeClr val="bg1"/>
                </a:solidFill>
                <a:hlinkClick r:id="rId3">
                  <a:extLst>
                    <a:ext uri="{A12FA001-AC4F-418D-AE19-62706E023703}">
                      <ahyp:hlinkClr xmlns:ahyp="http://schemas.microsoft.com/office/drawing/2018/hyperlinkcolor" val="tx"/>
                    </a:ext>
                  </a:extLst>
                </a:hlinkClick>
              </a:rPr>
              <a:t>(Revogado pelo Decreto nº 12.534, de 2025)</a:t>
            </a:r>
            <a:endParaRPr lang="pt-BR" sz="2400" strike="sngStrike" dirty="0">
              <a:solidFill>
                <a:schemeClr val="bg1"/>
              </a:solidFill>
            </a:endParaRPr>
          </a:p>
          <a:p>
            <a:pPr marL="2492375" algn="just"/>
            <a:r>
              <a:rPr lang="pt-BR" sz="2400" strike="sngStrike" dirty="0">
                <a:solidFill>
                  <a:schemeClr val="bg1"/>
                </a:solidFill>
              </a:rPr>
              <a:t>III - bolsas de estágio curricular;        </a:t>
            </a:r>
            <a:r>
              <a:rPr lang="pt-BR" sz="2400" strike="sngStrike" dirty="0">
                <a:solidFill>
                  <a:schemeClr val="bg1"/>
                </a:solidFill>
                <a:hlinkClick r:id="rId2">
                  <a:extLst>
                    <a:ext uri="{A12FA001-AC4F-418D-AE19-62706E023703}">
                      <ahyp:hlinkClr xmlns:ahyp="http://schemas.microsoft.com/office/drawing/2018/hyperlinkcolor" val="tx"/>
                    </a:ext>
                  </a:extLst>
                </a:hlinkClick>
              </a:rPr>
              <a:t>(Incluído pelo Decreto nº 7.617, de 2011)</a:t>
            </a:r>
            <a:endParaRPr lang="pt-BR" sz="2400" strike="sngStrike" dirty="0">
              <a:solidFill>
                <a:schemeClr val="bg1"/>
              </a:solidFill>
            </a:endParaRPr>
          </a:p>
          <a:p>
            <a:pPr marL="2492375" algn="just"/>
            <a:r>
              <a:rPr lang="pt-BR" sz="2400" dirty="0">
                <a:solidFill>
                  <a:schemeClr val="bg1"/>
                </a:solidFill>
              </a:rPr>
              <a:t>III- bolsas de estágio supervisionado;   </a:t>
            </a:r>
            <a:r>
              <a:rPr lang="pt-BR" sz="2400" dirty="0">
                <a:solidFill>
                  <a:schemeClr val="bg1"/>
                </a:solidFill>
                <a:hlinkClick r:id="rId4">
                  <a:extLst>
                    <a:ext uri="{A12FA001-AC4F-418D-AE19-62706E023703}">
                      <ahyp:hlinkClr xmlns:ahyp="http://schemas.microsoft.com/office/drawing/2018/hyperlinkcolor" val="tx"/>
                    </a:ext>
                  </a:extLst>
                </a:hlinkClick>
              </a:rPr>
              <a:t>(Redação dada pelo Decreto nº 8.805, de 2016) </a:t>
            </a:r>
            <a:r>
              <a:rPr lang="pt-BR" sz="2400" dirty="0">
                <a:solidFill>
                  <a:schemeClr val="bg1"/>
                </a:solidFill>
              </a:rPr>
              <a:t>       </a:t>
            </a:r>
            <a:r>
              <a:rPr lang="pt-BR" sz="2400" dirty="0">
                <a:solidFill>
                  <a:schemeClr val="bg1"/>
                </a:solidFill>
                <a:hlinkClick r:id="rId5">
                  <a:extLst>
                    <a:ext uri="{A12FA001-AC4F-418D-AE19-62706E023703}">
                      <ahyp:hlinkClr xmlns:ahyp="http://schemas.microsoft.com/office/drawing/2018/hyperlinkcolor" val="tx"/>
                    </a:ext>
                  </a:extLst>
                </a:hlinkClick>
              </a:rPr>
              <a:t>(Vigência)</a:t>
            </a:r>
            <a:br>
              <a:rPr lang="pt-BR" sz="2400" dirty="0">
                <a:solidFill>
                  <a:schemeClr val="bg1"/>
                </a:solidFill>
              </a:rPr>
            </a:b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5851299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501320" cy="638014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pt-BR" sz="2000" strike="sngStrike" dirty="0">
                <a:solidFill>
                  <a:schemeClr val="bg1"/>
                </a:solidFill>
              </a:rPr>
              <a:t>IV - pensão especial de natureza indenizatória e benefícios de assistência médica, conforme disposto no art. 5 </a:t>
            </a:r>
            <a:r>
              <a:rPr lang="pt-BR" sz="2000" u="sng" strike="sngStrike" baseline="30000" dirty="0">
                <a:solidFill>
                  <a:schemeClr val="bg1"/>
                </a:solidFill>
              </a:rPr>
              <a:t>o </a:t>
            </a:r>
            <a:r>
              <a:rPr lang="pt-BR" sz="2000" strike="sngStrike" dirty="0">
                <a:solidFill>
                  <a:schemeClr val="bg1"/>
                </a:solidFill>
              </a:rPr>
              <a:t>;     </a:t>
            </a:r>
            <a:r>
              <a:rPr lang="pt-BR" sz="2000" strike="sngStrike" dirty="0">
                <a:solidFill>
                  <a:schemeClr val="bg1"/>
                </a:solidFill>
                <a:hlinkClick r:id="rId2">
                  <a:extLst>
                    <a:ext uri="{A12FA001-AC4F-418D-AE19-62706E023703}">
                      <ahyp:hlinkClr xmlns:ahyp="http://schemas.microsoft.com/office/drawing/2018/hyperlinkcolor" val="tx"/>
                    </a:ext>
                  </a:extLst>
                </a:hlinkClick>
              </a:rPr>
              <a:t>(Incluído pelo Decreto nº 7.617, de 2011) </a:t>
            </a:r>
            <a:r>
              <a:rPr lang="pt-BR" sz="2000" strike="sngStrike" dirty="0">
                <a:solidFill>
                  <a:schemeClr val="bg1"/>
                </a:solidFill>
              </a:rPr>
              <a:t>      </a:t>
            </a:r>
            <a:r>
              <a:rPr lang="pt-BR" sz="2000" strike="sngStrike" dirty="0">
                <a:solidFill>
                  <a:schemeClr val="bg1"/>
                </a:solidFill>
                <a:hlinkClick r:id="rId3">
                  <a:extLst>
                    <a:ext uri="{A12FA001-AC4F-418D-AE19-62706E023703}">
                      <ahyp:hlinkClr xmlns:ahyp="http://schemas.microsoft.com/office/drawing/2018/hyperlinkcolor" val="tx"/>
                    </a:ext>
                  </a:extLst>
                </a:hlinkClick>
              </a:rPr>
              <a:t>(Revogado pelo Decreto nº 12.534, de 2025)</a:t>
            </a:r>
            <a:endParaRPr lang="pt-BR" sz="2000" strike="sngStrike" dirty="0">
              <a:solidFill>
                <a:schemeClr val="bg1"/>
              </a:solidFill>
            </a:endParaRPr>
          </a:p>
          <a:p>
            <a:pPr algn="just"/>
            <a:endParaRPr lang="pt-BR" sz="2000" strike="sngStrike" dirty="0">
              <a:solidFill>
                <a:schemeClr val="bg1"/>
              </a:solidFill>
            </a:endParaRPr>
          </a:p>
          <a:p>
            <a:pPr algn="just"/>
            <a:r>
              <a:rPr lang="pt-BR" sz="2000" strike="sngStrike" dirty="0">
                <a:solidFill>
                  <a:schemeClr val="bg1"/>
                </a:solidFill>
              </a:rPr>
              <a:t>V - rendas de natureza eventual ou sazonal, a serem regulamentadas em ato conjunto do Ministério do Desenvolvimento Social e Combate à Fome e do INSS; e    </a:t>
            </a:r>
            <a:r>
              <a:rPr lang="pt-BR" sz="2000" strike="sngStrike" dirty="0">
                <a:solidFill>
                  <a:schemeClr val="bg1"/>
                </a:solidFill>
                <a:hlinkClick r:id="rId2">
                  <a:extLst>
                    <a:ext uri="{A12FA001-AC4F-418D-AE19-62706E023703}">
                      <ahyp:hlinkClr xmlns:ahyp="http://schemas.microsoft.com/office/drawing/2018/hyperlinkcolor" val="tx"/>
                    </a:ext>
                  </a:extLst>
                </a:hlinkClick>
              </a:rPr>
              <a:t>(Incluído pelo Decreto nº 7.617, de 2011) </a:t>
            </a:r>
            <a:r>
              <a:rPr lang="pt-BR" sz="2000" strike="sngStrike" dirty="0">
                <a:solidFill>
                  <a:schemeClr val="bg1"/>
                </a:solidFill>
              </a:rPr>
              <a:t>        </a:t>
            </a:r>
            <a:r>
              <a:rPr lang="pt-BR" sz="2000" strike="sngStrike" dirty="0">
                <a:solidFill>
                  <a:schemeClr val="bg1"/>
                </a:solidFill>
                <a:hlinkClick r:id="rId3">
                  <a:extLst>
                    <a:ext uri="{A12FA001-AC4F-418D-AE19-62706E023703}">
                      <ahyp:hlinkClr xmlns:ahyp="http://schemas.microsoft.com/office/drawing/2018/hyperlinkcolor" val="tx"/>
                    </a:ext>
                  </a:extLst>
                </a:hlinkClick>
              </a:rPr>
              <a:t>(Revogado pelo Decreto nº 12.534, de 2025)</a:t>
            </a:r>
            <a:endParaRPr lang="pt-BR" sz="2000" strike="sngStrike" dirty="0">
              <a:solidFill>
                <a:schemeClr val="bg1"/>
              </a:solidFill>
            </a:endParaRPr>
          </a:p>
          <a:p>
            <a:pPr algn="just"/>
            <a:endParaRPr lang="pt-BR" sz="2000" strike="sngStrike" dirty="0">
              <a:solidFill>
                <a:schemeClr val="bg1"/>
              </a:solidFill>
            </a:endParaRPr>
          </a:p>
          <a:p>
            <a:pPr algn="just"/>
            <a:r>
              <a:rPr lang="pt-BR" sz="2000" dirty="0">
                <a:solidFill>
                  <a:schemeClr val="bg1"/>
                </a:solidFill>
              </a:rPr>
              <a:t>VI - rendimentos decorrentes de contrato de aprendizagem.      </a:t>
            </a:r>
            <a:r>
              <a:rPr lang="pt-BR" sz="2000" dirty="0">
                <a:solidFill>
                  <a:schemeClr val="bg1"/>
                </a:solidFill>
                <a:hlinkClick r:id="rId4">
                  <a:extLst>
                    <a:ext uri="{A12FA001-AC4F-418D-AE19-62706E023703}">
                      <ahyp:hlinkClr xmlns:ahyp="http://schemas.microsoft.com/office/drawing/2018/hyperlinkcolor" val="tx"/>
                    </a:ext>
                  </a:extLst>
                </a:hlinkClick>
              </a:rPr>
              <a:t>(Redação dada pelo Decreto nº 8.805, de 2016) </a:t>
            </a:r>
            <a:r>
              <a:rPr lang="pt-BR" sz="2000" dirty="0">
                <a:solidFill>
                  <a:schemeClr val="bg1"/>
                </a:solidFill>
              </a:rPr>
              <a:t>       </a:t>
            </a:r>
            <a:r>
              <a:rPr lang="pt-BR" sz="2000" dirty="0">
                <a:solidFill>
                  <a:schemeClr val="bg1"/>
                </a:solidFill>
                <a:hlinkClick r:id="rId5">
                  <a:extLst>
                    <a:ext uri="{A12FA001-AC4F-418D-AE19-62706E023703}">
                      <ahyp:hlinkClr xmlns:ahyp="http://schemas.microsoft.com/office/drawing/2018/hyperlinkcolor" val="tx"/>
                    </a:ext>
                  </a:extLst>
                </a:hlinkClick>
              </a:rPr>
              <a:t>(Vigência)</a:t>
            </a:r>
            <a:endParaRPr lang="pt-BR" sz="2000" dirty="0">
              <a:solidFill>
                <a:schemeClr val="bg1"/>
              </a:solidFill>
            </a:endParaRPr>
          </a:p>
          <a:p>
            <a:pPr algn="just"/>
            <a:endParaRPr lang="pt-BR" sz="2000" dirty="0">
              <a:solidFill>
                <a:schemeClr val="bg1"/>
              </a:solidFill>
            </a:endParaRPr>
          </a:p>
          <a:p>
            <a:pPr algn="just"/>
            <a:r>
              <a:rPr lang="pt-BR" sz="2000" dirty="0">
                <a:solidFill>
                  <a:schemeClr val="bg1"/>
                </a:solidFill>
              </a:rPr>
              <a:t>VII - os valores recebidos a título de auxílio financeiro temporário ou de indenização por danos, ambos em decorrência de rompimento e colapso de barragens;   </a:t>
            </a:r>
            <a:r>
              <a:rPr lang="pt-BR" sz="2000" dirty="0">
                <a:solidFill>
                  <a:schemeClr val="bg1"/>
                </a:solidFill>
                <a:hlinkClick r:id="rId6">
                  <a:extLst>
                    <a:ext uri="{A12FA001-AC4F-418D-AE19-62706E023703}">
                      <ahyp:hlinkClr xmlns:ahyp="http://schemas.microsoft.com/office/drawing/2018/hyperlinkcolor" val="tx"/>
                    </a:ext>
                  </a:extLst>
                </a:hlinkClick>
              </a:rPr>
              <a:t>(Incluído pelo Decreto nº 12.534, de 2025)</a:t>
            </a:r>
            <a:endParaRPr lang="pt-BR" sz="2000" dirty="0">
              <a:solidFill>
                <a:schemeClr val="bg1"/>
              </a:solidFill>
            </a:endParaRPr>
          </a:p>
          <a:p>
            <a:pPr algn="just"/>
            <a:endParaRPr lang="pt-BR" sz="2000" dirty="0">
              <a:solidFill>
                <a:schemeClr val="bg1"/>
              </a:solidFill>
            </a:endParaRPr>
          </a:p>
          <a:p>
            <a:pPr algn="just"/>
            <a:r>
              <a:rPr lang="pt-BR" sz="2000" dirty="0">
                <a:solidFill>
                  <a:schemeClr val="bg1"/>
                </a:solidFill>
              </a:rPr>
              <a:t>VIII - o Benefício de Prestação Continuada concedido a outra pessoa idosa ou pessoa com deficiência;   </a:t>
            </a:r>
            <a:r>
              <a:rPr lang="pt-BR" sz="2000" dirty="0">
                <a:solidFill>
                  <a:schemeClr val="bg1"/>
                </a:solidFill>
                <a:hlinkClick r:id="rId6">
                  <a:extLst>
                    <a:ext uri="{A12FA001-AC4F-418D-AE19-62706E023703}">
                      <ahyp:hlinkClr xmlns:ahyp="http://schemas.microsoft.com/office/drawing/2018/hyperlinkcolor" val="tx"/>
                    </a:ext>
                  </a:extLst>
                </a:hlinkClick>
              </a:rPr>
              <a:t>(Incluído pelo Decreto nº 12.534, de 2025)</a:t>
            </a:r>
            <a:endParaRPr lang="pt-BR" sz="2000" dirty="0">
              <a:solidFill>
                <a:schemeClr val="bg1"/>
              </a:solidFill>
            </a:endParaRPr>
          </a:p>
          <a:p>
            <a:pPr algn="just"/>
            <a:endParaRPr lang="pt-BR" sz="2000" dirty="0">
              <a:solidFill>
                <a:schemeClr val="bg1"/>
              </a:solidFill>
            </a:endParaRPr>
          </a:p>
          <a:p>
            <a:pPr algn="just"/>
            <a:r>
              <a:rPr lang="pt-BR" sz="2000" dirty="0">
                <a:solidFill>
                  <a:schemeClr val="bg1"/>
                </a:solidFill>
              </a:rPr>
              <a:t>IX - o benefício previdenciário no valor de até um salário mínimo concedido a pessoa idosa acima de sessenta e cinco anos de idade ou a pessoa com deficiência; e   </a:t>
            </a:r>
            <a:r>
              <a:rPr lang="pt-BR" sz="2000" dirty="0">
                <a:solidFill>
                  <a:schemeClr val="bg1"/>
                </a:solidFill>
                <a:hlinkClick r:id="rId6">
                  <a:extLst>
                    <a:ext uri="{A12FA001-AC4F-418D-AE19-62706E023703}">
                      <ahyp:hlinkClr xmlns:ahyp="http://schemas.microsoft.com/office/drawing/2018/hyperlinkcolor" val="tx"/>
                    </a:ext>
                  </a:extLst>
                </a:hlinkClick>
              </a:rPr>
              <a:t>(Incluído pelo Decreto nº 12.534, de 2025)</a:t>
            </a:r>
            <a:endParaRPr lang="pt-BR" sz="2000" dirty="0">
              <a:solidFill>
                <a:schemeClr val="bg1"/>
              </a:solidFill>
            </a:endParaRPr>
          </a:p>
          <a:p>
            <a:pPr algn="just"/>
            <a:endParaRPr lang="pt-BR" sz="2000" dirty="0">
              <a:solidFill>
                <a:schemeClr val="bg1"/>
              </a:solidFill>
            </a:endParaRPr>
          </a:p>
          <a:p>
            <a:pPr algn="just"/>
            <a:r>
              <a:rPr lang="pt-BR" sz="2000" dirty="0">
                <a:solidFill>
                  <a:schemeClr val="bg1"/>
                </a:solidFill>
              </a:rPr>
              <a:t>X - o valor do auxílio-inclusão e da remuneração do beneficiário do auxílio-inclusão percebidos por um membro da família, exclusivamente para fins de manutenção do Benefício de Prestação Continuada concedido anteriormente a outra pessoa do mesmo grupo familiar.   </a:t>
            </a:r>
            <a:r>
              <a:rPr lang="pt-BR" sz="2000" dirty="0">
                <a:solidFill>
                  <a:schemeClr val="bg1"/>
                </a:solidFill>
                <a:hlinkClick r:id="rId6">
                  <a:extLst>
                    <a:ext uri="{A12FA001-AC4F-418D-AE19-62706E023703}">
                      <ahyp:hlinkClr xmlns:ahyp="http://schemas.microsoft.com/office/drawing/2018/hyperlinkcolor" val="tx"/>
                    </a:ext>
                  </a:extLst>
                </a:hlinkClick>
              </a:rPr>
              <a:t>(Incluído pelo Decreto nº 12.534, de 2025)</a:t>
            </a:r>
            <a:endParaRPr lang="pt-BR" sz="2000" dirty="0">
              <a:solidFill>
                <a:schemeClr val="bg1"/>
              </a:solidFill>
            </a:endParaRPr>
          </a:p>
        </p:txBody>
      </p:sp>
    </p:spTree>
    <p:extLst>
      <p:ext uri="{BB962C8B-B14F-4D97-AF65-F5344CB8AC3E}">
        <p14:creationId xmlns:p14="http://schemas.microsoft.com/office/powerpoint/2010/main" val="2701178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PROCEDIMENTOS ADMINISTRATIVOS NO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Processo Administrativo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Fundamento legal: Instrução Normativa n.128/22, Portaria DIRBEN n.993/22 e Portaria Conjunta MDS/INSS n.03/2018.</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Conceito e características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Portaria DIRBEN nº 993/22</a:t>
            </a: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Considera-se Processo Administrativo Previdenciário o conjunto de atos praticados pelo administrado ou pela Previdência Social nos Canais de Atendimento da Previdência Social, iniciado em razão de requerimento formulado pelo interessado, por terceiro legitimado, ou de ofício pela Administração, e concluído com a decisão definitiva no âmbito administrativo.</a:t>
            </a:r>
          </a:p>
        </p:txBody>
      </p:sp>
    </p:spTree>
    <p:extLst>
      <p:ext uri="{BB962C8B-B14F-4D97-AF65-F5344CB8AC3E}">
        <p14:creationId xmlns:p14="http://schemas.microsoft.com/office/powerpoint/2010/main" val="28068006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Dados sigilosos</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Diferente dos processos judiciais, cuja regra é a publicidade, todos os normativos regem o processo administrativo como de natureza reservada e sigilosa: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Art.1º da Portaria nº 993/22</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Os Processos Administrativos Previdenciários, por conterem dados pessoais e sigilosos, são de acesso restrito aos interessados e a quem os represente, salvo nos casos de:</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determinação judicial; ou</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solicitação do Ministério Público ou de Defensor Público realizada no exercício das funções, devidamente justificada.</a:t>
            </a:r>
          </a:p>
        </p:txBody>
      </p:sp>
    </p:spTree>
    <p:extLst>
      <p:ext uri="{BB962C8B-B14F-4D97-AF65-F5344CB8AC3E}">
        <p14:creationId xmlns:p14="http://schemas.microsoft.com/office/powerpoint/2010/main" val="37623793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Fases do processo administrativo</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da Portaria n.993/22</a:t>
            </a:r>
          </a:p>
          <a:p>
            <a:pPr marL="3228975"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§2º O Processo Administrativo Previdenciário contempla as fases inicial, instrutória, decisória, recursal e revisional.</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PROCEDIMENTO, CADASTRO e REQUERIMENTO</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2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 Necessidade de petição administrativa?</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prática, no processo administrativo de BPC/LOAS o servidor não tem o costume de analisar petição. Ou seja, sequer é lida.</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verdade, só enxerta o processo e mais atrapalha. </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hábito é analisar as informações marcadas e fazer batimentos no sistema, com eventuais notificações para defesa ou complementação.</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interessante é conhecer todos os detalhes conceituais e agir de maneira clínica com toda a documentação necessária, sem peticionamento com explicação de leis e atos normativos.</a:t>
            </a:r>
          </a:p>
        </p:txBody>
      </p:sp>
    </p:spTree>
    <p:extLst>
      <p:ext uri="{BB962C8B-B14F-4D97-AF65-F5344CB8AC3E}">
        <p14:creationId xmlns:p14="http://schemas.microsoft.com/office/powerpoint/2010/main" val="10930296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Ordem de atos no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Toda a regulamentação das etapas procedimentais está na Portaria Conjunta MDS/INSS nº 03, de 21 de setembro de 2018.</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2º Constituem etapas de operacionalização do BPC:</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requerimento;</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concessão;</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manutenção; e</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revisão.</a:t>
            </a:r>
          </a:p>
        </p:txBody>
      </p:sp>
    </p:spTree>
    <p:extLst>
      <p:ext uri="{BB962C8B-B14F-4D97-AF65-F5344CB8AC3E}">
        <p14:creationId xmlns:p14="http://schemas.microsoft.com/office/powerpoint/2010/main" val="36512804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000"/>
              </a:lnSpc>
              <a:spcBef>
                <a:spcPts val="0"/>
              </a:spcBef>
            </a:pPr>
            <a:r>
              <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Legitimidade para requerer </a:t>
            </a:r>
          </a:p>
          <a:p>
            <a:pPr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 regra, a legitimidade para requerer é do titular do benefício, mas outras hipóteses são previstas:</a:t>
            </a:r>
          </a:p>
          <a:p>
            <a:pPr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524. São considerados interessados legitimados para realizar o requerimento de benefício ou de serviço:</a:t>
            </a:r>
          </a:p>
          <a:p>
            <a:pPr marL="3228975"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o próprio segurado;</a:t>
            </a:r>
          </a:p>
          <a:p>
            <a:pPr marL="3228975"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o beneficiário;</a:t>
            </a:r>
          </a:p>
          <a:p>
            <a:pPr marL="3228975"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o dependente; ou</a:t>
            </a:r>
          </a:p>
          <a:p>
            <a:pPr marL="3228975"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a pessoa jurídica para requerer:</a:t>
            </a:r>
          </a:p>
          <a:p>
            <a:pPr marL="3228975"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benefício de auxílio por incapacidade em favor de segurado que lhe presta serviço; ou (incluído pela Instrução Normativa PRES/INSS nº 141, de 6 de Dezembro de 2022)</a:t>
            </a:r>
          </a:p>
          <a:p>
            <a:pPr marL="3228975"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contestação de nexo técnico previdenciário em requerimento de benefício por incapacidade, observado o disposto no § 2º. (incluído pela Instrução Normativa PRES/INSS nº 141, de 6 de Dezembro de 2022)</a:t>
            </a:r>
          </a:p>
        </p:txBody>
      </p:sp>
    </p:spTree>
    <p:extLst>
      <p:ext uri="{BB962C8B-B14F-4D97-AF65-F5344CB8AC3E}">
        <p14:creationId xmlns:p14="http://schemas.microsoft.com/office/powerpoint/2010/main" val="24382828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Para o BPC/LOAS duas hipóteses se enquadram: </a:t>
            </a:r>
            <a:r>
              <a:rPr lang="pt-BR" sz="2400" b="1" dirty="0">
                <a:solidFill>
                  <a:srgbClr val="FFC000"/>
                </a:solidFill>
                <a:effectLst/>
                <a:latin typeface="Aptos Display" panose="020B0004020202020204" pitchFamily="34" charset="0"/>
                <a:ea typeface="Times New Roman" panose="02020603050405020304" pitchFamily="18" charset="0"/>
                <a:cs typeface="Segoe UI" panose="020B0502040204020203" pitchFamily="34" charset="0"/>
              </a:rPr>
              <a:t>o beneficiário e o dependente</a:t>
            </a:r>
            <a:r>
              <a:rPr lang="pt-BR" sz="2400" dirty="0">
                <a:solidFill>
                  <a:srgbClr val="FFC000"/>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beneficiário é o próprio interessado que está submetido a cumprir os requisitos legais, como o menor deficiente ou um idoso acima de 65 anos.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os dependentes têm legitimidade para requerer eventuais saldos se o titular falecer no curso do processo administrativo. Vejamos art.524, §6º da Portaria nº 993/22:</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6º No caso de falecimento do requerente do benefício, os dependentes ou herdeiros poderão manifestar interesse no processamento do requerimento já protocolado, hipótese em que, obrigatoriamente, deverá ser comprovado o óbito do requerente e, se for o caso, anexado o comprovante do agendamento eletrônico, sendo mantida a DER na data do requerimento inicial.</a:t>
            </a:r>
          </a:p>
        </p:txBody>
      </p:sp>
    </p:spTree>
    <p:extLst>
      <p:ext uri="{BB962C8B-B14F-4D97-AF65-F5344CB8AC3E}">
        <p14:creationId xmlns:p14="http://schemas.microsoft.com/office/powerpoint/2010/main" val="18810922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mesma linha o art.15 da Portaria nº 09/18:</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Caso o requerente que comprovadamente atendeu a todos os requisitos do benefício venha a óbito antes da concessão ou do pagamento da primeira prestação do BPC, os valores devidos poderão ser pagos aos herdeiros.” (NR) (Inserido pela Portaria Conjunta MC/MTP/INSS Nº 22, de 30 de dezembro de 2022)</a:t>
            </a:r>
          </a:p>
          <a:p>
            <a:pPr marL="3228975"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Dos representantes do interessado</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É possível que o legitimado possa atuar administrativamente por representação de terceiros. E ela depende da capacidade de civil de quem possui a titularidade do direito. Podendo ser feita por representação legal ou procuração.</a:t>
            </a:r>
          </a:p>
        </p:txBody>
      </p:sp>
    </p:spTree>
    <p:extLst>
      <p:ext uri="{BB962C8B-B14F-4D97-AF65-F5344CB8AC3E}">
        <p14:creationId xmlns:p14="http://schemas.microsoft.com/office/powerpoint/2010/main" val="29909459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Diferença entre representante legal e procurador</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Antes de entrar no mérito de cada um dos institutos, é importante registrar que os protocolos de requerimento no INSS em nome do titular podem ser de 04 formas, sendo duas estas mencionadas no capítulo. São as formas: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representação legal, </a:t>
            </a: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procuração, </a:t>
            </a: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entidade conveniada e </a:t>
            </a: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dirigente de entidade de atendimento do ECA (art.36 da Portaria n.993/22).</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previsão também está na Instrução Normativa n.128/22, em seu artigo 527:</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527. São legitimados como representantes para realizar o requerimento do benefício ou serviço: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em se tratando de interessado civilmente incapaz:</a:t>
            </a:r>
          </a:p>
        </p:txBody>
      </p:sp>
    </p:spTree>
    <p:extLst>
      <p:ext uri="{BB962C8B-B14F-4D97-AF65-F5344CB8AC3E}">
        <p14:creationId xmlns:p14="http://schemas.microsoft.com/office/powerpoint/2010/main" val="41373975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o representante legal, assim entendido </a:t>
            </a:r>
            <a:r>
              <a:rPr lang="pt-BR" sz="2400" b="1" dirty="0">
                <a:solidFill>
                  <a:srgbClr val="FFC000"/>
                </a:solidFill>
                <a:effectLst/>
                <a:latin typeface="Aptos Display" panose="020B0004020202020204" pitchFamily="34" charset="0"/>
                <a:ea typeface="Times New Roman" panose="02020603050405020304" pitchFamily="18" charset="0"/>
                <a:cs typeface="Segoe UI" panose="020B0502040204020203" pitchFamily="34" charset="0"/>
              </a:rPr>
              <a:t>o tutor nato, tutor, curador, detentor da guarda, ou administrador provisório do interessado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quando for o caso; ou </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o dirigente de entidade de atendimento de que trata o art. 92, § 1º, do Estatuto da Criança e do Adolescente – ECA;</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em se tratando de interessado civilmente capaz:</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o procurador legalmente constituído; ou </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as entidades conveniadas.</a:t>
            </a:r>
          </a:p>
          <a:p>
            <a:pPr marL="3228975" algn="just">
              <a:lnSpc>
                <a:spcPts val="25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Serão abordados detidamente os dois primeiros institutos </a:t>
            </a:r>
            <a:r>
              <a:rPr lang="pt-BR" sz="2400" b="1" dirty="0">
                <a:solidFill>
                  <a:srgbClr val="FFC000"/>
                </a:solidFill>
                <a:effectLst/>
                <a:latin typeface="Aptos Display" panose="020B0004020202020204" pitchFamily="34" charset="0"/>
                <a:ea typeface="Times New Roman" panose="02020603050405020304" pitchFamily="18" charset="0"/>
                <a:cs typeface="Segoe UI" panose="020B0502040204020203" pitchFamily="34" charset="0"/>
              </a:rPr>
              <a:t>(representação judicial e procuração)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sendo a entidade conveniada aquela que possui Acordo de Cooperação Técnica com o INSS, nos lindes da lei nº 13.019/14 (veja-se art.44 da Portaria nº 993/22) e o dirigente de entidade do ECA é equiparado a guardião, devendo comprovar o acolhimento do menor e a condição de dirigente (art.39, §2º da Portaria nº 993/22) para atuar como representante.</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0063617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Vejamos os casos principais.</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Representação Legal:</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Cuida-se de um encargo atribuído a uma terceira pessoa física capaz para cuidar, representar e agir como se fosse o representado, que pode ser um menor de idade (18 anos) ou incapaz acima dessa idade.</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legislação do país existem vários tipos de representação. São elas:</a:t>
            </a: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tutela, </a:t>
            </a: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curatela, </a:t>
            </a: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guarda e </a:t>
            </a: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adoção. </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Todas feitas somente pela via judicial, nos termos do art.527, §3º da IN nº 128/22:</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A tutela, a curatela e a guarda legal, ainda que provisórias, serão sempre declaradas por decisão judicial, servindo como prova de nomeação do representante legal, além dos respectivos termos, o ofício encaminhado pelo Poder Judiciário à unidade do INSS.</a:t>
            </a:r>
          </a:p>
        </p:txBody>
      </p:sp>
    </p:spTree>
    <p:extLst>
      <p:ext uri="{BB962C8B-B14F-4D97-AF65-F5344CB8AC3E}">
        <p14:creationId xmlns:p14="http://schemas.microsoft.com/office/powerpoint/2010/main" val="18587902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Tutela judicial</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Uma boa definição está consignada no art.66 da Portaria nº 992/22, assim dispondo: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66. Tutela judicial é a instituição estabelecida por lei para proteção dos menores, cujos pais faleceram, foram considerados ausentes ou perderam o poder familiar.</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Parágrafo único. A tutela judicial é concedida em favor de menores, portanto, não deve ser cadastrado tutor para os beneficiários maiores de idade, na forma do Código Civil Brasileiro.</a:t>
            </a: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3424876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694481" y="393700"/>
            <a:ext cx="11053765"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Atente-se que, pela redação do parágrafo único, a tutela é restrita à proteção dos menores civilmente – diga-se, </a:t>
            </a:r>
            <a:r>
              <a:rPr lang="pt-BR" sz="2400" b="1" dirty="0">
                <a:solidFill>
                  <a:srgbClr val="FFC000"/>
                </a:solidFill>
                <a:effectLst/>
                <a:latin typeface="Aptos Display" panose="020B0004020202020204" pitchFamily="34" charset="0"/>
                <a:ea typeface="Times New Roman" panose="02020603050405020304" pitchFamily="18" charset="0"/>
                <a:cs typeface="Segoe UI" panose="020B0502040204020203" pitchFamily="34" charset="0"/>
              </a:rPr>
              <a:t>o menor de 18 anos;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 sorte que para os maiores de 18 anos, se forem incapazes, o instituto adequado é a curatela. </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No mais, na ocasião do cadastro no INSS, deve o tutor firmar termo de compromisso (de representação e manutenção de informações, caso haja alterações), mesmo que já tenha feito judicialmente.</a:t>
            </a:r>
          </a:p>
        </p:txBody>
      </p:sp>
    </p:spTree>
    <p:extLst>
      <p:ext uri="{BB962C8B-B14F-4D97-AF65-F5344CB8AC3E}">
        <p14:creationId xmlns:p14="http://schemas.microsoft.com/office/powerpoint/2010/main" val="18602572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Curatela</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a curatela se diferencia da tutela pela condição do protegido. Embora ambos sejam encargos impostos a terceiros para representação de incapazes, na tutela a incapacidade é presumida por lei em razão da menoridade.</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curatela a incapacidade é para os maiores de 18 anos e não há presunção legal dessa incapacidade de exprimir vontade. </a:t>
            </a:r>
            <a:r>
              <a:rPr lang="pt-BR" sz="2300" b="1" dirty="0">
                <a:solidFill>
                  <a:srgbClr val="FFC000"/>
                </a:solidFill>
                <a:effectLst/>
                <a:latin typeface="Aptos Display" panose="020B0004020202020204" pitchFamily="34" charset="0"/>
                <a:ea typeface="Times New Roman" panose="02020603050405020304" pitchFamily="18" charset="0"/>
                <a:cs typeface="Segoe UI" panose="020B0502040204020203" pitchFamily="34" charset="0"/>
              </a:rPr>
              <a:t>Deve haver perícia judicial.</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conceito de curatela é bem definido no art.70 da Portaria de manutenção de benefícios (992/22). Vejamos:</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70. Curatela é o encargo que a lei confere a uma pessoa, segundo limites legalmente fundamentados, para que cuide dos interesses de alguém que não possa administrá-los. Estão, assim, sujeitos à curatela, segundo o Código Civil:</a:t>
            </a:r>
          </a:p>
          <a:p>
            <a:pPr marL="3228975"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aqueles que, por causa transitória ou permanente, não puderem exprimir sua vontade;</a:t>
            </a:r>
          </a:p>
          <a:p>
            <a:pPr marL="3228975"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os ébrios habituais e os viciados em tóxico;</a:t>
            </a:r>
          </a:p>
          <a:p>
            <a:pPr marL="3228975"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os pródigos.</a:t>
            </a:r>
          </a:p>
        </p:txBody>
      </p:sp>
    </p:spTree>
    <p:extLst>
      <p:ext uri="{BB962C8B-B14F-4D97-AF65-F5344CB8AC3E}">
        <p14:creationId xmlns:p14="http://schemas.microsoft.com/office/powerpoint/2010/main" val="35384021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prática, para além da necessidade de apresentação da sentença judicial declarando a interdição, o curador deve apresentar o termo de curatela ou ofício do Poder Judiciário encaminhado ao INSS. Além disso, deve firmar termo de compromisso, tal qual o tutor, ainda que o tenha feito judicialmente.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Guarda judicial – Estatuto da Criança e Adolescente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guarda que interessa ao menor perante proteção de terceiros é a regulamentada no art.33 da Lei nº 8.069/90 (ECA):</a:t>
            </a: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33. A guarda obriga a prestação de assistência material, moral e educacional à criança ou adolescente, conferindo a seu detentor o direito de opor-se a terceiros, inclusive aos pais. (Vide Lei nº 12.010, de 2009) Vigência</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A guarda destina-se a regularizar a posse de fato, podendo ser deferida, liminar ou incidentalmente</a:t>
            </a: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r>
              <a:rPr lang="pt-BR" sz="2400" b="1" dirty="0">
                <a:solidFill>
                  <a:srgbClr val="FFC000"/>
                </a:solidFill>
                <a:effectLst/>
                <a:latin typeface="Aptos Display" panose="020B0004020202020204" pitchFamily="34" charset="0"/>
                <a:ea typeface="Times New Roman" panose="02020603050405020304" pitchFamily="18" charset="0"/>
                <a:cs typeface="Segoe UI" panose="020B0502040204020203" pitchFamily="34" charset="0"/>
              </a:rPr>
              <a:t> nos procedimentos de tutela e adoção,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exceto no de adoção por estrangeiros.</a:t>
            </a:r>
          </a:p>
        </p:txBody>
      </p:sp>
    </p:spTree>
    <p:extLst>
      <p:ext uri="{BB962C8B-B14F-4D97-AF65-F5344CB8AC3E}">
        <p14:creationId xmlns:p14="http://schemas.microsoft.com/office/powerpoint/2010/main" val="3286479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621203" y="425450"/>
            <a:ext cx="10949593" cy="6007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guarda também é feita por processo judicial e possui grandes reflexos no direito previdenciário.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Nesse sentido, a guarda judicial, uma vez conferida nos termos do ECA, inclui o menor no rol dos dependentes para fins de pensão por morte ocorridos até a EC nº 103/19.</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rgbClr val="FFC000"/>
                </a:solidFill>
                <a:effectLst/>
                <a:latin typeface="Aptos Display" panose="020B0004020202020204" pitchFamily="34" charset="0"/>
                <a:ea typeface="Times New Roman" panose="02020603050405020304" pitchFamily="18" charset="0"/>
                <a:cs typeface="Segoe UI" panose="020B0502040204020203" pitchFamily="34" charset="0"/>
              </a:rPr>
              <a:t>Com o advento da Lei n.15.10825, o menor so</a:t>
            </a:r>
            <a:r>
              <a:rPr lang="pt-BR" sz="2400" dirty="0">
                <a:solidFill>
                  <a:srgbClr val="FFC000"/>
                </a:solidFill>
                <a:latin typeface="Aptos Display" panose="020B0004020202020204" pitchFamily="34" charset="0"/>
                <a:ea typeface="Times New Roman" panose="02020603050405020304" pitchFamily="18" charset="0"/>
                <a:cs typeface="Segoe UI" panose="020B0502040204020203" pitchFamily="34" charset="0"/>
              </a:rPr>
              <a:t>b guarda passou a integrar o rol de dependentes para fins de pensão por morte.</a:t>
            </a:r>
            <a:endParaRPr lang="pt-BR" sz="2400" dirty="0">
              <a:solidFill>
                <a:srgbClr val="FFC000"/>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7375819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Procuração</a:t>
            </a:r>
          </a:p>
          <a:p>
            <a:pPr algn="just">
              <a:lnSpc>
                <a:spcPts val="25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 síntese, o conceito parte de mandato, que é a outorga de poderes a um terceiro para praticar atos e administrar em nome do outorgante. A procuração é apenas o instrumento do mandato.</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Sua principal característica é que somente pessoas capazes é que podem outorgar procuração, já que lhes é estendido o poder de realizar atos e administrar em nome do outorgante.</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Veja-se a redação dos art.653 e 654 do CC:</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653. Opera-se o mandato quando alguém recebe de outrem poderes para, em seu nome, praticar atos ou administrar interesses. A procuração é o instrumento do mandato.</a:t>
            </a: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654. Todas as pessoas capazes são aptas para dar procuração mediante instrumento particular, que valerá desde que tenha a assinatura do outorgante.</a:t>
            </a:r>
          </a:p>
        </p:txBody>
      </p:sp>
    </p:spTree>
    <p:extLst>
      <p:ext uri="{BB962C8B-B14F-4D97-AF65-F5344CB8AC3E}">
        <p14:creationId xmlns:p14="http://schemas.microsoft.com/office/powerpoint/2010/main" val="29867064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nº 993/22 tem redação a respeito, no art.43:</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43. Para fins de requerimento, poderá o beneficiário capaz civilmente nomear e constituir procurador, por meio de instrumento de mandato,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para que, em seu nome, possa praticar atos ou administrar interesses, contendo a qualificação do interessado e do procurador, os poderes que aquele conferiu a este, a data, o local e a assinatura.</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regra geral, portanto, é que qualquer pessoa capaz, no uso de suas faculdades mentais, pode outorgar a terceiro mandato para atuar em seu nome.</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âmbito do INSS, o instrumento pode ser público ou privado, sendo que para analfabetos ou deficientes visuais ou físicos a procuração particular deve ser feita com aposição da digital na presença do servidor do INSS ou efetuada a rogo na presença de duas pessoas, preferencialmente servidores, a quais deverão assinar conjuntamente com o terceiro que assinará em nome da pessoa interessada.</a:t>
            </a:r>
          </a:p>
        </p:txBody>
      </p:sp>
    </p:spTree>
    <p:extLst>
      <p:ext uri="{BB962C8B-B14F-4D97-AF65-F5344CB8AC3E}">
        <p14:creationId xmlns:p14="http://schemas.microsoft.com/office/powerpoint/2010/main" val="7571447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43 da Portaria nº 993/22:</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§2º O interessado analfabeto ou com deficiência visual ou física que o impeça de assinar poderá nomear procurador por meio de:</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procuração pública; ou</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procuração particular, desde que compareça a uma unidade de atendimento do INSS, onde deverá:</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apor sua digital na procuração, na presença de um servidor público do INSS ou que esteja a serviço do INSS; ou</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efetuar assinatura a rogo na presença de duas pessoas, preferencialmente servidores, as quais deverão assinar conjuntamente com um terceiro que assinará em nome da pessoa interessada.</a:t>
            </a:r>
          </a:p>
        </p:txBody>
      </p:sp>
    </p:spTree>
    <p:extLst>
      <p:ext uri="{BB962C8B-B14F-4D97-AF65-F5344CB8AC3E}">
        <p14:creationId xmlns:p14="http://schemas.microsoft.com/office/powerpoint/2010/main" val="36703718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Procuração a advogado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caso de advogado outorgado, não há necessidade de ser procuração pública, mas deve ser firmada a rogo na presença de 2 testemunhas.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43 da Portaria nº 993/22:</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§3º Na hipótese do §2º, em se tratando de outorgado advogado, os mandatos poderão ser formalizados por meio de instrumento particular ou outro documento, firmado a rogo por terceiro em nome da pessoa interessada, na presença de 2 (duas) testemunhas, que assinarão conjuntamente.</a:t>
            </a:r>
          </a:p>
        </p:txBody>
      </p:sp>
    </p:spTree>
    <p:extLst>
      <p:ext uri="{BB962C8B-B14F-4D97-AF65-F5344CB8AC3E}">
        <p14:creationId xmlns:p14="http://schemas.microsoft.com/office/powerpoint/2010/main" val="1268347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Procuração ad judicia e para saque de valores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procuração judicial padrão não serve para atuar perante o INSS.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43 da Portaria nº 993/22:</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6º A procuração cujo único objeto seja a representação ad judicia dá poderes para o procurador representar o interessado apenas junto ao Poder Judiciário e, por si só, não produz efeito para representação no Processo Administrativo Previdenciário.</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para recebimento de valores, há uma restrição de se aceitar somente a procuração pública para casos de outorgantes não alfabetizados ou com deficiência visual ou física que os impeçam de assinar.</a:t>
            </a:r>
          </a:p>
        </p:txBody>
      </p:sp>
    </p:spTree>
    <p:extLst>
      <p:ext uri="{BB962C8B-B14F-4D97-AF65-F5344CB8AC3E}">
        <p14:creationId xmlns:p14="http://schemas.microsoft.com/office/powerpoint/2010/main" val="26554035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ts val="2300"/>
              </a:lnSpc>
              <a:spcBef>
                <a:spcPts val="0"/>
              </a:spcBef>
            </a:pPr>
            <a:r>
              <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Portaria n.992/22</a:t>
            </a:r>
            <a:endParaRPr lang="pt-BR" sz="23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3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18. Para recebimento de benefício, poderá o titular ser representado por procurador que apresente mandato com poderes específicos nos casos de ausência, moléstia contagiosa ou impossibilidade de locomoção, observado o previsto no art. 109 da Lei nº 8.213, de 24 de julho de 1991 e no art. 156 do Regulamento da Previdência Social – RPS, aprovado pelo Decreto nº 3.048, de 06 de maio de 1999.</a:t>
            </a:r>
          </a:p>
          <a:p>
            <a:pPr marL="3228975" algn="just">
              <a:lnSpc>
                <a:spcPts val="23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3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19. O instrumento de mandato poderá ser público ou particular, sendo obrigatória a forma pública na hipótese de outorgante ou outorgado não alfabetizado ou com deficiência visual ou física, que os impeçam de assinar.</a:t>
            </a:r>
            <a:endParaRPr lang="pt-BR" sz="23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Casos mais recorrentes</a:t>
            </a:r>
          </a:p>
          <a:p>
            <a:pPr algn="just">
              <a:lnSpc>
                <a:spcPts val="23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prática, os casos mais recorrentes são de utilização de procuração a advogado conferida por representante do titular. Ou seja, no processo haverá a figura tanto do representante legal quanto do procurador.</a:t>
            </a:r>
          </a:p>
          <a:p>
            <a:pPr algn="just">
              <a:lnSpc>
                <a:spcPts val="23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3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a:t>
            </a: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Dona Maria assina uma procuração para o advogado solicitar o BPC/LOAS do filho menor, portador de deficiência mental.</a:t>
            </a:r>
          </a:p>
        </p:txBody>
      </p:sp>
    </p:spTree>
    <p:extLst>
      <p:ext uri="{BB962C8B-B14F-4D97-AF65-F5344CB8AC3E}">
        <p14:creationId xmlns:p14="http://schemas.microsoft.com/office/powerpoint/2010/main" val="20000738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Concessão</a:t>
            </a:r>
          </a:p>
          <a:p>
            <a:pPr algn="just">
              <a:lnSpc>
                <a:spcPts val="2200"/>
              </a:lnSpc>
              <a:spcBef>
                <a:spcPts val="0"/>
              </a:spcBef>
            </a:pPr>
            <a:endPar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Requisitos para concessão e manutenção do BPC/LOAS</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Lei nº 8.742/93</a:t>
            </a: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Art.20 § 12. São requisitos para a concessão, a manutenção e a revisão do benefício as inscrições no Cadastro de Pessoas Físicas (CPF) e no Cadastro Único para Programas Sociais do Governo Federal - Cadastro Único, conforme previsto em regulamento.       (Incluído pela Lei nº 13.846, de 2019)</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lei passou a exigir como quesitos básico para a concessão do benefício o CPF regular e inscrição no </a:t>
            </a:r>
            <a:r>
              <a:rPr lang="pt-BR" sz="23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p>
          <a:p>
            <a:pPr algn="just">
              <a:lnSpc>
                <a:spcPts val="2200"/>
              </a:lnSpc>
              <a:spcBef>
                <a:spcPts val="0"/>
              </a:spcBef>
            </a:pPr>
            <a:endParaRPr lang="pt-BR" sz="23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Além disso, o Art.7º da Portaria nº 03/18 acrescentou outros requisitos:</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7º Para requerer o benefício, a pessoa idosa e a pessoa com deficiência, além de atender aos critérios definidos na Lei nº 8.742, de 1993, e nos art. 8º e 9º do Decreto nº 6.214, de 2007, devem: </a:t>
            </a:r>
          </a:p>
          <a:p>
            <a:pPr marL="3228975"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ter nacionalidade brasileira, nata ou naturalizada, ou portuguesa</a:t>
            </a:r>
          </a:p>
        </p:txBody>
      </p:sp>
    </p:spTree>
    <p:extLst>
      <p:ext uri="{BB962C8B-B14F-4D97-AF65-F5344CB8AC3E}">
        <p14:creationId xmlns:p14="http://schemas.microsoft.com/office/powerpoint/2010/main" val="30961755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476375" algn="just">
              <a:lnSpc>
                <a:spcPts val="23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possuir residência no território brasileiro; </a:t>
            </a:r>
          </a:p>
          <a:p>
            <a:pPr marL="3228975" algn="just">
              <a:lnSpc>
                <a:spcPts val="23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430338" algn="just">
              <a:lnSpc>
                <a:spcPts val="23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estar inscritas no </a:t>
            </a:r>
            <a:r>
              <a:rPr lang="pt-BR" sz="22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com os dados atualizados, conforme normas específicas que regulamentam o instrumento. </a:t>
            </a:r>
          </a:p>
          <a:p>
            <a:pPr marL="3228975" algn="just">
              <a:lnSpc>
                <a:spcPts val="23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430338" algn="just">
              <a:lnSpc>
                <a:spcPts val="23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estar com inscrição regular no Cadastro de Pessoas Físicas – CPF. (Inserido pela Portaria Conjunta MC/MTP/INSS Nº 22, de 30 de dezembro de 2022)</a:t>
            </a:r>
          </a:p>
          <a:p>
            <a:pPr marL="1430338" algn="just">
              <a:lnSpc>
                <a:spcPts val="23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430338" algn="just">
              <a:lnSpc>
                <a:spcPts val="23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identificar entre as pessoas com deficiência com o BPC ativo aquelas que estejam no exercício de atividade remunerada e que atendam aos requisitos do auxílio-inclusão para fins de conversão automática do benefício.</a:t>
            </a:r>
          </a:p>
          <a:p>
            <a:pPr marL="1430338" algn="just">
              <a:lnSpc>
                <a:spcPts val="2300"/>
              </a:lnSpc>
              <a:spcBef>
                <a:spcPts val="0"/>
              </a:spcBef>
            </a:pPr>
            <a:endParaRPr lang="pt-BR" sz="22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1430338" algn="just">
              <a:lnSpc>
                <a:spcPts val="2300"/>
              </a:lnSpc>
              <a:spcBef>
                <a:spcPts val="0"/>
              </a:spcBef>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1º Ao requerente ou ao responsável legal será solicitado registro biométrico, a partir de 1º de setembro de 2024, nos cadastros da Carteira de Identidade Nacional – CIN, do título eleitoral ou da Carteira Nacional de Habilitação – CNH.</a:t>
            </a:r>
          </a:p>
          <a:p>
            <a:pPr marL="1430338" algn="just">
              <a:lnSpc>
                <a:spcPts val="23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430338" algn="just">
              <a:lnSpc>
                <a:spcPts val="23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1º-A Na impossibilidade do registro biométrico do requerente, ele será obrigatório ao responsável legal.</a:t>
            </a:r>
          </a:p>
          <a:p>
            <a:pPr marL="3228975" algn="just">
              <a:lnSpc>
                <a:spcPts val="2300"/>
              </a:lnSpc>
              <a:spcBef>
                <a:spcPts val="0"/>
              </a:spcBef>
            </a:pPr>
            <a:endParaRPr lang="pt-BR" sz="22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46038" algn="just">
              <a:lnSpc>
                <a:spcPts val="2300"/>
              </a:lnSpc>
              <a:spcBef>
                <a:spcPts val="0"/>
              </a:spcBef>
            </a:pPr>
            <a:r>
              <a:rPr lang="pt-BR" sz="22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Também passou-se a exigir atualização cadastral, nos termos do art. 21-B, pela Lei n.14.973/24.</a:t>
            </a: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5360435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Ordem de análise dos requisitos de BPC/LOAS</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Historicamente, no fluxo sempre se avaliou logo a renda, para depois ir para a avaliação médica. </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Mas a partir da Portaria n.14/21, que alterou a Portaria n.03/18, houve previsão de possibilidade de inversão de fluxo se houver conveniência administrativa. </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Portanto, na prática não existe mais um fluxo definido de análise dos critérios, desde 07 de outubro de 2021.</a:t>
            </a: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Art. 11 da Portaria n.03/18:</a:t>
            </a:r>
          </a:p>
          <a:p>
            <a:pPr marL="3228975" algn="just">
              <a:lnSpc>
                <a:spcPts val="22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7º Excepcionalmente poderá ser: (Redação dada pela Portaria Conjunta MC/MTP/INSS nº 14, de 2021) </a:t>
            </a:r>
          </a:p>
          <a:p>
            <a:pPr marL="3228975" algn="just">
              <a:lnSpc>
                <a:spcPts val="22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I</a:t>
            </a:r>
          </a:p>
          <a:p>
            <a:pPr marL="3228975" algn="just">
              <a:lnSpc>
                <a:spcPts val="22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 realizada a avaliação para comprovação da deficiência antes da avaliação de renda; (Redação dada pela Portaria Conjunta MC/MTP/INSS nº 14, de 2021)</a:t>
            </a:r>
          </a:p>
        </p:txBody>
      </p:sp>
    </p:spTree>
    <p:extLst>
      <p:ext uri="{BB962C8B-B14F-4D97-AF65-F5344CB8AC3E}">
        <p14:creationId xmlns:p14="http://schemas.microsoft.com/office/powerpoint/2010/main" val="11008243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Como é o fluxo pelo INSS</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prática o processo corre em 03 etapas separadas e concomitantes. São elas: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Análise administrativa pelo servidor: confere a fidedignidade das informações declaradas com os batimentos de dados nos sistemas, como casamento, óbito, renda e vínculos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Perícia médica: que corre separadamente quanto à análise da deficiência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Perícia social: também agendada separadamente para análise da miserabilidade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Cada um faz sua parte autonomamente e o sistema integra as 03 manifestações com o resultado.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Registre-se que o indeferimento de um dos requisitos já é suficiente para o processo não seguir com a análise dos demais:</a:t>
            </a:r>
          </a:p>
        </p:txBody>
      </p:sp>
    </p:spTree>
    <p:extLst>
      <p:ext uri="{BB962C8B-B14F-4D97-AF65-F5344CB8AC3E}">
        <p14:creationId xmlns:p14="http://schemas.microsoft.com/office/powerpoint/2010/main" val="22629107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11 da Portaria nº 03/18:</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9º O pedido será indeferido pelo INSS, dispensadas as demais etapas de avaliação do requerimento, quando:</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a renda familiar mensal per capita não atender aos requisitos de concessão do benefício; ou</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a comprovação da deficiência não atender aos critérios de que trata o § 5º do art. 16 do anexo ao Decreto nº 6.214, de 2007, no caso de requerimento realizado por pessoa com deficiência; ou</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o impedimento de longo prazo de que tratam o inciso II do caput e o § 3º do art. 4º do anexo ao Decreto nº 6.214, de 2007, não for constatado, no caso de requerimento realizado por pessoa com deficiência. (Inserido pela Portaria Conjunta MC/MTP/INSS Nº 22, de 30 de dezembro de 2022)</a:t>
            </a:r>
          </a:p>
        </p:txBody>
      </p:sp>
    </p:spTree>
    <p:extLst>
      <p:ext uri="{BB962C8B-B14F-4D97-AF65-F5344CB8AC3E}">
        <p14:creationId xmlns:p14="http://schemas.microsoft.com/office/powerpoint/2010/main" val="38447319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BPC/LOAS  e outros benefícios previdenciários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regra geral é que o BPC/LOAS é incompatível com qualquer benefício previdenciário, com algumas exceções previstas em lei. São diversos os normativos a respeito:</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Lei nº 8.742/93:</a:t>
            </a: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Art.20</a:t>
            </a: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O benefício de que trata este artigo não pode ser acumulado pelo beneficiário com qualquer outro no âmbito da seguridade social ou de outro regime, salvo os da assistência médica e da pensão especial de natureza indenizatória, bem como as transferências de renda de que tratam o parágrafo único do art. 6º e o inciso VI do caput do art. 203 da Constituição Federal e o caput e o § 1º do art. 1º da Lei nº 10.835, de 8 de janeiro de 2004.    (Redação dada pela Lei nº 14.601, de 2023)</a:t>
            </a:r>
          </a:p>
        </p:txBody>
      </p:sp>
    </p:spTree>
    <p:extLst>
      <p:ext uri="{BB962C8B-B14F-4D97-AF65-F5344CB8AC3E}">
        <p14:creationId xmlns:p14="http://schemas.microsoft.com/office/powerpoint/2010/main" val="1353681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000" b="1" dirty="0">
                <a:solidFill>
                  <a:srgbClr val="ECAD00"/>
                </a:solidFill>
              </a:rPr>
              <a:t>Decreto n.6.214/07, alterado pelo Decreto n.12.534/25</a:t>
            </a:r>
          </a:p>
          <a:p>
            <a:pPr algn="just">
              <a:lnSpc>
                <a:spcPct val="100000"/>
              </a:lnSpc>
              <a:spcBef>
                <a:spcPts val="0"/>
              </a:spcBef>
            </a:pPr>
            <a:endParaRPr lang="pt-BR" sz="2000" dirty="0">
              <a:solidFill>
                <a:schemeClr val="bg1"/>
              </a:solidFill>
            </a:endParaRPr>
          </a:p>
          <a:p>
            <a:pPr algn="just">
              <a:lnSpc>
                <a:spcPct val="100000"/>
              </a:lnSpc>
              <a:spcBef>
                <a:spcPts val="0"/>
              </a:spcBef>
            </a:pPr>
            <a:endParaRPr lang="pt-BR" sz="2000" dirty="0">
              <a:solidFill>
                <a:schemeClr val="bg1"/>
              </a:solidFill>
            </a:endParaRPr>
          </a:p>
          <a:p>
            <a:pPr algn="just">
              <a:lnSpc>
                <a:spcPct val="100000"/>
              </a:lnSpc>
              <a:spcBef>
                <a:spcPts val="0"/>
              </a:spcBef>
            </a:pPr>
            <a:r>
              <a:rPr lang="pt-BR" sz="2000" dirty="0">
                <a:solidFill>
                  <a:schemeClr val="bg1"/>
                </a:solidFill>
              </a:rPr>
              <a:t>Art. 5º  O beneficiário não pode acumular o Benefício de Prestação Continuada com outro benefício no âmbito da Seguridade Social ou de outro regime, inclusive o seguro-desemprego, exceto os da assistência médica e da pensão especial de natureza indenizatória, e as transferências de renda de que tratam o </a:t>
            </a:r>
            <a:r>
              <a:rPr lang="pt-BR" sz="2000" dirty="0">
                <a:solidFill>
                  <a:schemeClr val="bg1"/>
                </a:solidFill>
                <a:hlinkClick r:id="rId2">
                  <a:extLst>
                    <a:ext uri="{A12FA001-AC4F-418D-AE19-62706E023703}">
                      <ahyp:hlinkClr xmlns:ahyp="http://schemas.microsoft.com/office/drawing/2018/hyperlinkcolor" val="tx"/>
                    </a:ext>
                  </a:extLst>
                </a:hlinkClick>
              </a:rPr>
              <a:t>art. 6º, parágrafo único</a:t>
            </a:r>
            <a:r>
              <a:rPr lang="pt-BR" sz="2000" dirty="0">
                <a:solidFill>
                  <a:schemeClr val="bg1"/>
                </a:solidFill>
              </a:rPr>
              <a:t>, e o </a:t>
            </a:r>
            <a:r>
              <a:rPr lang="pt-BR" sz="2000" dirty="0">
                <a:solidFill>
                  <a:srgbClr val="467886"/>
                </a:solidFill>
                <a:hlinkClick r:id="rId3">
                  <a:extLst>
                    <a:ext uri="{A12FA001-AC4F-418D-AE19-62706E023703}">
                      <ahyp:hlinkClr xmlns:ahyp="http://schemas.microsoft.com/office/drawing/2018/hyperlinkcolor" val="tx"/>
                    </a:ext>
                  </a:extLst>
                </a:hlinkClick>
              </a:rPr>
              <a:t>art. 203, </a:t>
            </a:r>
            <a:r>
              <a:rPr lang="pt-BR" sz="2000" i="1" dirty="0">
                <a:solidFill>
                  <a:srgbClr val="467886"/>
                </a:solidFill>
                <a:hlinkClick r:id="rId3">
                  <a:extLst>
                    <a:ext uri="{A12FA001-AC4F-418D-AE19-62706E023703}">
                      <ahyp:hlinkClr xmlns:ahyp="http://schemas.microsoft.com/office/drawing/2018/hyperlinkcolor" val="tx"/>
                    </a:ext>
                  </a:extLst>
                </a:hlinkClick>
              </a:rPr>
              <a:t>caput</a:t>
            </a:r>
            <a:r>
              <a:rPr lang="pt-BR" sz="2000" dirty="0">
                <a:solidFill>
                  <a:schemeClr val="bg1"/>
                </a:solidFill>
                <a:hlinkClick r:id="rId3">
                  <a:extLst>
                    <a:ext uri="{A12FA001-AC4F-418D-AE19-62706E023703}">
                      <ahyp:hlinkClr xmlns:ahyp="http://schemas.microsoft.com/office/drawing/2018/hyperlinkcolor" val="tx"/>
                    </a:ext>
                  </a:extLst>
                </a:hlinkClick>
              </a:rPr>
              <a:t>, inciso VI, da Constituição</a:t>
            </a:r>
            <a:r>
              <a:rPr lang="pt-BR" sz="2000" dirty="0">
                <a:solidFill>
                  <a:schemeClr val="bg1"/>
                </a:solidFill>
              </a:rPr>
              <a:t>, e o </a:t>
            </a:r>
            <a:r>
              <a:rPr lang="pt-BR" sz="2000" dirty="0">
                <a:solidFill>
                  <a:srgbClr val="467886"/>
                </a:solidFill>
                <a:hlinkClick r:id="rId4">
                  <a:extLst>
                    <a:ext uri="{A12FA001-AC4F-418D-AE19-62706E023703}">
                      <ahyp:hlinkClr xmlns:ahyp="http://schemas.microsoft.com/office/drawing/2018/hyperlinkcolor" val="tx"/>
                    </a:ext>
                  </a:extLst>
                </a:hlinkClick>
              </a:rPr>
              <a:t>art. 1º, </a:t>
            </a:r>
            <a:r>
              <a:rPr lang="pt-BR" sz="2000" i="1" dirty="0">
                <a:solidFill>
                  <a:schemeClr val="bg1"/>
                </a:solidFill>
                <a:hlinkClick r:id="rId4">
                  <a:extLst>
                    <a:ext uri="{A12FA001-AC4F-418D-AE19-62706E023703}">
                      <ahyp:hlinkClr xmlns:ahyp="http://schemas.microsoft.com/office/drawing/2018/hyperlinkcolor" val="tx"/>
                    </a:ext>
                  </a:extLst>
                </a:hlinkClick>
              </a:rPr>
              <a:t>caput</a:t>
            </a:r>
            <a:r>
              <a:rPr lang="pt-BR" sz="2000" dirty="0">
                <a:solidFill>
                  <a:schemeClr val="bg1"/>
                </a:solidFill>
              </a:rPr>
              <a:t> e </a:t>
            </a:r>
            <a:r>
              <a:rPr lang="pt-BR" sz="2000" dirty="0">
                <a:solidFill>
                  <a:schemeClr val="bg1"/>
                </a:solidFill>
                <a:hlinkClick r:id="rId5">
                  <a:extLst>
                    <a:ext uri="{A12FA001-AC4F-418D-AE19-62706E023703}">
                      <ahyp:hlinkClr xmlns:ahyp="http://schemas.microsoft.com/office/drawing/2018/hyperlinkcolor" val="tx"/>
                    </a:ext>
                  </a:extLst>
                </a:hlinkClick>
              </a:rPr>
              <a:t>§ 1º, da Lei nº 10.835, de 8 de janeiro de 2004</a:t>
            </a:r>
            <a:r>
              <a:rPr lang="pt-BR" sz="2000" dirty="0">
                <a:solidFill>
                  <a:schemeClr val="bg1"/>
                </a:solidFill>
              </a:rPr>
              <a:t>.    </a:t>
            </a:r>
            <a:r>
              <a:rPr lang="pt-BR" sz="2000" dirty="0">
                <a:solidFill>
                  <a:schemeClr val="bg1"/>
                </a:solidFill>
                <a:hlinkClick r:id="rId6">
                  <a:extLst>
                    <a:ext uri="{A12FA001-AC4F-418D-AE19-62706E023703}">
                      <ahyp:hlinkClr xmlns:ahyp="http://schemas.microsoft.com/office/drawing/2018/hyperlinkcolor" val="tx"/>
                    </a:ext>
                  </a:extLst>
                </a:hlinkClick>
              </a:rPr>
              <a:t>(Redação dada pelo Decreto nº 12.534, de 2025)</a:t>
            </a:r>
            <a:endPar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0934876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Possibilidade de escolha entre BPC e benefício previdenciário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outro lado, mesmo que haja essa incompatibilidade, é possível que um beneficiário de benefício previdenciário, como pensão por morte, renuncie à cota de pensão, suspendendo o recebimento de sua parte e prefira o recebimento do BPC/LOAS.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7º da Portaria nº 03/18:</a:t>
            </a: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O requerente do BPC poderá solicitar a cessação de benefício previdenciário para a concessão de benefício mais vantajoso, observadas as regras para cessação do benefício previdenciário. </a:t>
            </a:r>
          </a:p>
        </p:txBody>
      </p:sp>
    </p:spTree>
    <p:extLst>
      <p:ext uri="{BB962C8B-B14F-4D97-AF65-F5344CB8AC3E}">
        <p14:creationId xmlns:p14="http://schemas.microsoft.com/office/powerpoint/2010/main" val="35093163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IN nº 128/22 traz regência ainda mais detalhada a respeito da matéria, consignando os efeitos financeiros do benefício eleito.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651. Ao titular de benefício previdenciário que se enquadrar no direito ao recebimento de benefício assistencial será facultado o direito de renúncia e de opção pelo mais vantajoso, exceto nos casos de aposentadorias programáveis, haja vista o contido no art. 181-B do RPS</a:t>
            </a:r>
          </a:p>
        </p:txBody>
      </p:sp>
    </p:spTree>
    <p:extLst>
      <p:ext uri="{BB962C8B-B14F-4D97-AF65-F5344CB8AC3E}">
        <p14:creationId xmlns:p14="http://schemas.microsoft.com/office/powerpoint/2010/main" val="21643180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Parágrafo único. A opção prevista no caput produzirá efeitos financeiros a partir da DER e o benefício previdenciário deverá ser cessado no dia anterior à DER do novo benefício, observada a necessidade de realizar o encontro de contas do período de recebimento concomitante.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 Esse direito de opção é irreversível para os casos de aposentadoria. Por isso, deve-se ter muito cuidado ao se escolher o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Decreto nº 3.048/99:</a:t>
            </a: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181-B.  As aposentadorias concedidas pela previdência social são irreversíveis e irrenunciáveis.</a:t>
            </a:r>
          </a:p>
        </p:txBody>
      </p:sp>
    </p:spTree>
    <p:extLst>
      <p:ext uri="{BB962C8B-B14F-4D97-AF65-F5344CB8AC3E}">
        <p14:creationId xmlns:p14="http://schemas.microsoft.com/office/powerpoint/2010/main" val="8343149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Exemplo na prática do procedimento para a escolha do melhor benefício</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Recebedores de cotas de pensão abaixo de 01 salário-mínimo podem requerer o BPC/LOAS e pedir a suspensão da pensão enquanto recebem o benefício assistencial.</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Exemplo:</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Seu João trabalha de carteira assinada/ou é trabalhador rural e ganha 01 salário-mínimo.</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Seu João faleceu e deixou uma pensão por morte de 01 salário-mínimo para a esposa e 03 filhos, sendo um deles deficiente mental.</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 dona Maria protocola o BPC/LOAS no INSS, o cálculo da miserabilidade será se R$ 1.518/4, o que garantirá o direito do benefício para o menor.</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Nesse caso, o menor solicitará a cessação de sua cota de pensão e receberá o benefício assistencial, e os demais irmãos e a mãe receberão suas cotas de pensão, o que aumentará sensivelmente a renda da casa.</a:t>
            </a:r>
          </a:p>
        </p:txBody>
      </p:sp>
    </p:spTree>
    <p:extLst>
      <p:ext uri="{BB962C8B-B14F-4D97-AF65-F5344CB8AC3E}">
        <p14:creationId xmlns:p14="http://schemas.microsoft.com/office/powerpoint/2010/main" val="19658818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BPC/LOAS e Seguro Defeso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Outra situação prática muito recorrente é o caso de pedido de BPC/LOAS quando o requerente ou alguém da família recebe o seguro defeso.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Como se sabe, o seguro defeso abrange em média de 03 a 05 meses no ano e seu recebimento entra no cálculo da renda para fins do benefício assistencial.</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situação ainda se agrava quando o pagamento do seguro cai em meses posteriores e coincidem com o requerimento do BPC/LOAS.</a:t>
            </a:r>
          </a:p>
        </p:txBody>
      </p:sp>
    </p:spTree>
    <p:extLst>
      <p:ext uri="{BB962C8B-B14F-4D97-AF65-F5344CB8AC3E}">
        <p14:creationId xmlns:p14="http://schemas.microsoft.com/office/powerpoint/2010/main" val="16048398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exemplo, Dona Maria pede o seguro defeso da Portaria 85, que refere aos meses de dezembro a março de 23/24, mas seu pagamento só sai em agosto de 2024.</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Ela protocola o BPC/LOAS para a filha deficiente em agosto do mesmo ano.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INSS notifica Dona Maria fazendo referência a essa renda.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Dona Maria informa que se trata de renda referente às competências de dezembro a janeiro e que no dia do pedido do BPC/LOAS ela não tinha nenhuma renda.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servidor do INSS, na dúvida se deve considerar os argumentos de Dona Maria (plausíveis, por sinal), prefere indeferir o benefício com receio de se prejudicar.</a:t>
            </a:r>
          </a:p>
        </p:txBody>
      </p:sp>
    </p:spTree>
    <p:extLst>
      <p:ext uri="{BB962C8B-B14F-4D97-AF65-F5344CB8AC3E}">
        <p14:creationId xmlns:p14="http://schemas.microsoft.com/office/powerpoint/2010/main" val="17416346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Qual a melhor saída? Reafirmação da DER</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DER significa Data de Entrada do Requerimento. Ocorre que o seguro defeso é considerado renda para todos os efeitos e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na ocasião do requerimento é dada a opção ao requerente se aceita alterar a DER durante o curso do processo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Ou seja, se aceita considerar outro mês como início de pagamento do benefício caso o andamento do processo seja mais favorável.</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Nesse caso, o requerente deveria argumentar além de que os pagamentos se referem às competências anteriores,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que aceita alterar a DER para o mês seguinte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quando então não haverá renda para Dona Maria a ser incluída nos cálculos.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com a alteração da DER o benefício passa a ser deferido, porque para esses casos o INSS considera a renda do mês do requerimento ou da DER.</a:t>
            </a:r>
          </a:p>
        </p:txBody>
      </p:sp>
    </p:spTree>
    <p:extLst>
      <p:ext uri="{BB962C8B-B14F-4D97-AF65-F5344CB8AC3E}">
        <p14:creationId xmlns:p14="http://schemas.microsoft.com/office/powerpoint/2010/main" val="331878883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BPC/LOAS e Vínculos em aberto</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Os vínculos e remunerações são uns dos principais quesitos analisados pelo servidor administrativo do INSS.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 O contrato de aprendizagem não é impeditivo para a concessão do BPC/LOAS, podendo inclusive acumular. Na prática um exemplo seria um deficiente visual com cegueira bilateral começar a trabalhar.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Para demais tipos de contratos, nos casos em que o titular do requerimento do BPC for empregado e possuir vínculo em aberto na data do requerimento, será levada em conta a última remuneração existente no CNIS a data do requerimento, da seguinte forma:</a:t>
            </a:r>
          </a:p>
        </p:txBody>
      </p:sp>
    </p:spTree>
    <p:extLst>
      <p:ext uri="{BB962C8B-B14F-4D97-AF65-F5344CB8AC3E}">
        <p14:creationId xmlns:p14="http://schemas.microsoft.com/office/powerpoint/2010/main" val="18579322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D8F1B60-66E5-9AB7-4AE8-C3E3C9EFD53F}"/>
              </a:ext>
            </a:extLst>
          </p:cNvPr>
          <p:cNvPicPr>
            <a:picLocks/>
          </p:cNvPicPr>
          <p:nvPr/>
        </p:nvPicPr>
        <p:blipFill>
          <a:blip r:embed="rId2">
            <a:extLst>
              <a:ext uri="{28A0092B-C50C-407E-A947-70E740481C1C}">
                <a14:useLocalDpi xmlns:a14="http://schemas.microsoft.com/office/drawing/2010/main" val="0"/>
              </a:ext>
            </a:extLst>
          </a:blip>
          <a:srcRect t="399" b="399"/>
          <a:stretch/>
        </p:blipFill>
        <p:spPr bwMode="auto">
          <a:xfrm>
            <a:off x="315173" y="2393577"/>
            <a:ext cx="11561653" cy="3550023"/>
          </a:xfrm>
          <a:prstGeom prst="rect">
            <a:avLst/>
          </a:prstGeom>
          <a:noFill/>
          <a:ln w="10160" cap="flat" cmpd="sng" algn="ctr">
            <a:solidFill>
              <a:srgbClr val="5B9BD4"/>
            </a:solidFill>
            <a:prstDash val="solid"/>
            <a:miter lim="10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A279EEA9-B710-72FC-4712-0C091DE9B8A3}"/>
              </a:ext>
            </a:extLst>
          </p:cNvPr>
          <p:cNvSpPr txBox="1"/>
          <p:nvPr/>
        </p:nvSpPr>
        <p:spPr>
          <a:xfrm>
            <a:off x="315172" y="860612"/>
            <a:ext cx="11561653" cy="1200329"/>
          </a:xfrm>
          <a:prstGeom prst="rect">
            <a:avLst/>
          </a:prstGeom>
          <a:noFill/>
        </p:spPr>
        <p:txBody>
          <a:bodyPr wrap="square">
            <a:spAutoFit/>
          </a:body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 o período entre a última remuneração e o requerimento for maior de 03 (três) meses, a remuneração não fará parte do cálculo da renda familiar e o requerente será considerado desempregado.</a:t>
            </a:r>
          </a:p>
        </p:txBody>
      </p:sp>
    </p:spTree>
    <p:extLst>
      <p:ext uri="{BB962C8B-B14F-4D97-AF65-F5344CB8AC3E}">
        <p14:creationId xmlns:p14="http://schemas.microsoft.com/office/powerpoint/2010/main" val="304141163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outro lado, se o período entre a última remuneração e a data do requerimento for inferior a 03 (três) meses, o INSS considera como renda: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Se a última remuneração for no mês anterior ao requerimento ou na DER,  essa renda será incluída no cálculo, podendo o INSS indeferir o benefício sem notificar o requerente.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Exemplo: vínculo em aberto e última remuneração em 12/24 e um pedido de BPC/LOAS com DER em 01/25. Essa última remuneração será incluída no cálculo e o benefício pode ser logo indeferido.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Se a última remuneração for na segunda ou terceira competência antes da DER, o INSS abre notificação ao requerente para comprovar o fim do vínculo.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INSS notificará o requerente para comprovar o encerramento do vínculo empregatício, que poderá fazer com apresentação da Carteira de Trabalho, Termo de Rescisão ou documentos equivalentes (homologação pelo sindicato da categoria, por exemplo).</a:t>
            </a:r>
          </a:p>
        </p:txBody>
      </p:sp>
    </p:spTree>
    <p:extLst>
      <p:ext uri="{BB962C8B-B14F-4D97-AF65-F5344CB8AC3E}">
        <p14:creationId xmlns:p14="http://schemas.microsoft.com/office/powerpoint/2010/main" val="21698196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CCFD3B65-3772-7E0E-8F61-BE43F10FC51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32724" y="1317812"/>
            <a:ext cx="11625071" cy="5289176"/>
          </a:xfrm>
          <a:prstGeom prst="rect">
            <a:avLst/>
          </a:prstGeom>
        </p:spPr>
      </p:pic>
      <p:sp>
        <p:nvSpPr>
          <p:cNvPr id="5" name="Título 1">
            <a:extLst>
              <a:ext uri="{FF2B5EF4-FFF2-40B4-BE49-F238E27FC236}">
                <a16:creationId xmlns:a16="http://schemas.microsoft.com/office/drawing/2014/main" id="{CF5CC07C-3812-8D13-DBF7-CB3F21182DEA}"/>
              </a:ext>
            </a:extLst>
          </p:cNvPr>
          <p:cNvSpPr txBox="1">
            <a:spLocks/>
          </p:cNvSpPr>
          <p:nvPr/>
        </p:nvSpPr>
        <p:spPr>
          <a:xfrm>
            <a:off x="443753" y="393700"/>
            <a:ext cx="11304493" cy="75378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Titular do BPC-LOAS é empregado e possui vínculo sem data-fim no CNIS</a:t>
            </a: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68165360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Contribuinte individual e vínculo em aberto no pedido do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raciocínio adotado pelo INSS é muito parecido com o caso do empregado com vínculo em aberto, considerando que a existência de período acima de 03 (três) meses entre a última remuneração e o requerimento resultam na conclusão da ausência de atividade remunerada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outro lado, caso o lapso temporal seja abaixo de 03 (três) meses entre o requerimento e registro da última remuneração (com o vínculo em aberto), o INSS adota o seguinte procedimento: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Se a última remuneração for no mês anterior ao requerimento ou na DER,  essa renda será incluída no cálculo, podendo o INSS indeferir o benefício sem notificar o requerente.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Se a última remuneração for na segunda ou terceira competência antes da DER, o INSS abre notificação ao requerente para comprovar o fim do vínculo.</a:t>
            </a:r>
          </a:p>
        </p:txBody>
      </p:sp>
    </p:spTree>
    <p:extLst>
      <p:ext uri="{BB962C8B-B14F-4D97-AF65-F5344CB8AC3E}">
        <p14:creationId xmlns:p14="http://schemas.microsoft.com/office/powerpoint/2010/main" val="23953543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Como é feito na prática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Embora a lei preveja o procedimento de registro de encerramento de vínculo para contribuinte individual por meio de declaração de exercício de atividade remunerada, constando data fim, nos termos do art.93, I da IN n.128/22, na prática a melhor solução é aceitar a alteração da DER e aguardar passarem mais de 03 meses entre a última remuneração e o requerimento/ou despacho do benefício (no caso de protocolo dentro de 03 meses) para o sistema automaticamente não computar a remuneração.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requerente pode peticionar nos autos fazendo esse registro de alteração da DER para que seja desconsiderada a última remuneração, que vai ultrapassar 03 meses com a nova DER.</a:t>
            </a:r>
          </a:p>
        </p:txBody>
      </p:sp>
    </p:spTree>
    <p:extLst>
      <p:ext uri="{BB962C8B-B14F-4D97-AF65-F5344CB8AC3E}">
        <p14:creationId xmlns:p14="http://schemas.microsoft.com/office/powerpoint/2010/main" val="3391691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Outra maneira de atuar</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Uma vez constatado que o requerente possui vínculo em aberto e última remuneração dentro dos 03 (três) meses, pode adotar a seguinte providência:</a:t>
            </a: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Solicitar ajuste de vínculos e remunerações e anexar declaração de exercício da atividade com registro da atividade fim.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Após o acerto e o vínculo encerrado, pode protocolar o pedido de BPC/LOAS no mesmo mês, que não mais será computado como renda.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Vejamos a IN nº 128/22:</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93. Cessado o exercício da atividade, o segurado contribuinte individual e aquele segurado anteriormente denominado empresário, trabalhador autônomo e equiparado a trabalhador autônomo, deverá solicitar o encerramento da atividade no CNIS, e será exigido para esse fim:</a:t>
            </a:r>
          </a:p>
        </p:txBody>
      </p:sp>
    </p:spTree>
    <p:extLst>
      <p:ext uri="{BB962C8B-B14F-4D97-AF65-F5344CB8AC3E}">
        <p14:creationId xmlns:p14="http://schemas.microsoft.com/office/powerpoint/2010/main" val="22432492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do segurado contribuinte individual e do segurado anteriormente denominado trabalhador autônomo e equiparado ao trabalhador autônomo: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declaração de exercício de atividade assinada pelo próprio filiado ou por seu procurador ou representante legal, constando a data fim da atividade que, conforme o caso, poderá ser retroativa à última contribuição ou remuneração constante do CNIS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para esse fim poderá ser utilizado o modelo simplificado de RAC, constante no Anexo I-E – 2.5 – Reconhecimento de Filiação e Atualização de Atividade, observado o disposto no art. 12;</a:t>
            </a:r>
          </a:p>
        </p:txBody>
      </p:sp>
    </p:spTree>
    <p:extLst>
      <p:ext uri="{BB962C8B-B14F-4D97-AF65-F5344CB8AC3E}">
        <p14:creationId xmlns:p14="http://schemas.microsoft.com/office/powerpoint/2010/main" val="23491872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BPC/LOAS e vínculo encerrados no CNIS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 o vínculo do requerente, seja com empregado, doméstico ou contribuinte individual, constar como encerrado no CNIS,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será considerado sem renda para fins de BPC/LOAS, mesmo que o requerimento seja feito no mês seguinte ao do encerramento.</a:t>
            </a:r>
          </a:p>
        </p:txBody>
      </p:sp>
    </p:spTree>
    <p:extLst>
      <p:ext uri="{BB962C8B-B14F-4D97-AF65-F5344CB8AC3E}">
        <p14:creationId xmlns:p14="http://schemas.microsoft.com/office/powerpoint/2010/main" val="4406593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Segurado facultativo e BPC/LOAS (art. 8º-A, III da Portaria nº 03/18) </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o salário de contribuição não integra a renda mensal bruta familiar quando o requerente do BPC, o beneficiário ou os demais membros do grupo familiar contribuírem como segurados facultativos do Regime Geral da Previdência Social – RGPS; </a:t>
            </a:r>
          </a:p>
        </p:txBody>
      </p:sp>
    </p:spTree>
    <p:extLst>
      <p:ext uri="{BB962C8B-B14F-4D97-AF65-F5344CB8AC3E}">
        <p14:creationId xmlns:p14="http://schemas.microsoft.com/office/powerpoint/2010/main" val="37434827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Assinatura de Termo de que não recebe outro benefício</a:t>
            </a:r>
          </a:p>
          <a:p>
            <a:pPr algn="just">
              <a:lnSpc>
                <a:spcPts val="2500"/>
              </a:lnSpc>
              <a:spcBef>
                <a:spcPts val="0"/>
              </a:spcBef>
              <a:tabLst>
                <a:tab pos="3316288" algn="l"/>
              </a:tabLst>
            </a:pPr>
            <a:endPar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o requerente deverá declarar que não recebe outro benefício estadual ou municipal no âmbito da Seguridade Social ou de outro regime, inclusive seguro desemprego; </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INSS ainda não possui um sistema integrado com outros regime próprios de previdência (o Brasil possui uma média de 2.140 RPPS), o que fragiliza a concessão do benefício para quem possui aposentadorias e pensões em regime próprios, principalmente dos Municípios.</a:t>
            </a:r>
          </a:p>
        </p:txBody>
      </p:sp>
    </p:spTree>
    <p:extLst>
      <p:ext uri="{BB962C8B-B14F-4D97-AF65-F5344CB8AC3E}">
        <p14:creationId xmlns:p14="http://schemas.microsoft.com/office/powerpoint/2010/main" val="362292374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MANUTENÇÃO DO BENEFÍCIO</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Como todo benefício de trato continuado, os requisitos devem ser mantidos como condição para a manutenção do benefício, mesmo que concedido judicialmente.</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Decreto nº 6.214/07:</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35-A.   O beneficiário, ou seu representante legal, deve informar ao INSS alterações dos dados cadastrais correspondentes à mudança de nome, endereço e estado civil, a fruição de qualquer benefício no âmbito da Seguridade Social ou de outro regime, a sua admissão em emprego ou a percepção de renda de qualquer natureza elencada no inciso VI do caput do art. 4 o .                   (Incluído pelo Decreto nº 7.617, de 2011)   </a:t>
            </a:r>
          </a:p>
        </p:txBody>
      </p:sp>
    </p:spTree>
    <p:extLst>
      <p:ext uri="{BB962C8B-B14F-4D97-AF65-F5344CB8AC3E}">
        <p14:creationId xmlns:p14="http://schemas.microsoft.com/office/powerpoint/2010/main" val="4866561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Portaria nº 03/18:</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Art.21</a:t>
            </a: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O representante legal ou o procurador do beneficiário é obrigado a informar ao INSS a ocorrência de morte, morte presumida ou ausência do beneficiário declarada em juízo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Decreto nº 11.016/21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12.  As informações constantes do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devem ser atualizadas ou revalidadas pela família a cada dois anos, contados da data de inclusão ou da última atualização ou revalidação, na forma estabelecida em ato do Ministro de Estado da Cidadania.</a:t>
            </a:r>
          </a:p>
        </p:txBody>
      </p:sp>
    </p:spTree>
    <p:extLst>
      <p:ext uri="{BB962C8B-B14F-4D97-AF65-F5344CB8AC3E}">
        <p14:creationId xmlns:p14="http://schemas.microsoft.com/office/powerpoint/2010/main" val="17810247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Revisão administrativa do benefício</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Regra geral de revisão por irregularidade</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69.  O INSS manterá programa permanente de revisão da concessão e da manutenção dos benefícios por ele administrados, a fim de apurar irregularidades ou erros materiais.                (Redação dada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Na hipótese de haver indícios de irregularidade ou erros materiais na concessão, na manutenção ou na revisão do benefício, o INSS notificará o beneficiário, o seu representante legal ou o seu procurador para apresentar defesa, provas ou  documentos dos quais dispuser, no prazo de:               (Redação dada pela Lei nº 13.846, de 2019)</a:t>
            </a:r>
          </a:p>
        </p:txBody>
      </p:sp>
    </p:spTree>
    <p:extLst>
      <p:ext uri="{BB962C8B-B14F-4D97-AF65-F5344CB8AC3E}">
        <p14:creationId xmlns:p14="http://schemas.microsoft.com/office/powerpoint/2010/main" val="141381838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- 30 (trinta) dias, no caso de trabalhador urbano;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- 60 (sessenta) dias, no caso de trabalhador rural individual e avulso, agricultor familiar ou segurado especial. </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A notificação a que se refere o § 1º deste artigo será feita:   (Redação dada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preferencialmente por rede bancária ou por meio eletrônico, conforme previsto em regulamento;    (Incluído pela Lei nº 13.846, de 2019)</a:t>
            </a:r>
          </a:p>
        </p:txBody>
      </p:sp>
    </p:spTree>
    <p:extLst>
      <p:ext uri="{BB962C8B-B14F-4D97-AF65-F5344CB8AC3E}">
        <p14:creationId xmlns:p14="http://schemas.microsoft.com/office/powerpoint/2010/main" val="355561811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por via postal, por carta simples, considerado o endereço constante do cadastro do benefício, hipótese em que o aviso de recebimento será considerado prova suficiente da notificação;    (Incluído pela Lei nº 13.846, de 2019)      (Revogado pela Lei nº 14.973, de 2024)</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pessoalmente, quando entregue ao interessado em mãos; ou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por edital, nos casos de retorno com a não localização do segurado, referente à comunicação indicada no inciso II deste parágrafo.    (Incluído pela Lei nº 13.846, de 2019)     (Revogado pela Lei nº 14.973, de 2024)</a:t>
            </a:r>
          </a:p>
        </p:txBody>
      </p:sp>
    </p:spTree>
    <p:extLst>
      <p:ext uri="{BB962C8B-B14F-4D97-AF65-F5344CB8AC3E}">
        <p14:creationId xmlns:p14="http://schemas.microsoft.com/office/powerpoint/2010/main" val="123934798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2º-A. Na ausência de ciência, em até 30 (trinta) dias, da notificação de que trata o § 1º, o valor referente ao benefício será bloqueado, nos termos de ato do Poder Executivo.      (Incluído pela Lei nº 14.973, de 2024)</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A defesa poderá ser apresentada pelo canal de atendimento eletrônico do INSS ou na Agência da Previdência Social do domicílio do beneficiário, na forma do regulamento.   (Redação dada pela Lei nº 13.846, de 2019)</a:t>
            </a:r>
          </a:p>
        </p:txBody>
      </p:sp>
    </p:spTree>
    <p:extLst>
      <p:ext uri="{BB962C8B-B14F-4D97-AF65-F5344CB8AC3E}">
        <p14:creationId xmlns:p14="http://schemas.microsoft.com/office/powerpoint/2010/main" val="101760310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O benefício será suspenso nas seguintes hipóteses:                (Redação dada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não apresentação da defesa no prazo estabelecido no § 1º deste artigo;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defesa considerada insuficiente ou improcedente pelo INSS.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ausência de ciência de que trata o § 2º-A, nos termos de ato do Poder Executivo.     (Incluído pela Lei nº 14.973, de 2024)</a:t>
            </a:r>
          </a:p>
        </p:txBody>
      </p:sp>
    </p:spTree>
    <p:extLst>
      <p:ext uri="{BB962C8B-B14F-4D97-AF65-F5344CB8AC3E}">
        <p14:creationId xmlns:p14="http://schemas.microsoft.com/office/powerpoint/2010/main" val="189431459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O benefício será suspenso nas seguintes hipóteses:                (Redação dada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não apresentação da defesa no prazo estabelecido no § 1º deste artigo;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defesa considerada insuficiente ou improcedente pelo INSS.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ausência de ciência de que trata o § 2º-A, nos termos de ato do Poder Executivo.     (Incluído pela Lei nº 14.973, de 2024)</a:t>
            </a:r>
          </a:p>
        </p:txBody>
      </p:sp>
    </p:spTree>
    <p:extLst>
      <p:ext uri="{BB962C8B-B14F-4D97-AF65-F5344CB8AC3E}">
        <p14:creationId xmlns:p14="http://schemas.microsoft.com/office/powerpoint/2010/main" val="41835139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5º O INSS deverá notificar o beneficiário quanto à suspensão do benefício de que trata o § 4º deste artigo e conceder-lhe prazo de 30 (trinta) dias para interposição de recurso.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6º Decorrido o prazo de 30 (trinta) dias após a suspensão a que se refere o § 4º deste artigo, sem que o beneficiário, o seu representante legal ou o seu procurador apresente recurso administrativo aos canais de atendimento do INSS ou a outros canais autorizados, o benefício será cessado.                   (Incluído pela Lei nº 13.846, de 2019)</a:t>
            </a:r>
          </a:p>
        </p:txBody>
      </p:sp>
    </p:spTree>
    <p:extLst>
      <p:ext uri="{BB962C8B-B14F-4D97-AF65-F5344CB8AC3E}">
        <p14:creationId xmlns:p14="http://schemas.microsoft.com/office/powerpoint/2010/main" val="178693185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7º Para fins do disposto no caput deste artigo, o INSS poderá realizar recenseamento para atualização do cadastro dos beneficiários, abrangidos os benefícios administrados pelo INSS, observado o disposto no § 8º deste artigo.          (Redação dada pela Lei nº 14.199, de 2021)</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9º O recurso de que trata o § 5º deste artigo não terá efeito suspensivo.            </a:t>
            </a:r>
          </a:p>
        </p:txBody>
      </p:sp>
    </p:spTree>
    <p:extLst>
      <p:ext uri="{BB962C8B-B14F-4D97-AF65-F5344CB8AC3E}">
        <p14:creationId xmlns:p14="http://schemas.microsoft.com/office/powerpoint/2010/main" val="411127190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Regra de revisão por tema</a:t>
            </a: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Revisão por Atualização cadastral</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Cotejo entre as leis nº 14.973/24 e nº 15.077/24 com a Portaria Interministerial MDS/MPS nº 27/24 e a Lei nº 8.212/91.</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atualização cadastral é feita no CRAS.</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procedimento está moldado na Portaria n.27/24, mas precisa se adequar as inovações legais.</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Os beneficiários do Benefício de Prestação Continuada da Assistência Social – BPC quando não estiverem inscritos no Cadastro Único para Programas Sociais do Governo Federal – Cadastro Único ou quando estiverem com o cadastro desatualizado há mais de 48 meses deverão regularizar a situação nos seguintes prazos contados a partir da efetiva notificação bancária ou por outros canais de atendimento:</a:t>
            </a:r>
          </a:p>
        </p:txBody>
      </p:sp>
    </p:spTree>
    <p:extLst>
      <p:ext uri="{BB962C8B-B14F-4D97-AF65-F5344CB8AC3E}">
        <p14:creationId xmlns:p14="http://schemas.microsoft.com/office/powerpoint/2010/main" val="396555973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Esse artigo deve ser readequado para o prazo de 24 (vinte e quatro) meses, conforme alteração feita pela Lei n.15.077/24, alterando o art.21-B da Lei n.8.742/93, que assim dispõe:</a:t>
            </a:r>
          </a:p>
          <a:p>
            <a:pPr marL="3227388"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21-B. Os beneficiários do benefício de prestação continuada, quando não estiverem inscritos no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ou quando estiverem com o cadastro desatualizado há mais de 24 (vinte e quatro) meses, deverão regularizar a situação nos seguintes prazos, contados a partir da efetiva notificação bancária ou por outros canais de atendimento:</a:t>
            </a:r>
          </a:p>
          <a:p>
            <a:pPr marL="3227388" algn="just">
              <a:lnSpc>
                <a:spcPts val="25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 redações seguintes são idênticas tanto na Portaria n.27, de julho de 2024 quanto na Lei nº 14.973, de setembro de 2024, alterando o art.21-B da LOAS:</a:t>
            </a:r>
          </a:p>
          <a:p>
            <a:pPr marL="3227388"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45 dias para municípios de pequeno porte; e</a:t>
            </a:r>
          </a:p>
          <a:p>
            <a:pPr marL="3227388"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90 dias para municípios de médio e grande porte ou metrópole, com população acima de 50 mil habitantes.</a:t>
            </a:r>
          </a:p>
          <a:p>
            <a:pPr marL="3227388"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82118710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Na falta da ciência inequívoca da notificação bancária ou por outros canais de atendimento, o crédito do benefício será bloqueado em 30 dias após o envio da notificação.</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O não cumprimento do disposto no caput implicará na suspensão do benefício desde que comprovada a ciência inequívoca da notificação.</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2º O beneficiário poderá realizar a inclusão ou atualização no Cadastro Único até o final do prazo de suspensão, sem que haja prejuízo no pagamento do benefício.</a:t>
            </a:r>
          </a:p>
        </p:txBody>
      </p:sp>
    </p:spTree>
    <p:extLst>
      <p:ext uri="{BB962C8B-B14F-4D97-AF65-F5344CB8AC3E}">
        <p14:creationId xmlns:p14="http://schemas.microsoft.com/office/powerpoint/2010/main" val="325417413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Formas de notificação </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art. 69, que trata do procedimento de revisão de todos os benefícios mantidos pelo INSS, sofreu recentes alterações importantes: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A notificação a que se refere o § 1º deste artigo será feita:   (Redação dada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preferencialmente por rede bancária ou por meio eletrônico, conforme previsto em regulamento;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por via postal, por carta simples, considerado o endereço constante do cadastro do benefício, hipótese em que o aviso de recebimento será considerado prova suficiente da notificação;    (Incluído pela Lei nº 13.846, de 2019)      (Revogado pela Lei nº 14.973, de 2024)</a:t>
            </a:r>
          </a:p>
        </p:txBody>
      </p:sp>
    </p:spTree>
    <p:extLst>
      <p:ext uri="{BB962C8B-B14F-4D97-AF65-F5344CB8AC3E}">
        <p14:creationId xmlns:p14="http://schemas.microsoft.com/office/powerpoint/2010/main" val="28101579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pessoalmente, quando entregue ao interessado em mãos; ou    (Incluído pela Lei nº 13.846, de 2019)</a:t>
            </a:r>
          </a:p>
          <a:p>
            <a:pPr marL="3227388" algn="just">
              <a:lnSpc>
                <a:spcPct val="100000"/>
              </a:lnSpc>
              <a:spcBef>
                <a:spcPts val="0"/>
              </a:spcBef>
              <a:tabLst>
                <a:tab pos="3316288" algn="l"/>
              </a:tabLst>
            </a:pPr>
            <a:endPar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endParaRPr lang="pt-BR" sz="2400" strike="sngStrike"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por edital, nos casos de retorno com a não localização do segurado, referente à comunicação indicada no inciso II deste parágrafo.    (Incluído pela Lei nº 13.846, de 2019)     (Revogado pela Lei nº 14.973, de 2024)</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Essas alterações recentes aconteceram para dar celeridade aos processos de revisão com indícios de fraude, principalmente naqueles casos em que se permitia o bloqueio, mas devia ser precedido de todas as formas de notificação, incluindo carta simples e publicação de edital.</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Assim, com a retirada dessas duas formas de notificação, o procedimento fica mais célere e permite o bloqueio cautelar do benefício quando em 30 dias o INSS não conseguir realizar a notificação.</a:t>
            </a:r>
          </a:p>
        </p:txBody>
      </p:sp>
    </p:spTree>
    <p:extLst>
      <p:ext uri="{BB962C8B-B14F-4D97-AF65-F5344CB8AC3E}">
        <p14:creationId xmlns:p14="http://schemas.microsoft.com/office/powerpoint/2010/main" val="326074122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Exemplo prático</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Acontece muito em casos de fraudes de identidades, em que uma só pessoa recebe 20 BPC/LOAS.</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Uma vez o INSS identificando a fraude, deveria fazer todo procedimento de notificação de todas as formas para só depois realizar o bloqueio, o que deixava o benefício ostensivamente fraudulento sendo pago por longos tempos.</a:t>
            </a: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89548016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3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Suspensão do Benefício</a:t>
            </a:r>
          </a:p>
          <a:p>
            <a:pPr marL="3227388" algn="just">
              <a:lnSpc>
                <a:spcPts val="23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69 da Lei n.8.212/91</a:t>
            </a:r>
          </a:p>
          <a:p>
            <a:pPr marL="3227388" algn="just">
              <a:lnSpc>
                <a:spcPts val="23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O benefício será suspenso nas seguintes hipóteses: (Redação dada pela Lei nº 13.846, de 2019)</a:t>
            </a:r>
          </a:p>
          <a:p>
            <a:pPr marL="3227388" algn="just">
              <a:lnSpc>
                <a:spcPts val="23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não apresentação da defesa no prazo estabelecido no § 1º deste artigo (ou não cumprimento de atualização cadastral no caso de revisão por atualização)</a:t>
            </a:r>
          </a:p>
          <a:p>
            <a:pPr marL="3227388" algn="just">
              <a:lnSpc>
                <a:spcPts val="23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defesa considerada insuficiente ou improcedente pelo INSS. (Incluído pela Lei nº 13.846, de 2019)</a:t>
            </a:r>
          </a:p>
          <a:p>
            <a:pPr marL="3227388" algn="just">
              <a:lnSpc>
                <a:spcPts val="23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ausência de ciência de que trata o § 2º-A, nos termos de ato do Poder Executivo. (se em 30 dias do bloqueio não houver manifestação, suspende-se o benefício)</a:t>
            </a:r>
          </a:p>
          <a:p>
            <a:pPr marL="3227388" algn="just">
              <a:lnSpc>
                <a:spcPts val="23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Após a suspensão, o beneficiário é notificado para apresentar recurso, cujo efeito NÃO é suspensivo (§9º do art.69 da Lei de Custeio). Uma vez continuando inerte o beneficiário ou representante, o benefício é cessado.</a:t>
            </a:r>
          </a:p>
        </p:txBody>
      </p:sp>
    </p:spTree>
    <p:extLst>
      <p:ext uri="{BB962C8B-B14F-4D97-AF65-F5344CB8AC3E}">
        <p14:creationId xmlns:p14="http://schemas.microsoft.com/office/powerpoint/2010/main" val="5617404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Biometria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Inserida inicialmente pela Portaria nº 28, de julho de 2024, foi alterada pela Portaria nº 1.744/24 e, por fim, pelas Leis nº 14.973/24 e nº 15.077/24.</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Portaria n.28/24 altera a Portaria n.03/18:</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A Portaria Conjunta MDS/INSS nº 3, de 21 de setembro de 2018, publicada no Diário Oficial da União nº 184, do dia 24 de setembro de 2018, Sessão 1, página nº 85 a 88, passa a vigorar com as seguintes alterações: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5º-A Os requerimentos do BPC que passarem por alteração cadastral com indícios de inconsistência durante o processo de análise deverão ser submetidos à averiguação própria para verificação das novas informações prestadas.” (NR)</a:t>
            </a:r>
          </a:p>
        </p:txBody>
      </p:sp>
    </p:spTree>
    <p:extLst>
      <p:ext uri="{BB962C8B-B14F-4D97-AF65-F5344CB8AC3E}">
        <p14:creationId xmlns:p14="http://schemas.microsoft.com/office/powerpoint/2010/main" val="308853125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7º ………………………………………………………………………</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Ao requerente ou ao responsável legal será solicitado registro biométrico, a partir de 1º de setembro de 2024, nos cadastros da Carteira de Identidade Nacional – CIN, do título eleitoral ou da Carteira Nacional de Habilitação – CNH.</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1º-A Na impossibilidade do registro biométrico do requerente, ele será obrigatório ao responsável legal.</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prazo de exigência veio com a Portaria nº 1.744/24, que alterou a Portaria n.1.380/21, consignando o prazo de exigência de 120 (cento e vinte) dias.</a:t>
            </a:r>
          </a:p>
          <a:p>
            <a:pPr marL="3227388"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prazo de exigência veio com a Portaria n.1.744/24, que alterou a Portaria n.1.380/21, consignando o prazo de exigência de 120 (cento e vinte) dias.</a:t>
            </a:r>
          </a:p>
        </p:txBody>
      </p:sp>
    </p:spTree>
    <p:extLst>
      <p:ext uri="{BB962C8B-B14F-4D97-AF65-F5344CB8AC3E}">
        <p14:creationId xmlns:p14="http://schemas.microsoft.com/office/powerpoint/2010/main" val="316239933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4º-C Para requerimentos de BPC/Loas apresentados a partir de 1º de setembro de 2024, será solicitado ao requerente, ou ao responsável legal, registro biométrico nos cadastros da Carteira de Identidade Nacional – CIN, do título eleitoral ou da Carteira Nacional de Habilitação – CNH.</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A existência de registro biométrico prevista no caput será verificada por meio do batimento dos registros existentes nas respectivas bases governamentais.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As crianças e os adolescentes menores de 16 (dezesseis) anos poderão apresentar apenas a certidão de nascimento para fins da identificação de que trata o caput, observado o § 3º.</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Nas situações de impossibilidade do registro biométrico do requerente, ele será obrigatório ao responsável legal.</a:t>
            </a:r>
          </a:p>
        </p:txBody>
      </p:sp>
    </p:spTree>
    <p:extLst>
      <p:ext uri="{BB962C8B-B14F-4D97-AF65-F5344CB8AC3E}">
        <p14:creationId xmlns:p14="http://schemas.microsoft.com/office/powerpoint/2010/main" val="384363129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Para fins de cumprimento do disposto no caput, somente se o requerente e o representante legal não possuírem registro biométrico, fica estabelecido o prazo de 120 (cento e vinte) dias para o cumprimento da exigência a fim de que o documento com registro biométrico seja apresentado.” (NR)</a:t>
            </a:r>
          </a:p>
          <a:p>
            <a:pPr marL="3227388"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fim, a LOAS sofreu alteração pela Lei n.14.973/24 e previu a exigência por lei para evitar qualquer tipo de impugnação. É a redação do §12-A do art.20 da LOAS: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12-A. Ao requerente do benefício de prestação continuada, ou ao responsável legal, será solicitado registro biométrico nos cadastros da Carteira de Identidade Nacional (CIN), do título eleitoral ou da Carteira Nacional de Habilitação (CNH), nos termos de ato conjunto dos órgãos competentes.    (Incluído pela Lei nº 14.973, de 2024)</a:t>
            </a:r>
          </a:p>
        </p:txBody>
      </p:sp>
    </p:spTree>
    <p:extLst>
      <p:ext uri="{BB962C8B-B14F-4D97-AF65-F5344CB8AC3E}">
        <p14:creationId xmlns:p14="http://schemas.microsoft.com/office/powerpoint/2010/main" val="143286553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Mais adiante, a Lei n.15.077, de 27 de dezembro de 2024 fez uma grande alteração sobre a biometria:</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Ampliou a previsão de biometria tanto quanto a sua forma de realização, quanto para outros benefícios além do BPC/LOAS. Vejamos a redação:</a:t>
            </a:r>
          </a:p>
          <a:p>
            <a:pPr marL="3227388"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É requisito obrigatório para concessão, manutenção e renovação de benefícios da seguridade social documento com cadastro biométrico realizado pelo poder público, nos termos estabelecidos em ato do Poder Executivo federal.</a:t>
            </a:r>
          </a:p>
          <a:p>
            <a:pPr marL="3227388"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a biometria pode ser exigida em todos os benefícios da seguridade social, o que inclui saúde, assistência e previdência. Exemplos: Bolsa Família, atendimento no SUS, aposentadorias e pensões.</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Quanto a forma de realização, a nova lei fala em documento com cadastro biométrico, o que retira a exigência de que seja somente por Carteira de Identidade Nacional (CIN), do título eleitoral ou da Carteira Nacional de Habilitação (CNH).</a:t>
            </a:r>
          </a:p>
        </p:txBody>
      </p:sp>
    </p:spTree>
    <p:extLst>
      <p:ext uri="{BB962C8B-B14F-4D97-AF65-F5344CB8AC3E}">
        <p14:creationId xmlns:p14="http://schemas.microsoft.com/office/powerpoint/2010/main" val="199621155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34C7C-5484-127F-2922-3B6F96147265}"/>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C8E094A3-D82B-2D3A-3FBD-D395EAA5A956}"/>
              </a:ext>
            </a:extLst>
          </p:cNvPr>
          <p:cNvSpPr txBox="1">
            <a:spLocks/>
          </p:cNvSpPr>
          <p:nvPr/>
        </p:nvSpPr>
        <p:spPr>
          <a:xfrm>
            <a:off x="351155" y="266218"/>
            <a:ext cx="11304493" cy="659178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endParaRPr lang="pt-BR" sz="1800" dirty="0">
              <a:solidFill>
                <a:schemeClr val="bg1"/>
              </a:solidFill>
            </a:endParaRPr>
          </a:p>
          <a:p>
            <a:r>
              <a:rPr lang="pt-BR" sz="2400" b="1" dirty="0">
                <a:solidFill>
                  <a:srgbClr val="ECAD00"/>
                </a:solidFill>
              </a:rPr>
              <a:t>INOVAÇÕES DA BIOMETRIA PELO DECRETO N.12.561/25, de 23 de julho de 2025</a:t>
            </a:r>
          </a:p>
          <a:p>
            <a:pPr algn="just"/>
            <a:endParaRPr lang="pt-BR" sz="1800" dirty="0">
              <a:solidFill>
                <a:schemeClr val="bg1"/>
              </a:solidFill>
            </a:endParaRPr>
          </a:p>
          <a:p>
            <a:pPr algn="just"/>
            <a:endParaRPr lang="pt-BR" sz="1800" dirty="0">
              <a:solidFill>
                <a:schemeClr val="bg1"/>
              </a:solidFill>
            </a:endParaRPr>
          </a:p>
          <a:p>
            <a:pPr algn="just"/>
            <a:r>
              <a:rPr lang="pt-BR" sz="2000" dirty="0">
                <a:solidFill>
                  <a:schemeClr val="bg1"/>
                </a:solidFill>
              </a:rPr>
              <a:t>Art. 2º  A concessão, a manutenção e a renovação de benefícios da seguridade social ficam condicionadas à existência de cadastro biométrico do requerente, do titular do benefício ou do seu responsável legal em bases biométricas de Governo.</a:t>
            </a:r>
          </a:p>
          <a:p>
            <a:pPr algn="just"/>
            <a:endParaRPr lang="pt-BR" sz="2000" dirty="0">
              <a:solidFill>
                <a:schemeClr val="bg1"/>
              </a:solidFill>
            </a:endParaRPr>
          </a:p>
          <a:p>
            <a:pPr algn="just"/>
            <a:r>
              <a:rPr lang="pt-BR" sz="2000" dirty="0">
                <a:solidFill>
                  <a:schemeClr val="bg1"/>
                </a:solidFill>
              </a:rPr>
              <a:t>§ 1º  Para fins do disposto neste Decreto, considera-se cadastro biométrico aquele constante da base biométrica da Carteira de Identidade Nacional.</a:t>
            </a:r>
          </a:p>
          <a:p>
            <a:pPr algn="just"/>
            <a:endParaRPr lang="pt-BR" sz="2000" dirty="0">
              <a:solidFill>
                <a:schemeClr val="bg1"/>
              </a:solidFill>
            </a:endParaRPr>
          </a:p>
          <a:p>
            <a:pPr algn="just"/>
            <a:r>
              <a:rPr lang="pt-BR" sz="2000" dirty="0">
                <a:solidFill>
                  <a:schemeClr val="bg1"/>
                </a:solidFill>
              </a:rPr>
              <a:t>§ 2º  Serão considerados, em caráter transitório, os cadastros biométricos constantes das bases biométricas da Carteira Nacional de Habilitação, da base de identificação civil da Polícia Federal ou da Identificação Civil Nacional sob a responsabilidade do Tribunal Superior Eleitoral, conforme cronograma disposto em ato do Ministério da Gestão e da Inovação em Serviços Públicos.</a:t>
            </a:r>
          </a:p>
          <a:p>
            <a:pPr algn="just"/>
            <a:endParaRPr lang="pt-BR" sz="2000" dirty="0">
              <a:solidFill>
                <a:schemeClr val="bg1"/>
              </a:solidFill>
            </a:endParaRPr>
          </a:p>
          <a:p>
            <a:pPr algn="just"/>
            <a:r>
              <a:rPr lang="pt-BR" sz="2000" dirty="0">
                <a:solidFill>
                  <a:schemeClr val="bg1"/>
                </a:solidFill>
              </a:rPr>
              <a:t>§ 3º  A interoperabilidade dos cadastros biométricos será coordenada pela Secretaria de Governo Digital do Ministério da Gestão e da Inovação em Serviços Públicos, no âmbito da Infraestrutura Pública Digital de Identificação Civil, conforme o disposto na </a:t>
            </a:r>
            <a:r>
              <a:rPr lang="pt-BR" sz="2000" dirty="0">
                <a:solidFill>
                  <a:schemeClr val="bg1"/>
                </a:solidFill>
                <a:hlinkClick r:id="rId2">
                  <a:extLst>
                    <a:ext uri="{A12FA001-AC4F-418D-AE19-62706E023703}">
                      <ahyp:hlinkClr xmlns:ahyp="http://schemas.microsoft.com/office/drawing/2018/hyperlinkcolor" val="tx"/>
                    </a:ext>
                  </a:extLst>
                </a:hlinkClick>
              </a:rPr>
              <a:t>Lei nº 13.709, de 14 de agosto de 2018</a:t>
            </a:r>
            <a:r>
              <a:rPr lang="pt-BR" sz="2000" dirty="0">
                <a:solidFill>
                  <a:schemeClr val="bg1"/>
                </a:solidFill>
              </a:rPr>
              <a:t>, nos </a:t>
            </a:r>
            <a:r>
              <a:rPr lang="pt-BR" sz="2000" dirty="0">
                <a:solidFill>
                  <a:schemeClr val="bg1"/>
                </a:solidFill>
                <a:hlinkClick r:id="rId3">
                  <a:extLst>
                    <a:ext uri="{A12FA001-AC4F-418D-AE19-62706E023703}">
                      <ahyp:hlinkClr xmlns:ahyp="http://schemas.microsoft.com/office/drawing/2018/hyperlinkcolor" val="tx"/>
                    </a:ext>
                  </a:extLst>
                </a:hlinkClick>
              </a:rPr>
              <a:t>art. 16</a:t>
            </a:r>
            <a:r>
              <a:rPr lang="pt-BR" sz="2000" dirty="0">
                <a:solidFill>
                  <a:schemeClr val="bg1"/>
                </a:solidFill>
              </a:rPr>
              <a:t> e </a:t>
            </a:r>
            <a:r>
              <a:rPr lang="pt-BR" sz="2000" dirty="0">
                <a:solidFill>
                  <a:schemeClr val="bg1"/>
                </a:solidFill>
                <a:hlinkClick r:id="rId4">
                  <a:extLst>
                    <a:ext uri="{A12FA001-AC4F-418D-AE19-62706E023703}">
                      <ahyp:hlinkClr xmlns:ahyp="http://schemas.microsoft.com/office/drawing/2018/hyperlinkcolor" val="tx"/>
                    </a:ext>
                  </a:extLst>
                </a:hlinkClick>
              </a:rPr>
              <a:t>art. 18 do Decreto nº 12.069, de 21 de junho de 2024</a:t>
            </a:r>
            <a:r>
              <a:rPr lang="pt-BR" sz="2000" dirty="0">
                <a:solidFill>
                  <a:schemeClr val="bg1"/>
                </a:solidFill>
              </a:rPr>
              <a:t>, e nas normas estabelecidas pela Autoridade Nacional de Proteção de Dados – ANPD, a fim de zelar pela segurança, pela privacidade e pela proteção dos dados pessoais.</a:t>
            </a:r>
          </a:p>
          <a:p>
            <a:pPr algn="just"/>
            <a:br>
              <a:rPr lang="pt-BR" sz="2000" dirty="0">
                <a:solidFill>
                  <a:schemeClr val="bg1"/>
                </a:solidFill>
              </a:rPr>
            </a:br>
            <a:endPar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2794862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Bloqueio cautelar do BPC/LOAS</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poder de cautela para bloqueio de benefícios já existia em regramentos anteriores, como no art.179-E do Decreto nº 3.048/99, mas era reservado à Coordenação Geral de Inteligência Previdenciária e Trabalhista do MPS, antigo Ministério da Economia.</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Conceito</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Trata-se de um comando bancário que impossibilita temporariamente a movimentação do valor do benefício, nos termos do art.179-A do RPS:</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Para fins do disposto neste artigo, o bloqueio do valor do benefício consiste no comando bancário que impossibilita temporariamente a movimentação do valor referente ao benefício.  (Incluído pelo Decreto nº 10.410, de 2020)</a:t>
            </a:r>
          </a:p>
          <a:p>
            <a:pPr algn="just">
              <a:lnSpc>
                <a:spcPts val="25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O avanço legislativo veio mesmo foi com a Lei n.14.973/24, que permitiu o INSS adotar medidas cautelares que implicarão em bloqueio e suspensão do benefício.</a:t>
            </a:r>
          </a:p>
        </p:txBody>
      </p:sp>
    </p:spTree>
    <p:extLst>
      <p:ext uri="{BB962C8B-B14F-4D97-AF65-F5344CB8AC3E}">
        <p14:creationId xmlns:p14="http://schemas.microsoft.com/office/powerpoint/2010/main" val="87624177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Lei n.14.973/24</a:t>
            </a: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27. O Instituto Nacional do Seguro Social (INSS), com fundamento no disposto no art. 45 da Lei nº 9.784, de 29 de janeiro de 1999 (Lei do Processo Administrativo Federal), poderá adotar medidas cautelares visando a conter gastos e prejuízos no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pagamento de benefícios por ele administrados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decorrentes de irregularidades ou fraudes, sem prejuízo do disposto na Lei nº 13.846, de 18 de junho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O disposto neste artigo tem por objetivo assegurar a efetividade dos direitos sociais e a sustentabilidade financeira da previdência e da assistência social.</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As medidas cautelares de que trata o caput serão adotadas mediante decisão fundamentada em processos de monitoramento ou investigação que apresentem, entre outras, as seguintes características:</a:t>
            </a:r>
          </a:p>
        </p:txBody>
      </p:sp>
    </p:spTree>
    <p:extLst>
      <p:ext uri="{BB962C8B-B14F-4D97-AF65-F5344CB8AC3E}">
        <p14:creationId xmlns:p14="http://schemas.microsoft.com/office/powerpoint/2010/main" val="178932366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fraudes relacionadas a pessoa física com o uso de registro civil, documentos de identificação ou cadastro de pessoa física (CPF) falsos ou ideologicamente falsos para fins de concessão de benefícios;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irregularidades com indícios de prática das condutas previstas nos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296, 297, 313-A e 313-B, todos do Decreto-Lei nº 2.848, de 7 de dezembro de 1940 (Código Penal), para fins de concessão e manutenção de benefícios;</a:t>
            </a:r>
          </a:p>
        </p:txBody>
      </p:sp>
    </p:spTree>
    <p:extLst>
      <p:ext uri="{BB962C8B-B14F-4D97-AF65-F5344CB8AC3E}">
        <p14:creationId xmlns:p14="http://schemas.microsoft.com/office/powerpoint/2010/main" val="4423733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relativas a dados cadastrais e informações em bases de dados governamentais para fins de concessão e manutenção de benefícios por meio de:</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inserção de dados falsos ou alteração ou exclusão indevida de dados corretos;</a:t>
            </a:r>
          </a:p>
          <a:p>
            <a:pPr marL="3227388" algn="just">
              <a:lnSpc>
                <a:spcPts val="22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2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2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alteração de sistema de informação.</a:t>
            </a:r>
          </a:p>
          <a:p>
            <a:pPr marL="3227388" algn="just">
              <a:lnSpc>
                <a:spcPts val="22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2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As situações referidas no § 2º implicarão o bloqueio imediato do pagamento e a suspensão do benefício.</a:t>
            </a:r>
          </a:p>
          <a:p>
            <a:pPr marL="3227388" algn="just">
              <a:lnSpc>
                <a:spcPts val="22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2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Os requisitos de aplicação das medidas cautelares de que trata este artigo, observado o devido processo legal, serão disciplinados na forma de regulamento.</a:t>
            </a: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40185988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Bloqueio cautelar específico para BPC/LOAS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caso específico do BPC/LOAS, a hipótese de bloqueio era restrita ao Ministério da Cidadania, que remetia indicativo ao INSS para operacionalizar o bloqueio.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Com a nova redação, o INSS passou a ter competência para apurar e bloquear, no entanto, esse bloqueio é bastante restrito, só sendo mantido se a parte não apresentar defesa.</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24-A. Os benefícios que forem objeto de apuração de irregularidade ou fraude poderão ter o respectivo valor bloqueado cautelarmente pelo INSS, por meio de decisão fundamentada, quando houver risco iminente de prejuízo ao erário e restarem evidenciados elementos suficientes que indiquem a existência de irregularidade ou fraude na sua concessão ou manutenção. (Incluído pela Portaria Conjunta MC/MTP/INSS nº 14, de 2021) </a:t>
            </a:r>
          </a:p>
        </p:txBody>
      </p:sp>
    </p:spTree>
    <p:extLst>
      <p:ext uri="{BB962C8B-B14F-4D97-AF65-F5344CB8AC3E}">
        <p14:creationId xmlns:p14="http://schemas.microsoft.com/office/powerpoint/2010/main" val="288921460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Pontos relevantes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 matéria precisa de regulamentação para efetivamente ser aplicada.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Limitado aos crimes:</a:t>
            </a:r>
          </a:p>
          <a:p>
            <a:pPr marL="1344613"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344613"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Art. 296 - Falsificação do selo ou sinal público</a:t>
            </a:r>
          </a:p>
          <a:p>
            <a:pPr marL="1344613"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344613" algn="just">
              <a:lnSpc>
                <a:spcPct val="100000"/>
              </a:lnSpc>
              <a:spcBef>
                <a:spcPts val="0"/>
              </a:spcBef>
              <a:tabLst>
                <a:tab pos="3316288" algn="l"/>
              </a:tabLst>
            </a:pP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Art. 297 - Falsificação de documento público</a:t>
            </a:r>
          </a:p>
          <a:p>
            <a:pPr marL="1344613"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344613" algn="just">
              <a:lnSpc>
                <a:spcPct val="100000"/>
              </a:lnSpc>
              <a:spcBef>
                <a:spcPts val="0"/>
              </a:spcBef>
              <a:tabLst>
                <a:tab pos="3316288" algn="l"/>
              </a:tabLst>
            </a:pP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Art. 313-A - Inserção de dados falsos em sistema de informações (Incluído pela Lei nº 9.983, de 2000)</a:t>
            </a:r>
          </a:p>
          <a:p>
            <a:pPr marL="1344613"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344613" algn="just">
              <a:lnSpc>
                <a:spcPct val="100000"/>
              </a:lnSpc>
              <a:spcBef>
                <a:spcPts val="0"/>
              </a:spcBef>
              <a:tabLst>
                <a:tab pos="3316288" algn="l"/>
              </a:tabLst>
            </a:pP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Art.313-B - Modificação ou alteração não autorizada de sistema de informações (Incluído pela Lei nº 9.983, de 2000)</a:t>
            </a:r>
          </a:p>
        </p:txBody>
      </p:sp>
    </p:spTree>
    <p:extLst>
      <p:ext uri="{BB962C8B-B14F-4D97-AF65-F5344CB8AC3E}">
        <p14:creationId xmlns:p14="http://schemas.microsoft.com/office/powerpoint/2010/main" val="172821428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Impugnação do ato revisional administrativa e judicial</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base legal de revisão administrativa pelo INSS está o art.69 da Lei de Custeio (nº 8.212/91):</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Na hipótese de haver indícios de irregularidade ou erros materiais na concessão, na manutenção ou na revisão do benefício, o INSS notificará o beneficiário, o seu representante legal ou o seu procurador para apresentar defesa, provas ou documentos dos quais dispuser, no prazo de:               (Redação dada pela Lei nº 13.846, de 2019)</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- 30 (trinta) dias, no caso de trabalhador urbano;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- 60 (sessenta) dias, no caso de trabalhador rural individual e avulso, agricultor familiar ou segurado especial. </a:t>
            </a:r>
          </a:p>
        </p:txBody>
      </p:sp>
    </p:spTree>
    <p:extLst>
      <p:ext uri="{BB962C8B-B14F-4D97-AF65-F5344CB8AC3E}">
        <p14:creationId xmlns:p14="http://schemas.microsoft.com/office/powerpoint/2010/main" val="363407687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redação é repetida na Portaria Conjunta nº 03/18, no seu art.24:</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24. Identificada a irregularidade na manutenção do benefício, o beneficiário deverá ser notificado sobre a situação constatada e o prazo para apresentar defesa que será de:</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30 (trinta) dias, no caso de residente em área urbana; ou</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60 (sessenta) dias, no caso de residente em área rural.</a:t>
            </a:r>
          </a:p>
        </p:txBody>
      </p:sp>
    </p:spTree>
    <p:extLst>
      <p:ext uri="{BB962C8B-B14F-4D97-AF65-F5344CB8AC3E}">
        <p14:creationId xmlns:p14="http://schemas.microsoft.com/office/powerpoint/2010/main" val="278689088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Primeira análise: prazo correto ou não</a:t>
            </a:r>
          </a:p>
          <a:p>
            <a:pPr algn="just">
              <a:lnSpc>
                <a:spcPct val="100000"/>
              </a:lnSpc>
              <a:spcBef>
                <a:spcPts val="0"/>
              </a:spcBef>
              <a:tabLst>
                <a:tab pos="3316288" algn="l"/>
              </a:tabLst>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 previsões de revisão temáticas do BPC/LOAS previstas em portarias não podem ser mais prejudiciais que as previstas na lei. Ou seja, não podem conceder prazos menores que 30 dias.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de revisão por superação de renda (portaria nº 1.249/24) concede prazo de 30 (trinta) dias para defesa. </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de revisão por atualização cadastral concede o prazo de 45 (quarenta e cinco) dias para Municípios abaixo de 50.000 habitantes e 90 (noventa) dias para Municípios acima de 50.000 habitantes.</a:t>
            </a:r>
          </a:p>
        </p:txBody>
      </p:sp>
    </p:spTree>
    <p:extLst>
      <p:ext uri="{BB962C8B-B14F-4D97-AF65-F5344CB8AC3E}">
        <p14:creationId xmlns:p14="http://schemas.microsoft.com/office/powerpoint/2010/main" val="62826580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Ponto controvertido</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lei confere o prazo mínimo de 60 (sessenta dias) para trabalhador urbano e a Portaria nº 03/18 concede o mesmo prazo para residentes em área urbana.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Pelo que se percebe, há uma adequação de termos feita pela Portaria aos beneficiários do BPC/LOAS, mantendo o mesmo prazo.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Ocorre que para as portarias acima preveem prazo de 30 (trinta) dias em casos de superação de renda e 45 (quarenta e cinco) para Municípios abaixo de 50.000 habitantes. </a:t>
            </a:r>
          </a:p>
        </p:txBody>
      </p:sp>
    </p:spTree>
    <p:extLst>
      <p:ext uri="{BB962C8B-B14F-4D97-AF65-F5344CB8AC3E}">
        <p14:creationId xmlns:p14="http://schemas.microsoft.com/office/powerpoint/2010/main" val="256882485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Tese de impugnação quanto ao prazo: </a:t>
            </a:r>
          </a:p>
          <a:p>
            <a:pPr algn="just">
              <a:lnSpc>
                <a:spcPts val="2500"/>
              </a:lnSpc>
              <a:spcBef>
                <a:spcPts val="0"/>
              </a:spcBef>
              <a:tabLst>
                <a:tab pos="3316288" algn="l"/>
              </a:tabLst>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 o beneficiário do BPC/LOAS for residente em zona rural, é possível se alegar que o prazo da portaria que concede prazo menor que 60 (sessenta) dias é ilegal, com base na leitura do art.69 da Lei n.8.212/91, readequada pelo art.24 da Portaria n.03/18 para o BPC/LOAS.</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Formas de notificação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lei 14.973/24 reduziu as formas de notificação do beneficiário para revisões de benefícios com indícios de fraude.</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Foram retiradas as notificações por carta simples com aviso de recebimento e a por edital</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Foram mantidas as notificações:</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1) bancárias, </a:t>
            </a: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2) por meio eletrônico no APP e </a:t>
            </a: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3) pessoalmente, quando o INSS vai até o endereço notificar ou na ocasião da presença do beneficiário em alguma Agência da Previdência Social.</a:t>
            </a:r>
          </a:p>
        </p:txBody>
      </p:sp>
    </p:spTree>
    <p:extLst>
      <p:ext uri="{BB962C8B-B14F-4D97-AF65-F5344CB8AC3E}">
        <p14:creationId xmlns:p14="http://schemas.microsoft.com/office/powerpoint/2010/main" val="325410526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Métodos d</a:t>
            </a:r>
            <a:r>
              <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e notificação divergentes entre portaria e lei</a:t>
            </a: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nº 1.249/24 prevê somente a notificação por meio bancário e edital. </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Ocorre que a lei de custeio prevê notificações bancárias,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eletrônicas e pessoais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de sorte que eventual revisão com base somente nas formas de notificação previstas na portaria pode ensejar o argumento de que o INSS não exauriu as formas de notificação prevista na lei, quais seja, eletrônica e pessoal.</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tese é aplicável somente para cenários em que o beneficiário é pego de surpresa com o bloqueio ou suspensão do benefício sem que tenha sido notificado. </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Reforça-se a ilegalidade do procedimento com a ausência de notificações na forma da lei, desde que as demais não tenham logrado êxito.</a:t>
            </a:r>
          </a:p>
        </p:txBody>
      </p:sp>
    </p:spTree>
    <p:extLst>
      <p:ext uri="{BB962C8B-B14F-4D97-AF65-F5344CB8AC3E}">
        <p14:creationId xmlns:p14="http://schemas.microsoft.com/office/powerpoint/2010/main" val="219753154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Mérito na impugnação </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 impugnações do BPC/LOAS devem focar na análise dos conceitos estudados acima, como família, renda, exclusões de renda e deficiência.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depender da forma de revisão do ato, novos itens devem ser inseridos nos cenários para garantir a manutenção do benefício.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Recebimento de boa-fé: cobrança e ressarcimento de valores na ótica administrativa e judicial</a:t>
            </a:r>
          </a:p>
        </p:txBody>
      </p:sp>
    </p:spTree>
    <p:extLst>
      <p:ext uri="{BB962C8B-B14F-4D97-AF65-F5344CB8AC3E}">
        <p14:creationId xmlns:p14="http://schemas.microsoft.com/office/powerpoint/2010/main" val="421639620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âmbito administrativo, o INSS não cobra valores anteriores a setembro de 2020 se forem recebidos de boa-fé.</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O recebimento de boa-fé geralmente é presumido, devendo a autarquia comprovar a má-fé (como fraude ou omissão de dados dolosamente) para fazer a cobrança.</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 partir de setembro de 2020, a autarquia passou a cobrar todos os recebimentos indevidos, mesmo para os casos de boa-fé.</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 base da mudança interpretativa foi a alteração do art.115 da Lei de Benefícios pela lei nº 13.846/19 permitindo a cobrança para todos os pagamentos indevidos, gerando revogação tácita do art.49 do Decreto nº 6.214/07, que previa isenção de pagamento em caso de boa-fé.</a:t>
            </a:r>
          </a:p>
        </p:txBody>
      </p:sp>
    </p:spTree>
    <p:extLst>
      <p:ext uri="{BB962C8B-B14F-4D97-AF65-F5344CB8AC3E}">
        <p14:creationId xmlns:p14="http://schemas.microsoft.com/office/powerpoint/2010/main" val="100411176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Vejamos o art.668-I da IN nº 128/22:</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668-I. São passíveis de cobrança administrativa os valores indevidos de Benefício de Prestação Continuada – BPC/LOAS, relativo às competências: (incluído pela Instrução Normativa PRES/INSS nº 170, de 4 de Julho de 2024)</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anteriores a setembro de 2020, desde que caracterizada a conduta de má-fé do beneficiário; e (incluído pela Instrução Normativa PRES/INSS nº 170, de 4 de Julho de 2024)</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a partir de setembro de 2020, aplicada a prescrição quinquenal nos casos de boa-fé, nos termos do II do caput e § 3º do art. 115 da Lei nº 8.213, de 1991. (incluído pela Instrução Normativa PRES/INSS nº 170, de 4 de Julho de 2024)</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Parágrafo único. O procedimento de cobrança administrativa relativo ao período informado no inciso I que não possui comprovação de conduta de má-fé do beneficiário, deverá ser arquivado. (incluído pela Instrução Normativa PRES/INSS nº 170, de 4 de Julho de 2024)</a:t>
            </a:r>
          </a:p>
        </p:txBody>
      </p:sp>
    </p:spTree>
    <p:extLst>
      <p:ext uri="{BB962C8B-B14F-4D97-AF65-F5344CB8AC3E}">
        <p14:creationId xmlns:p14="http://schemas.microsoft.com/office/powerpoint/2010/main" val="311622342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100"/>
              </a:lnSpc>
              <a:spcBef>
                <a:spcPts val="0"/>
              </a:spcBef>
              <a:tabLst>
                <a:tab pos="3316288" algn="l"/>
              </a:tabLst>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Entretanto esse não é o posicionamento do STJ ao enfrentar a matéria no Tema Repetitivo 979, já transitado em julgado. Vejamos:</a:t>
            </a:r>
          </a:p>
          <a:p>
            <a:pPr algn="just">
              <a:lnSpc>
                <a:spcPts val="2100"/>
              </a:lnSpc>
              <a:spcBef>
                <a:spcPts val="0"/>
              </a:spcBef>
              <a:tabLst>
                <a:tab pos="3316288" algn="l"/>
              </a:tabLst>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476375" algn="just">
              <a:lnSpc>
                <a:spcPts val="2100"/>
              </a:lnSpc>
              <a:spcBef>
                <a:spcPts val="0"/>
              </a:spcBef>
              <a:tabLst>
                <a:tab pos="3316288" algn="l"/>
              </a:tabLst>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Questão submetida a julgamento:</a:t>
            </a:r>
          </a:p>
          <a:p>
            <a:pPr marL="1476375" algn="just">
              <a:lnSpc>
                <a:spcPts val="2100"/>
              </a:lnSpc>
              <a:spcBef>
                <a:spcPts val="0"/>
              </a:spcBef>
              <a:tabLst>
                <a:tab pos="3316288" algn="l"/>
              </a:tabLst>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476375" algn="just">
              <a:lnSpc>
                <a:spcPts val="2100"/>
              </a:lnSpc>
              <a:spcBef>
                <a:spcPts val="0"/>
              </a:spcBef>
              <a:tabLst>
                <a:tab pos="3316288" algn="l"/>
              </a:tabLst>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Devolução ou não de valores recebidos de boa-fé, a título de benefício previdenciário, por força de interpretação errônea, má aplicação da lei ou erro da Administração da Previdência Social.</a:t>
            </a:r>
          </a:p>
          <a:p>
            <a:pPr marL="1476375" algn="just">
              <a:lnSpc>
                <a:spcPts val="2100"/>
              </a:lnSpc>
              <a:spcBef>
                <a:spcPts val="0"/>
              </a:spcBef>
              <a:tabLst>
                <a:tab pos="3316288" algn="l"/>
              </a:tabLst>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476375" algn="just">
              <a:lnSpc>
                <a:spcPts val="2100"/>
              </a:lnSpc>
              <a:spcBef>
                <a:spcPts val="0"/>
              </a:spcBef>
              <a:tabLst>
                <a:tab pos="3316288" algn="l"/>
              </a:tabLst>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Tese firmada:</a:t>
            </a:r>
          </a:p>
          <a:p>
            <a:pPr marL="1476375" algn="just">
              <a:lnSpc>
                <a:spcPts val="2100"/>
              </a:lnSpc>
              <a:spcBef>
                <a:spcPts val="0"/>
              </a:spcBef>
              <a:tabLst>
                <a:tab pos="3316288" algn="l"/>
              </a:tabLst>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476375" algn="just">
              <a:lnSpc>
                <a:spcPts val="2100"/>
              </a:lnSpc>
              <a:spcBef>
                <a:spcPts val="0"/>
              </a:spcBef>
              <a:tabLst>
                <a:tab pos="3316288" algn="l"/>
              </a:tabLst>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Com relação aos pagamentos indevidos aos segurados decorrentes de erro administrativo (material ou operacional), não embasado em interpretação errônea ou equivocada da lei pela Administração, são repetíveis, sendo legítimo o desconto no percentual de até 30% (trinta por cento) de valor do benefício pago ao segurado/beneficiário, ressalvada a hipótese em que o segurado, diante do caso concreto, comprova sua boa-fé objetiva, sobretudo com demonstração de que não lhe era possível constatar o pagamento indevido.</a:t>
            </a:r>
          </a:p>
          <a:p>
            <a:pPr algn="just">
              <a:lnSpc>
                <a:spcPts val="2100"/>
              </a:lnSpc>
              <a:spcBef>
                <a:spcPts val="0"/>
              </a:spcBef>
              <a:tabLst>
                <a:tab pos="3316288" algn="l"/>
              </a:tabLst>
            </a:pPr>
            <a:endParaRPr lang="pt-BR" sz="22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100"/>
              </a:lnSpc>
              <a:spcBef>
                <a:spcPts val="0"/>
              </a:spcBef>
              <a:tabLst>
                <a:tab pos="3316288" algn="l"/>
              </a:tabLst>
            </a:pPr>
            <a:r>
              <a:rPr lang="pt-BR" sz="22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Ou seja, segundo o STJ são irrepetíveis os valores pagos indevidamente oriundos de interpretação errônea ou equivocada da lei pela Administração.</a:t>
            </a:r>
          </a:p>
          <a:p>
            <a:pPr algn="just">
              <a:lnSpc>
                <a:spcPts val="2100"/>
              </a:lnSpc>
              <a:spcBef>
                <a:spcPts val="0"/>
              </a:spcBef>
              <a:tabLst>
                <a:tab pos="3316288" algn="l"/>
              </a:tabLst>
            </a:pPr>
            <a:r>
              <a:rPr lang="pt-BR" sz="22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No mais, para pagamentos indevidos oriundos de erro administrativo material ou operacional (por exemplo, manutenção de rubricas a servidor público), o executado pode comprovar a boa-fé objetiva e se isentar do pagamento.</a:t>
            </a:r>
          </a:p>
        </p:txBody>
      </p:sp>
    </p:spTree>
    <p:extLst>
      <p:ext uri="{BB962C8B-B14F-4D97-AF65-F5344CB8AC3E}">
        <p14:creationId xmlns:p14="http://schemas.microsoft.com/office/powerpoint/2010/main" val="68207633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Perícias Administrativas – Portaria Conjunta MDS/INSS nº 02/15</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PERÍCIA ADMINISTRATIVA DA PESSOA COM DEFICIÊNCIA – PERÍCIAS MÉDICA E SOCIAL</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Modelo biopsicossocial – análise biológica, social, psicológica e ambiental. Ou seja, não existe mais aquela perícia médica tradicional que apenas analisava a incapacidade e a perícia social que apenas calculava a renda per capita objetivamente.</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que consta o modelo é datada de 2015. Mas a lei 14.176/21, de 22 de junho de 2021 incluiu o art.40-B na Lei n.8.742/93 para prever regulamentação de avaliação nos termos do Estatuto da Pessoa com Deficiência. Mas enquanto ela não ocorrer, deve seguir a avaliação médica e social pela perícia médica e pelo serviço social do INSS. Ou seja, o modelo atual provavelmente será atualizado.</a:t>
            </a:r>
          </a:p>
        </p:txBody>
      </p:sp>
    </p:spTree>
    <p:extLst>
      <p:ext uri="{BB962C8B-B14F-4D97-AF65-F5344CB8AC3E}">
        <p14:creationId xmlns:p14="http://schemas.microsoft.com/office/powerpoint/2010/main" val="61030686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40-B. Enquanto não estiver regulamentado o instrumento de avaliação de que tratam os §§ 1º e 2º do art. 2º da Lei nº 13.146, de 6 de julho de 2015(Estatuto da Pessoa com Deficiência), a concessão do benefício de prestação continuada à pessoa com deficiência ficará sujeita à avaliação do grau da deficiência e do impedimento de que trata o § 2º do art. 20 desta Lei, composta por avaliação médica e avaliação social realizadas, respectivamente, pela Perícia Médica Federal e pelo serviço social do INSS, com a utilização de instrumentos desenvolvidos especificamente para esse fim.       (Incluído pela Lei nº 14.176, de 2021)</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atual aplicada é a Portaria Conjunta n.02, de 30 de março de 2015, válida tanto para o INSS, quanto para perícias nas Juntas Recursais.</a:t>
            </a:r>
          </a:p>
          <a:p>
            <a:pPr marL="3227388"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11. Os critérios, procedimentos e instrumentos de que trata esta Portaria aplicam-se às avaliações realizadas nas instâncias administrativa e recursal, assim como nas reavaliações bienais, quando for o caso.</a:t>
            </a:r>
          </a:p>
        </p:txBody>
      </p:sp>
    </p:spTree>
    <p:extLst>
      <p:ext uri="{BB962C8B-B14F-4D97-AF65-F5344CB8AC3E}">
        <p14:creationId xmlns:p14="http://schemas.microsoft.com/office/powerpoint/2010/main" val="270762657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estabelece os procedimentos de avaliação médica e social para deficiência no BPC/LOAS: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Estabelecer os critérios, procedimentos e instrumentos para a avaliação social e médica da pessoa com deficiência requerente do Benefício de Prestação Continuada da Assistência Social – BPC. </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2º A avaliação da pessoa com deficiência é constituída pelos seguintes componentes, baseados na Classificação Internacional de Funcionalidade, Incapacidade e Saúde – CIF: </a:t>
            </a: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Fatores Ambientais; - qualificar as barreiras</a:t>
            </a: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Funções e Estruturas do Corpo; e </a:t>
            </a: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Atividades e Participação – as limitações de atividades</a:t>
            </a:r>
          </a:p>
          <a:p>
            <a:pPr marL="3227388"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art.3º elucida os mecanismos de avaliação e a finalidade.</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36742054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3º Os instrumentos para avaliação da pessoa com deficiência destinam-se à utilização pelo Assistente Social e pelo Perito Médico, do quadro do INSS, com a finalidade de qualificar as barreiras enfrentadas, as alterações de funções e/ou Estruturas do Corpo, as limitações de atividades e restrições à participação social, em igualdade de condições com as demais pessoas.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portaria existem 02 anexos. Um para pessoas com deficiência abaixo de 16 anos e outra para pessoas com deficiência com 16 anos ou mais.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4º Para avaliação da pessoa com deficiência serão utilizados os seguintes instrumentos: </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Avaliação da Pessoa com Deficiência para acesso ao BPC – Espécie 87 – 16 anos ou mais, conforme formulário previsto no Anexo I; e </a:t>
            </a:r>
          </a:p>
        </p:txBody>
      </p:sp>
    </p:spTree>
    <p:extLst>
      <p:ext uri="{BB962C8B-B14F-4D97-AF65-F5344CB8AC3E}">
        <p14:creationId xmlns:p14="http://schemas.microsoft.com/office/powerpoint/2010/main" val="28021416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Avaliação da Pessoa com Deficiência para acesso ao BPC – Espécie 87 – menor de 16 anos, conforme formulário previsto no Anexo II.</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art.5º inicia pela avaliação social, com a descrição dos componentes e domínios.</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5º Compete ao Assistente Social avaliar e qualificar os seguintes componentes e domínios da Avaliação Social:</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Fatores Ambientais, por meio dos domínios:</a:t>
            </a:r>
          </a:p>
          <a:p>
            <a:pPr marL="3227388" algn="just">
              <a:lnSpc>
                <a:spcPts val="26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Produtos e Tecnologia;</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Condições de Habitabilidade e Mudanças Ambientais;</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Apoio e Relacionamentos;</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 Atitudes; e</a:t>
            </a:r>
          </a:p>
        </p:txBody>
      </p:sp>
    </p:spTree>
    <p:extLst>
      <p:ext uri="{BB962C8B-B14F-4D97-AF65-F5344CB8AC3E}">
        <p14:creationId xmlns:p14="http://schemas.microsoft.com/office/powerpoint/2010/main" val="137996624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Atividades e Participação, por meio dos domínios: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Vida Doméstica;</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Relações e Interações Interpessoais;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Áreas Principais da Vida; e</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 Vida Comunitária, Social e Cívica, com distintos pontos de corte para análise, detalhados no Anexo III desta Portaria.</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a perícia médica avalia os seguintes componentes e domínios:</a:t>
            </a: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6º Compete ao Perito Médico Previdenciário avaliar e qualificar os seguintes componentes e domínios da avaliação médica, com base na CIF:</a:t>
            </a:r>
          </a:p>
        </p:txBody>
      </p:sp>
    </p:spTree>
    <p:extLst>
      <p:ext uri="{BB962C8B-B14F-4D97-AF65-F5344CB8AC3E}">
        <p14:creationId xmlns:p14="http://schemas.microsoft.com/office/powerpoint/2010/main" val="209164437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Funções do Corpo, por meio dos domínios: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Funções Mentais;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Funções Sensoriais da Visão;</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Funções Sensoriais da Audição;</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 Funções Sensoriais Adicionais e Dor;</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 Funções da Voz e da Fala;</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 Funções do Sistema Cardiovascular;</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g) Funções do Sistema Hematológico;</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h) Funções do Sistema Imunológico;</a:t>
            </a:r>
          </a:p>
        </p:txBody>
      </p:sp>
    </p:spTree>
    <p:extLst>
      <p:ext uri="{BB962C8B-B14F-4D97-AF65-F5344CB8AC3E}">
        <p14:creationId xmlns:p14="http://schemas.microsoft.com/office/powerpoint/2010/main" val="21771701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Funções do Sistema Respiratório;</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 Funções do Sistema Digestivo;</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l) Funções do Sistema Metabólico e Endócrino;</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 Funções Geniturinárias e Reprodutivas;</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 Funções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Neuromusculoesqueléticas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 Relacionadas ao Movimento; e</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Funções da Pele e Estruturas Relacionadas;</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Atividades e Participação, por meio dos domínios:</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Aprendizagem e Aplicação de Conhecimento;</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Tarefas e Demandas Gerais;</a:t>
            </a:r>
          </a:p>
        </p:txBody>
      </p:sp>
    </p:spTree>
    <p:extLst>
      <p:ext uri="{BB962C8B-B14F-4D97-AF65-F5344CB8AC3E}">
        <p14:creationId xmlns:p14="http://schemas.microsoft.com/office/powerpoint/2010/main" val="265094934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Comunicação;</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 Mobilidade; e</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 Cuidado Pessoal, com distintos pontos de corte para análise, detalhados no Anexo III desta Portaria.</a:t>
            </a:r>
          </a:p>
          <a:p>
            <a:pPr marL="3227388" algn="just">
              <a:lnSpc>
                <a:spcPts val="27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7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No anexo IV dessa portaria consta uma Tabela Conclusiva de Qualificadores que tem uma a uma das somas dos resultados feitos por critérios Fatores Ambientais, Atividades e Participação e Funções do Corpo. </a:t>
            </a:r>
          </a:p>
          <a:p>
            <a:pPr algn="just">
              <a:lnSpc>
                <a:spcPts val="27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7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Art. 8º A combinação de qualificadores finais resultantes da avaliação social e da avaliação médica será confrontada com a Tabela Conclusiva de Qualificadores – Anexo IV desta Portaria, para fins de reconhecimento ou não do direito ao benefício, devendo ser indeferido o requerimento quando:</a:t>
            </a:r>
          </a:p>
          <a:p>
            <a:pPr algn="just">
              <a:lnSpc>
                <a:spcPts val="27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7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I – o qualificador final do componente Funções do Corpo for nenhum (N) ou leve (L);</a:t>
            </a:r>
          </a:p>
        </p:txBody>
      </p:sp>
    </p:spTree>
    <p:extLst>
      <p:ext uri="{BB962C8B-B14F-4D97-AF65-F5344CB8AC3E}">
        <p14:creationId xmlns:p14="http://schemas.microsoft.com/office/powerpoint/2010/main" val="278180197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o qualificador final do componente Atividades e Participação for nenhum (N) ou leve (L); e</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as alterações de Funções e/ou Estruturas do Corpo puderem ser resolvidas em menos de 2 (dois) anos, consideradas as condições especificadas no inciso III do art. 7º.</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 avaliações podem ser N = Nenhuma (0 a 4% de dificuldade), L = Leve (de 5 a 24% de dificuldade), M = Moderada (de 25 a 49% de dificuldade), G = Grave (de 50 a 95% de dificuldade) e C = Completa (de 96 a 100% de dificuldade).</a:t>
            </a:r>
          </a:p>
        </p:txBody>
      </p:sp>
    </p:spTree>
    <p:extLst>
      <p:ext uri="{BB962C8B-B14F-4D97-AF65-F5344CB8AC3E}">
        <p14:creationId xmlns:p14="http://schemas.microsoft.com/office/powerpoint/2010/main" val="275086785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ALTERAÇÕES NA PERÍCIA PELA LEI Nº 14.176/21</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lei criou em seu art.3º mecanismos para acelerar a fila de avaliações médica e social com a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possibilidade de se fazer perícia social por videoconferência e de isentá-la em caso de avaliação médica que atinja determinada pontuação em cotejo com um padrão médio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criado em tabela abaixo.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Importante registrar que essa novidade legislativa foi criada para atender a realidade da época, quando o mundo passava pela intensa pandemia do COVID-19, e acabou sendo mantida.</a:t>
            </a:r>
          </a:p>
          <a:p>
            <a:pPr marL="3227388"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Art. 3º  Para avaliação da deficiência que justifica o acesso, a manutenção e a revisão do benefício de prestação continuada de que trata o art. 20 da Lei nº 8.742, de 7 de dezembro de 1993, fica o Instituto Nacional do Seguro Social (INSS) autorizado a adotar as seguintes medidas excepcionais, até 31 de dezembro de 2021:</a:t>
            </a:r>
          </a:p>
        </p:txBody>
      </p:sp>
    </p:spTree>
    <p:extLst>
      <p:ext uri="{BB962C8B-B14F-4D97-AF65-F5344CB8AC3E}">
        <p14:creationId xmlns:p14="http://schemas.microsoft.com/office/powerpoint/2010/main" val="260024659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realização da avaliação social, de que tratam o § 6º do art. 20 e o art. 40-B da Lei nº 8.742, de 7 de dezembro de 1993, por meio de videoconferência; e</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concessão ou manutenção do benefício de prestação continuada aplicado padrão médio à avaliação social, que compõe a avaliação da deficiência de que trata o § 6º do art. 20 da Lei nº 8.742, de 7 de dezembro de 1993, desde que tenha sido realizada a avaliação médica e constatado o impedimento de longo prazo. (utilização de um padrão médio para concessão ou manutenção do benefício, criado pela Portaria Conjunta n.14/21 e que tenha sido aprovado pela perícia médica, isentando da necessidade de realização de perícia social)</a:t>
            </a:r>
          </a:p>
        </p:txBody>
      </p:sp>
    </p:spTree>
    <p:extLst>
      <p:ext uri="{BB962C8B-B14F-4D97-AF65-F5344CB8AC3E}">
        <p14:creationId xmlns:p14="http://schemas.microsoft.com/office/powerpoint/2010/main" val="88853049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121098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Anexo II dessa portaria.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Tabela 1. Aplicação do padrão médio à avaliação social - inciso III do § 7º do art. 11</a:t>
            </a:r>
          </a:p>
        </p:txBody>
      </p:sp>
      <p:graphicFrame>
        <p:nvGraphicFramePr>
          <p:cNvPr id="2" name="Tabela 1">
            <a:extLst>
              <a:ext uri="{FF2B5EF4-FFF2-40B4-BE49-F238E27FC236}">
                <a16:creationId xmlns:a16="http://schemas.microsoft.com/office/drawing/2014/main" id="{04DD0402-26DD-60D2-A110-6CB53BBAD7E9}"/>
              </a:ext>
            </a:extLst>
          </p:cNvPr>
          <p:cNvGraphicFramePr>
            <a:graphicFrameLocks noGrp="1"/>
          </p:cNvGraphicFramePr>
          <p:nvPr>
            <p:extLst>
              <p:ext uri="{D42A27DB-BD31-4B8C-83A1-F6EECF244321}">
                <p14:modId xmlns:p14="http://schemas.microsoft.com/office/powerpoint/2010/main" val="3169576502"/>
              </p:ext>
            </p:extLst>
          </p:nvPr>
        </p:nvGraphicFramePr>
        <p:xfrm>
          <a:off x="1240117" y="1647825"/>
          <a:ext cx="9711766" cy="3562350"/>
        </p:xfrm>
        <a:graphic>
          <a:graphicData uri="http://schemas.openxmlformats.org/drawingml/2006/table">
            <a:tbl>
              <a:tblPr firstRow="1" bandRow="1">
                <a:tableStyleId>{5C22544A-7EE6-4342-B048-85BDC9FD1C3A}</a:tableStyleId>
              </a:tblPr>
              <a:tblGrid>
                <a:gridCol w="5310095">
                  <a:extLst>
                    <a:ext uri="{9D8B030D-6E8A-4147-A177-3AD203B41FA5}">
                      <a16:colId xmlns:a16="http://schemas.microsoft.com/office/drawing/2014/main" val="3399702509"/>
                    </a:ext>
                  </a:extLst>
                </a:gridCol>
                <a:gridCol w="4401671">
                  <a:extLst>
                    <a:ext uri="{9D8B030D-6E8A-4147-A177-3AD203B41FA5}">
                      <a16:colId xmlns:a16="http://schemas.microsoft.com/office/drawing/2014/main" val="1795269569"/>
                    </a:ext>
                  </a:extLst>
                </a:gridCol>
              </a:tblGrid>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Domínio</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Qualificador</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1161673681"/>
                  </a:ext>
                </a:extLst>
              </a:tr>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Produtos e tecnologia (e1)</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dirty="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2,0</a:t>
                      </a:r>
                      <a:endParaRPr lang="pt-BR" sz="2000" kern="100" dirty="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879093294"/>
                  </a:ext>
                </a:extLst>
              </a:tr>
              <a:tr h="553249">
                <a:tc>
                  <a:txBody>
                    <a:bodyPr/>
                    <a:lstStyle/>
                    <a:p>
                      <a:r>
                        <a:rPr lang="pt-BR" sz="2000" kern="100" dirty="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Condições de habitabilidade e mudanças ambientais (e2)</a:t>
                      </a:r>
                      <a:endParaRPr lang="pt-BR" sz="2000" kern="100" dirty="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2,0</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4215818331"/>
                  </a:ext>
                </a:extLst>
              </a:tr>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Apoio e relacionamentos (e3)</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2,0</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1159360164"/>
                  </a:ext>
                </a:extLst>
              </a:tr>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Atitudes (e4)</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1,0</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1830648712"/>
                  </a:ext>
                </a:extLst>
              </a:tr>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Serviços, sistemas e políticas (e5)</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2,0</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396455957"/>
                  </a:ext>
                </a:extLst>
              </a:tr>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Vida doméstica (d6)</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3,0</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3451137064"/>
                  </a:ext>
                </a:extLst>
              </a:tr>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Relações e interações interpessoais (d7)</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2,0</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2079845884"/>
                  </a:ext>
                </a:extLst>
              </a:tr>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Áreas principais da vida (d8)</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dirty="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3,0</a:t>
                      </a:r>
                      <a:endParaRPr lang="pt-BR" sz="2000" kern="100" dirty="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2251733534"/>
                  </a:ext>
                </a:extLst>
              </a:tr>
            </a:tbl>
          </a:graphicData>
        </a:graphic>
      </p:graphicFrame>
    </p:spTree>
    <p:extLst>
      <p:ext uri="{BB962C8B-B14F-4D97-AF65-F5344CB8AC3E}">
        <p14:creationId xmlns:p14="http://schemas.microsoft.com/office/powerpoint/2010/main" val="67740520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partir desse padrão, </a:t>
            </a:r>
            <a:r>
              <a:rPr lang="pt-BR" sz="2400" b="1" dirty="0">
                <a:solidFill>
                  <a:srgbClr val="00B050"/>
                </a:solidFill>
                <a:effectLst/>
                <a:latin typeface="Aptos Display" panose="020B0004020202020204" pitchFamily="34" charset="0"/>
                <a:ea typeface="Times New Roman" panose="02020603050405020304" pitchFamily="18" charset="0"/>
                <a:cs typeface="Segoe UI" panose="020B0502040204020203" pitchFamily="34" charset="0"/>
              </a:rPr>
              <a:t>se a perícia médica chegar a determinada pontuação, os critérios sociais são considerados válidos para manutenção ou concessão do BPC</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Mas esse referencial não pode ser utilizado para negar o benefício. Ou seja, se a avaliação médica não alcançar esse patamar de padrão médio, o requerente deve se submeter a perícia social.</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Resumo: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Avaliação social média</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nos termos da Lei nº 14.176, de 2021, é o padrão médio aplicado à avaliação social, que compõe a avaliação da deficiência de que trata o § 6º do artigo 20 da Lei nº 8.742, de 1993, desde que tenha sido realizada a avaliação médica e constatado o impedimento de longo prazo. Com a publicação da Portaria Conjunta MC/MTP/INSS nº 14, 2021 e Portaria</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Conjunta MC/MTP/INSS nº 22, de 30 de dezembro de 2022, o prazo para aplicação da avaliação social média foi prorrogado até disposição em contrário.</a:t>
            </a:r>
          </a:p>
        </p:txBody>
      </p:sp>
    </p:spTree>
    <p:extLst>
      <p:ext uri="{BB962C8B-B14F-4D97-AF65-F5344CB8AC3E}">
        <p14:creationId xmlns:p14="http://schemas.microsoft.com/office/powerpoint/2010/main" val="285458813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padrão médio é aplicado exclusivamente quando o resultado do instrumento de avaliação da deficiência (ou seja, combinado com a avaliação médica) permitir a concessão ou a manutenção do benefício, sendo obrigatória a realização da avaliação social nos demais casos. Dessa forma, 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Sibe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-PU está parametrizado para aplicação da avaliação social média com as seguintes condições: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perícia médica realizada com indicação de impedimento de longo prazo;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avaliação social não realizada, agendada ou não, independentemente do prazo de agendamento;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resultado conjunto dos indicadores estabelecidos pela perícia médica e os dispostos para a avaliação social média enquadrar o requerente no conceito de deficiência estabelecido no anexo II da Portaria Conjunta</a:t>
            </a:r>
          </a:p>
        </p:txBody>
      </p:sp>
    </p:spTree>
    <p:extLst>
      <p:ext uri="{BB962C8B-B14F-4D97-AF65-F5344CB8AC3E}">
        <p14:creationId xmlns:p14="http://schemas.microsoft.com/office/powerpoint/2010/main" val="159091182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833377"/>
            <a:ext cx="11304493" cy="582142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6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Como é feita a pontuação da deficiência</a:t>
            </a:r>
          </a:p>
          <a:p>
            <a:pPr algn="just">
              <a:lnSpc>
                <a:spcPts val="26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Anexo da Portaria nº 02/15.</a:t>
            </a:r>
          </a:p>
          <a:p>
            <a:pPr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04309155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ACUMULAÇÃO COM OUTROS BENEFÍCIOS</a:t>
            </a:r>
          </a:p>
          <a:p>
            <a:pPr algn="just">
              <a:lnSpc>
                <a:spcPct val="100000"/>
              </a:lnSpc>
              <a:spcBef>
                <a:spcPts val="0"/>
              </a:spcBef>
              <a:tabLst>
                <a:tab pos="3316288" algn="l"/>
              </a:tabLst>
            </a:pPr>
            <a:endParaRPr lang="pt-BR" sz="18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1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da Portaria n.994/44</a:t>
            </a:r>
          </a:p>
          <a:p>
            <a:pPr algn="just">
              <a:lnSpc>
                <a:spcPct val="100000"/>
              </a:lnSpc>
              <a:spcBef>
                <a:spcPts val="0"/>
              </a:spcBef>
              <a:tabLst>
                <a:tab pos="3316288" algn="l"/>
              </a:tabLst>
            </a:pPr>
            <a:endParaRPr lang="pt-BR" sz="1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1800" dirty="0">
                <a:solidFill>
                  <a:schemeClr val="bg1"/>
                </a:solidFill>
              </a:rPr>
              <a:t>Art. 1º Exceto na hipótese de direito adquirido, não é permitido o recebimento em conjunto dos seguintes benefícios do RGPS, inclusive quando decorrentes de acidente do trabalho:</a:t>
            </a:r>
          </a:p>
          <a:p>
            <a:pPr algn="just">
              <a:lnSpc>
                <a:spcPct val="100000"/>
              </a:lnSpc>
              <a:spcBef>
                <a:spcPts val="0"/>
              </a:spcBef>
              <a:tabLst>
                <a:tab pos="3316288" algn="l"/>
              </a:tabLst>
            </a:pPr>
            <a:endParaRPr lang="pt-BR" sz="1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1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XIX – benefício assistencial com benefício da Previdência Social ou de qualquer outro regime previdenciário, ressalvados os benefícios assistenciais concedidos a partir de 7 de julho de 2011, data de publicação da Lei nº 12.435, de 6 de julho de 2011, que poderão ser acumulados com as seguintes prestações de natureza indenizatória:</a:t>
            </a:r>
          </a:p>
          <a:p>
            <a:pPr algn="just">
              <a:lnSpc>
                <a:spcPct val="100000"/>
              </a:lnSpc>
              <a:spcBef>
                <a:spcPts val="0"/>
              </a:spcBef>
              <a:tabLst>
                <a:tab pos="3316288" algn="l"/>
              </a:tabLst>
            </a:pPr>
            <a:endParaRPr lang="pt-BR" sz="1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1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espécie 54 – Pensão Indenizatória a Cargo da União;</a:t>
            </a:r>
          </a:p>
          <a:p>
            <a:pPr algn="just">
              <a:lnSpc>
                <a:spcPct val="100000"/>
              </a:lnSpc>
              <a:spcBef>
                <a:spcPts val="0"/>
              </a:spcBef>
              <a:tabLst>
                <a:tab pos="3316288" algn="l"/>
              </a:tabLst>
            </a:pPr>
            <a:endParaRPr lang="pt-BR" sz="1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1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espécie 56 – Pensão Especial aos Deficientes Físicos Portadores da Síndrome da Talidomida – Lei nº 7.070, de 1982;</a:t>
            </a:r>
          </a:p>
          <a:p>
            <a:pPr algn="just">
              <a:lnSpc>
                <a:spcPct val="100000"/>
              </a:lnSpc>
              <a:spcBef>
                <a:spcPts val="0"/>
              </a:spcBef>
              <a:tabLst>
                <a:tab pos="3316288" algn="l"/>
              </a:tabLst>
            </a:pPr>
            <a:endParaRPr lang="pt-BR" sz="1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1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espécie 60 – Benefício Indenizatório a Cargo da União;</a:t>
            </a:r>
          </a:p>
          <a:p>
            <a:pPr algn="just">
              <a:lnSpc>
                <a:spcPct val="100000"/>
              </a:lnSpc>
              <a:spcBef>
                <a:spcPts val="0"/>
              </a:spcBef>
              <a:tabLst>
                <a:tab pos="3316288" algn="l"/>
              </a:tabLst>
            </a:pPr>
            <a:endParaRPr lang="pt-BR" sz="1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1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 espécie 89 – Pensão Especial aos Dependentes das </a:t>
            </a:r>
            <a:r>
              <a:rPr lang="pt-BR" sz="18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Vítimas</a:t>
            </a:r>
            <a:r>
              <a:rPr lang="pt-BR" sz="1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da </a:t>
            </a:r>
            <a:r>
              <a:rPr lang="pt-BR" sz="18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Hemodiálise</a:t>
            </a:r>
            <a:r>
              <a:rPr lang="pt-BR" sz="1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 Caruaru – PE – Lei no 9.422, de 1996; e</a:t>
            </a:r>
          </a:p>
          <a:p>
            <a:pPr algn="just">
              <a:lnSpc>
                <a:spcPct val="100000"/>
              </a:lnSpc>
              <a:spcBef>
                <a:spcPts val="0"/>
              </a:spcBef>
              <a:tabLst>
                <a:tab pos="3316288" algn="l"/>
              </a:tabLst>
            </a:pPr>
            <a:endParaRPr lang="pt-BR" sz="18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18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e) </a:t>
            </a:r>
            <a:r>
              <a:rPr lang="pt-BR" sz="1800" dirty="0" err="1">
                <a:solidFill>
                  <a:schemeClr val="bg1"/>
                </a:solidFill>
                <a:latin typeface="Aptos Display" panose="020B0004020202020204" pitchFamily="34" charset="0"/>
                <a:ea typeface="Times New Roman" panose="02020603050405020304" pitchFamily="18" charset="0"/>
                <a:cs typeface="Segoe UI" panose="020B0502040204020203" pitchFamily="34" charset="0"/>
              </a:rPr>
              <a:t>espécie</a:t>
            </a:r>
            <a:r>
              <a:rPr lang="pt-BR" sz="18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96 – </a:t>
            </a:r>
            <a:r>
              <a:rPr lang="pt-BR" sz="1800" dirty="0" err="1">
                <a:solidFill>
                  <a:schemeClr val="bg1"/>
                </a:solidFill>
                <a:latin typeface="Aptos Display" panose="020B0004020202020204" pitchFamily="34" charset="0"/>
                <a:ea typeface="Times New Roman" panose="02020603050405020304" pitchFamily="18" charset="0"/>
                <a:cs typeface="Segoe UI" panose="020B0502040204020203" pitchFamily="34" charset="0"/>
              </a:rPr>
              <a:t>Pensão</a:t>
            </a:r>
            <a:r>
              <a:rPr lang="pt-BR" sz="18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Especial (</a:t>
            </a:r>
            <a:r>
              <a:rPr lang="pt-BR" sz="1800" dirty="0" err="1">
                <a:solidFill>
                  <a:schemeClr val="bg1"/>
                </a:solidFill>
                <a:latin typeface="Aptos Display" panose="020B0004020202020204" pitchFamily="34" charset="0"/>
                <a:ea typeface="Times New Roman" panose="02020603050405020304" pitchFamily="18" charset="0"/>
                <a:cs typeface="Segoe UI" panose="020B0502040204020203" pitchFamily="34" charset="0"/>
              </a:rPr>
              <a:t>Hanseníase</a:t>
            </a:r>
            <a:r>
              <a:rPr lang="pt-BR" sz="18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 Lei nº 11.520, de 2007.</a:t>
            </a:r>
          </a:p>
        </p:txBody>
      </p:sp>
    </p:spTree>
    <p:extLst>
      <p:ext uri="{BB962C8B-B14F-4D97-AF65-F5344CB8AC3E}">
        <p14:creationId xmlns:p14="http://schemas.microsoft.com/office/powerpoint/2010/main" val="105536968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Dessa forma, é acumulável também com Bolsa Família, assistência médica e as pensões acima.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Quanto as rendas de exercício de atividade remunerada, algumas atividades permitem a cumulação conjunta com o BPC:</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Estágio supervisionado</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Contrato de aprendizagem (até 02 salários-mínimos) – art.21-A, §2º da LOAS</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Indenização por danos em barragens</a:t>
            </a:r>
          </a:p>
        </p:txBody>
      </p:sp>
    </p:spTree>
    <p:extLst>
      <p:ext uri="{BB962C8B-B14F-4D97-AF65-F5344CB8AC3E}">
        <p14:creationId xmlns:p14="http://schemas.microsoft.com/office/powerpoint/2010/main" val="24246948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É a redação do art.20 da LOAS: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9º Os valores recebidos a título de auxílio financeiro temporário ou de indenização por danos sofridos em decorrência de rompimento e colapso de barragens, bem como os rendimentos decorrentes de estágio supervisionado e de aprendizagem, não serão computados para fins de cálculo da renda familiar per capita a que se refere o § 3º deste artigo.    (Redação dada pela Lei nº 14.809, de 2024)</a:t>
            </a:r>
          </a:p>
        </p:txBody>
      </p:sp>
    </p:spTree>
    <p:extLst>
      <p:ext uri="{BB962C8B-B14F-4D97-AF65-F5344CB8AC3E}">
        <p14:creationId xmlns:p14="http://schemas.microsoft.com/office/powerpoint/2010/main" val="253154777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 o titular de BPC/LOAS IDOSO pode exercer atividade remunerada, desde que mantenha os requisitos da miserabilidade.</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o titular DEFICIENTE, não pode. Resultando na suspensão do BPC.</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LOAS</a:t>
            </a: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21-A.  O benefício de prestação continuada será suspenso pelo órgão concedente quando a pessoa com deficiência exercer atividade remunerada, inclusive na condição de microempreendedor individual.</a:t>
            </a:r>
          </a:p>
        </p:txBody>
      </p:sp>
    </p:spTree>
    <p:extLst>
      <p:ext uri="{BB962C8B-B14F-4D97-AF65-F5344CB8AC3E}">
        <p14:creationId xmlns:p14="http://schemas.microsoft.com/office/powerpoint/2010/main" val="55908976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6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BPC/LOAS e Bolsa Família</a:t>
            </a:r>
          </a:p>
          <a:p>
            <a:pPr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Não há nenhuma proibição de recebimento acumulado entre o BPC/LOAS e o Bolsa Família. Entretanto a formação dos cálculos merece atenção a parte.</a:t>
            </a:r>
          </a:p>
          <a:p>
            <a:pPr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Bolsa Família  passou considerado renda para o BPC/LOAS, com a revogação do art4º, §2º, II do Decreto nº 6.214/07 pelo Decreto n.12.534/25:</a:t>
            </a:r>
          </a:p>
          <a:p>
            <a:pPr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 o   Para fins do disposto no inciso VI do caput , não serão computados como renda mensal bruta familiar:                         (Redação dada pelo Decreto nº 7.617, de 2011)</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benefícios e auxílios assistenciais de natureza eventual e temporária;                         (Incluído pelo Decreto nº 7.617, de 2011)</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valores oriundos de programas sociais de transferência de renda; </a:t>
            </a:r>
          </a:p>
        </p:txBody>
      </p:sp>
    </p:spTree>
    <p:extLst>
      <p:ext uri="{BB962C8B-B14F-4D97-AF65-F5344CB8AC3E}">
        <p14:creationId xmlns:p14="http://schemas.microsoft.com/office/powerpoint/2010/main" val="108246960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403940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603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46038" algn="just">
              <a:lnSpc>
                <a:spcPct val="100000"/>
              </a:lnSpc>
              <a:spcBef>
                <a:spcPts val="0"/>
              </a:spcBef>
              <a:tabLst>
                <a:tab pos="3316288" algn="l"/>
              </a:tabLst>
            </a:pPr>
            <a:r>
              <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Bolsa Família e BPC/LOAS</a:t>
            </a:r>
          </a:p>
          <a:p>
            <a:pPr marL="4603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4603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Com isso, o INSS suspendeu a tramitação de todos os </a:t>
            </a: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pedidos de BPC/LOAS em que o requerente recebe Bolsa Família, para adequação e interoperabilidade entre os respectivos sistemas, com o fito de conceder o benefício assistencial BPC e fazer cessar o Bolsa Família.</a:t>
            </a:r>
          </a:p>
          <a:p>
            <a:pPr marL="4603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46038"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Na prática, em que pese o raciocínio inicial de que a renda do Bolsa Família seria computado para cálculos do BPC, e que por isso resultaria em indeferimento do pedido, o INSS acaba por não contabilizá-lo quando se trata de família monoparental.</a:t>
            </a:r>
          </a:p>
          <a:p>
            <a:pPr marL="4603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4603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pic>
        <p:nvPicPr>
          <p:cNvPr id="2" name="Imagem 1">
            <a:extLst>
              <a:ext uri="{FF2B5EF4-FFF2-40B4-BE49-F238E27FC236}">
                <a16:creationId xmlns:a16="http://schemas.microsoft.com/office/drawing/2014/main" id="{F6455DDC-CB2E-7486-7203-4FE7085CDF38}"/>
              </a:ext>
            </a:extLst>
          </p:cNvPr>
          <p:cNvPicPr>
            <a:picLocks noChangeAspect="1"/>
          </p:cNvPicPr>
          <p:nvPr/>
        </p:nvPicPr>
        <p:blipFill>
          <a:blip r:embed="rId2"/>
          <a:stretch>
            <a:fillRect/>
          </a:stretch>
        </p:blipFill>
        <p:spPr>
          <a:xfrm>
            <a:off x="1105735" y="4247909"/>
            <a:ext cx="9980529" cy="2123794"/>
          </a:xfrm>
          <a:prstGeom prst="rect">
            <a:avLst/>
          </a:prstGeom>
        </p:spPr>
      </p:pic>
    </p:spTree>
    <p:extLst>
      <p:ext uri="{BB962C8B-B14F-4D97-AF65-F5344CB8AC3E}">
        <p14:creationId xmlns:p14="http://schemas.microsoft.com/office/powerpoint/2010/main" val="8170692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7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BPC/LOAS e Pensão por morte </a:t>
            </a:r>
          </a:p>
          <a:p>
            <a:pPr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benefício de prestação continuada não gera direito a pensão por morte. Mas devem ser considerados vários vieses nesse caso.</a:t>
            </a:r>
          </a:p>
          <a:p>
            <a:pPr algn="just">
              <a:lnSpc>
                <a:spcPts val="27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23.  O Benefício de Prestação Continuada é intransferível, não gerando direito à pensão por morte aos herdeiros ou sucessores.</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Parágrafo único.  O valor do resíduo não recebido em vida pelo beneficiário será pago aos seus herdeiros ou sucessores, na forma da lei civil.</a:t>
            </a:r>
          </a:p>
        </p:txBody>
      </p:sp>
    </p:spTree>
    <p:extLst>
      <p:ext uri="{BB962C8B-B14F-4D97-AF65-F5344CB8AC3E}">
        <p14:creationId xmlns:p14="http://schemas.microsoft.com/office/powerpoint/2010/main" val="412645524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Só que existem 04 formas que um beneficiário de BPC/LOAS pode deixar aos dependentes o direito à pensão por morte.</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São elas: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Contribuir como segurado facultativo enquanto recebe o BPC/LOAS, </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Ter preenchido direito a algum benefício previdenciário, </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Estando em período de graça na ocasião do óbito, ainda que recebendo o benefício assistencial ou</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Mantendo a qualidade de segurado por incapacidade até o evento morte (art.63 da Portaria n.991/22). </a:t>
            </a:r>
          </a:p>
        </p:txBody>
      </p:sp>
    </p:spTree>
    <p:extLst>
      <p:ext uri="{BB962C8B-B14F-4D97-AF65-F5344CB8AC3E}">
        <p14:creationId xmlns:p14="http://schemas.microsoft.com/office/powerpoint/2010/main" val="50566910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ts val="2300"/>
              </a:lnSpc>
              <a:spcBef>
                <a:spcPts val="0"/>
              </a:spcBef>
              <a:tabLst>
                <a:tab pos="3316288" algn="l"/>
              </a:tabLst>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DICAS PRÁTICAS DE OURO – CURSO FRENTE A FRENTE BPC/LOAS</a:t>
            </a:r>
            <a:endParaRPr lang="pt-BR" sz="2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56675371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89366"/>
            <a:ext cx="11304493" cy="656863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OBS: </a:t>
            </a: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Autorizar mudar a DER (no formulário de campo adicional do requerimento), o que permite que alguns recebimentos e vínculos durante o curso do processo não atrapalhem. Como no caso do Seguro Defeso e vínculos em aberto.</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OBS: </a:t>
            </a: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O conceito de família, a formação de renda e as formas de notificação devem ser de amplo domínio para quem quer dominar o BPC/LOAS.</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OBS: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declaração de separação de fato prevalece sobre a informação no SIRC (quando consta certidão de casamento), mas no processo consta essa informação para fins futuros, inclusive para pensão por morte. O que pode ser prejudicial.</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OBS: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avaliação social não reprova na prática. Somente a médica.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OBS: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análise pelo servidor do INSS é diferente da feita pelo médico e assistente social, não havendo integração entre elas nem no sistema. São manifestações separadas e o sistema aglutina e defere.</a:t>
            </a:r>
          </a:p>
        </p:txBody>
      </p:sp>
    </p:spTree>
    <p:extLst>
      <p:ext uri="{BB962C8B-B14F-4D97-AF65-F5344CB8AC3E}">
        <p14:creationId xmlns:p14="http://schemas.microsoft.com/office/powerpoint/2010/main" val="120834285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3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Sistemas utilizados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GET – ou PAT (mais atual)</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CNIS</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DAP</a:t>
            </a:r>
          </a:p>
          <a:p>
            <a:pPr algn="just">
              <a:lnSpc>
                <a:spcPct val="100000"/>
              </a:lnSpc>
              <a:spcBef>
                <a:spcPts val="0"/>
              </a:spcBef>
              <a:tabLst>
                <a:tab pos="3316288" algn="l"/>
              </a:tabLst>
            </a:pP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SEGURO DESEMPREGO</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PESSOA JURÍDICA</a:t>
            </a:r>
          </a:p>
        </p:txBody>
      </p:sp>
    </p:spTree>
    <p:extLst>
      <p:ext uri="{BB962C8B-B14F-4D97-AF65-F5344CB8AC3E}">
        <p14:creationId xmlns:p14="http://schemas.microsoft.com/office/powerpoint/2010/main" val="87974277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FC2D4-E77C-D8D8-BC24-B09090974674}"/>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92539A1E-273E-9316-1C48-9370FC382E65}"/>
              </a:ext>
            </a:extLst>
          </p:cNvPr>
          <p:cNvSpPr txBox="1">
            <a:spLocks/>
          </p:cNvSpPr>
          <p:nvPr/>
        </p:nvSpPr>
        <p:spPr>
          <a:xfrm>
            <a:off x="443753" y="393700"/>
            <a:ext cx="11304493" cy="413200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3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Bolsa Família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Regras gerais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Benefício destinado à família, cujo conceito é bem mais amplo que o BPC/LOAS e possui critérios diferenciados.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Lei n.14.601/23 e Portaria n,1084/25</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11091208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951F4-5C44-DA1B-380F-AB605E5F6B00}"/>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302E38E8-52C6-D635-53A8-018B2AE7B8D7}"/>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pt-BR" sz="2400" b="1" dirty="0">
                <a:solidFill>
                  <a:srgbClr val="ECAD00"/>
                </a:solidFill>
              </a:rPr>
              <a:t>CONCEITOS GERAIS</a:t>
            </a:r>
          </a:p>
          <a:p>
            <a:pPr algn="just"/>
            <a:endParaRPr lang="pt-BR" sz="2400" dirty="0">
              <a:solidFill>
                <a:schemeClr val="bg1"/>
              </a:solidFill>
            </a:endParaRPr>
          </a:p>
          <a:p>
            <a:pPr algn="just"/>
            <a:r>
              <a:rPr lang="pt-BR" sz="2400" dirty="0">
                <a:solidFill>
                  <a:schemeClr val="bg1"/>
                </a:solidFill>
              </a:rPr>
              <a:t>Art. 4º</a:t>
            </a:r>
            <a:r>
              <a:rPr lang="pt-BR" sz="2400" b="1" dirty="0">
                <a:solidFill>
                  <a:schemeClr val="bg1"/>
                </a:solidFill>
              </a:rPr>
              <a:t> </a:t>
            </a:r>
            <a:r>
              <a:rPr lang="pt-BR" sz="2400" dirty="0">
                <a:solidFill>
                  <a:schemeClr val="bg1"/>
                </a:solidFill>
              </a:rPr>
              <a:t>Para fins do disposto nesta Lei, considera-se:</a:t>
            </a:r>
          </a:p>
          <a:p>
            <a:pPr algn="just"/>
            <a:r>
              <a:rPr lang="pt-BR" sz="2400" dirty="0" err="1">
                <a:solidFill>
                  <a:schemeClr val="bg1"/>
                </a:solidFill>
              </a:rPr>
              <a:t>I</a:t>
            </a:r>
            <a:r>
              <a:rPr lang="pt-BR" sz="2400" dirty="0">
                <a:solidFill>
                  <a:schemeClr val="bg1"/>
                </a:solidFill>
              </a:rPr>
              <a:t> - família: núcleo composto de uma ou mais pessoas que formem um grupo doméstico, com residência no mesmo domicílio, e que contribuam para o rendimento ou que dele dependam para atendimento de suas despesas;</a:t>
            </a:r>
          </a:p>
          <a:p>
            <a:pPr algn="just"/>
            <a:r>
              <a:rPr lang="pt-BR" sz="2400" dirty="0">
                <a:solidFill>
                  <a:schemeClr val="bg1"/>
                </a:solidFill>
              </a:rPr>
              <a:t>II - renda familiar mensal: soma dos rendimentos auferidos por todos os integrantes da família, excluídos aqueles rendimentos indicados no § 1º deste artigo e em regulamento;</a:t>
            </a:r>
          </a:p>
          <a:p>
            <a:pPr algn="just"/>
            <a:r>
              <a:rPr lang="pt-BR" sz="2400" dirty="0">
                <a:solidFill>
                  <a:schemeClr val="bg1"/>
                </a:solidFill>
              </a:rPr>
              <a:t>III - renda familiar </a:t>
            </a:r>
            <a:r>
              <a:rPr lang="pt-BR" sz="2400" b="1" dirty="0">
                <a:solidFill>
                  <a:schemeClr val="bg1"/>
                </a:solidFill>
              </a:rPr>
              <a:t>per capita</a:t>
            </a:r>
            <a:r>
              <a:rPr lang="pt-BR" sz="2400" dirty="0">
                <a:solidFill>
                  <a:schemeClr val="bg1"/>
                </a:solidFill>
              </a:rPr>
              <a:t> mensal: razão entre a renda familiar mensal e o total de integrantes da família; e</a:t>
            </a:r>
          </a:p>
          <a:p>
            <a:pPr algn="just"/>
            <a:r>
              <a:rPr lang="pt-BR" sz="2400" dirty="0">
                <a:solidFill>
                  <a:schemeClr val="bg1"/>
                </a:solidFill>
              </a:rPr>
              <a:t>IV - domicílio: local que serve de moradia à família.</a:t>
            </a:r>
          </a:p>
          <a:p>
            <a:pPr algn="just"/>
            <a:br>
              <a:rPr lang="pt-BR" sz="2400" dirty="0">
                <a:solidFill>
                  <a:schemeClr val="bg1"/>
                </a:solidFill>
              </a:rPr>
            </a:b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13594005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2043A-FA99-C07D-CF50-853108530625}"/>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AC8591D7-94F5-AA0B-0A73-AF2CC1DD0668}"/>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pt-BR" sz="2400" b="1" dirty="0">
                <a:solidFill>
                  <a:srgbClr val="ECAD00"/>
                </a:solidFill>
              </a:rPr>
              <a:t>CONCEITOS GERAIS</a:t>
            </a:r>
          </a:p>
          <a:p>
            <a:pPr algn="just"/>
            <a:endParaRPr lang="pt-BR" sz="2400" dirty="0">
              <a:solidFill>
                <a:schemeClr val="bg1"/>
              </a:solidFill>
            </a:endParaRPr>
          </a:p>
          <a:p>
            <a:pPr algn="just"/>
            <a:r>
              <a:rPr lang="pt-BR" sz="2400" dirty="0">
                <a:solidFill>
                  <a:schemeClr val="bg1"/>
                </a:solidFill>
              </a:rPr>
              <a:t>Art. 4º</a:t>
            </a:r>
            <a:r>
              <a:rPr lang="pt-BR" sz="2400" b="1" dirty="0">
                <a:solidFill>
                  <a:schemeClr val="bg1"/>
                </a:solidFill>
              </a:rPr>
              <a:t> </a:t>
            </a:r>
            <a:r>
              <a:rPr lang="pt-BR" sz="2400" dirty="0">
                <a:solidFill>
                  <a:schemeClr val="bg1"/>
                </a:solidFill>
              </a:rPr>
              <a:t>Para fins do disposto nesta Lei, considera-se:</a:t>
            </a:r>
          </a:p>
          <a:p>
            <a:pPr algn="just"/>
            <a:r>
              <a:rPr lang="pt-BR" sz="2400" dirty="0" err="1">
                <a:solidFill>
                  <a:schemeClr val="bg1"/>
                </a:solidFill>
              </a:rPr>
              <a:t>I</a:t>
            </a:r>
            <a:r>
              <a:rPr lang="pt-BR" sz="2400" dirty="0">
                <a:solidFill>
                  <a:schemeClr val="bg1"/>
                </a:solidFill>
              </a:rPr>
              <a:t> - família: núcleo composto de uma ou mais pessoas que formem um grupo doméstico, com residência no mesmo domicílio, e que contribuam para o rendimento ou que dele dependam para atendimento de suas despesas;</a:t>
            </a:r>
          </a:p>
          <a:p>
            <a:pPr algn="just"/>
            <a:r>
              <a:rPr lang="pt-BR" sz="2400" dirty="0">
                <a:solidFill>
                  <a:schemeClr val="bg1"/>
                </a:solidFill>
              </a:rPr>
              <a:t>II - renda familiar mensal: soma dos rendimentos auferidos por todos os integrantes da família, excluídos aqueles rendimentos indicados no § 1º deste artigo e em regulamento;</a:t>
            </a:r>
          </a:p>
          <a:p>
            <a:pPr algn="just"/>
            <a:r>
              <a:rPr lang="pt-BR" sz="2400" dirty="0">
                <a:solidFill>
                  <a:schemeClr val="bg1"/>
                </a:solidFill>
              </a:rPr>
              <a:t>III - renda familiar </a:t>
            </a:r>
            <a:r>
              <a:rPr lang="pt-BR" sz="2400" b="1" dirty="0">
                <a:solidFill>
                  <a:schemeClr val="bg1"/>
                </a:solidFill>
              </a:rPr>
              <a:t>per capita</a:t>
            </a:r>
            <a:r>
              <a:rPr lang="pt-BR" sz="2400" dirty="0">
                <a:solidFill>
                  <a:schemeClr val="bg1"/>
                </a:solidFill>
              </a:rPr>
              <a:t> mensal: razão entre a renda familiar mensal e o total de integrantes da família; e</a:t>
            </a:r>
          </a:p>
          <a:p>
            <a:pPr algn="just"/>
            <a:r>
              <a:rPr lang="pt-BR" sz="2400" dirty="0">
                <a:solidFill>
                  <a:schemeClr val="bg1"/>
                </a:solidFill>
              </a:rPr>
              <a:t>IV - domicílio: local que serve de moradia à família.</a:t>
            </a:r>
          </a:p>
          <a:p>
            <a:pPr algn="just"/>
            <a:br>
              <a:rPr lang="pt-BR" sz="2400" dirty="0">
                <a:solidFill>
                  <a:schemeClr val="bg1"/>
                </a:solidFill>
              </a:rPr>
            </a:b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36688941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FF244-3ED8-1421-BB36-5DD532F7B7E4}"/>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F7B6026F-3E34-5279-54D2-270F5816FE9B}"/>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endParaRPr lang="pt-BR" sz="1800" dirty="0">
              <a:solidFill>
                <a:schemeClr val="bg1"/>
              </a:solidFill>
            </a:endParaRPr>
          </a:p>
          <a:p>
            <a:pPr algn="just"/>
            <a:r>
              <a:rPr lang="pt-BR" sz="1800" b="1" dirty="0">
                <a:solidFill>
                  <a:srgbClr val="ECAD00"/>
                </a:solidFill>
              </a:rPr>
              <a:t>REQUISITOS</a:t>
            </a:r>
          </a:p>
          <a:p>
            <a:pPr algn="just"/>
            <a:endParaRPr lang="pt-BR" sz="1800" dirty="0">
              <a:solidFill>
                <a:schemeClr val="bg1"/>
              </a:solidFill>
            </a:endParaRPr>
          </a:p>
          <a:p>
            <a:pPr algn="just"/>
            <a:r>
              <a:rPr lang="pt-BR" sz="1800" dirty="0">
                <a:solidFill>
                  <a:schemeClr val="bg1"/>
                </a:solidFill>
              </a:rPr>
              <a:t>Art. 5º</a:t>
            </a:r>
            <a:r>
              <a:rPr lang="pt-BR" sz="1800" b="1" dirty="0">
                <a:solidFill>
                  <a:schemeClr val="bg1"/>
                </a:solidFill>
              </a:rPr>
              <a:t> </a:t>
            </a:r>
            <a:r>
              <a:rPr lang="pt-BR" sz="1800" dirty="0">
                <a:solidFill>
                  <a:schemeClr val="bg1"/>
                </a:solidFill>
              </a:rPr>
              <a:t>São elegíveis ao Programa Bolsa Família as famílias:</a:t>
            </a:r>
          </a:p>
          <a:p>
            <a:pPr algn="just"/>
            <a:r>
              <a:rPr lang="pt-BR" sz="1800" dirty="0" err="1">
                <a:solidFill>
                  <a:schemeClr val="bg1"/>
                </a:solidFill>
              </a:rPr>
              <a:t>I</a:t>
            </a:r>
            <a:r>
              <a:rPr lang="pt-BR" sz="1800" dirty="0">
                <a:solidFill>
                  <a:schemeClr val="bg1"/>
                </a:solidFill>
              </a:rPr>
              <a:t> - inscritas no </a:t>
            </a:r>
            <a:r>
              <a:rPr lang="pt-BR" sz="1800" dirty="0" err="1">
                <a:solidFill>
                  <a:schemeClr val="bg1"/>
                </a:solidFill>
              </a:rPr>
              <a:t>CadÚnico</a:t>
            </a:r>
            <a:r>
              <a:rPr lang="pt-BR" sz="1800" dirty="0">
                <a:solidFill>
                  <a:schemeClr val="bg1"/>
                </a:solidFill>
              </a:rPr>
              <a:t>; e</a:t>
            </a:r>
          </a:p>
          <a:p>
            <a:pPr algn="just"/>
            <a:r>
              <a:rPr lang="pt-BR" sz="1800" dirty="0">
                <a:solidFill>
                  <a:schemeClr val="bg1"/>
                </a:solidFill>
              </a:rPr>
              <a:t>II - cuja renda familiar </a:t>
            </a:r>
            <a:r>
              <a:rPr lang="pt-BR" sz="1800" b="1" dirty="0">
                <a:solidFill>
                  <a:schemeClr val="bg1"/>
                </a:solidFill>
              </a:rPr>
              <a:t>per capita</a:t>
            </a:r>
            <a:r>
              <a:rPr lang="pt-BR" sz="1800" dirty="0">
                <a:solidFill>
                  <a:schemeClr val="bg1"/>
                </a:solidFill>
              </a:rPr>
              <a:t> mensal seja igual ou inferior a </a:t>
            </a:r>
            <a:r>
              <a:rPr lang="pt-BR" sz="1800" dirty="0" err="1">
                <a:solidFill>
                  <a:schemeClr val="bg1"/>
                </a:solidFill>
              </a:rPr>
              <a:t>R</a:t>
            </a:r>
            <a:r>
              <a:rPr lang="pt-BR" sz="1800" dirty="0">
                <a:solidFill>
                  <a:schemeClr val="bg1"/>
                </a:solidFill>
              </a:rPr>
              <a:t>$ 218,00 (duzentos e dezoito reais).</a:t>
            </a:r>
          </a:p>
          <a:p>
            <a:pPr algn="just"/>
            <a:endParaRPr lang="pt-BR" sz="1800" dirty="0">
              <a:solidFill>
                <a:schemeClr val="bg1"/>
              </a:solidFill>
            </a:endParaRPr>
          </a:p>
          <a:p>
            <a:pPr algn="just"/>
            <a:r>
              <a:rPr lang="pt-BR" sz="1800" b="1" dirty="0">
                <a:solidFill>
                  <a:srgbClr val="ECAD00"/>
                </a:solidFill>
              </a:rPr>
              <a:t>PAGAMENTO/VALOR MENSAL</a:t>
            </a:r>
          </a:p>
          <a:p>
            <a:pPr algn="just"/>
            <a:endParaRPr lang="pt-BR" sz="1800" dirty="0">
              <a:solidFill>
                <a:schemeClr val="bg1"/>
              </a:solidFill>
            </a:endParaRPr>
          </a:p>
          <a:p>
            <a:pPr algn="just"/>
            <a:r>
              <a:rPr lang="pt-BR" sz="1800" dirty="0">
                <a:solidFill>
                  <a:schemeClr val="bg1"/>
                </a:solidFill>
              </a:rPr>
              <a:t>Art. 7º A transferência de renda do Programa Bolsa Família é composta de benefícios financeiros disponibilizados às famílias e calculados na forma estabelecida neste artigo e em regulamento.</a:t>
            </a:r>
          </a:p>
          <a:p>
            <a:pPr algn="just"/>
            <a:r>
              <a:rPr lang="pt-BR" sz="1800" dirty="0">
                <a:solidFill>
                  <a:schemeClr val="bg1"/>
                </a:solidFill>
              </a:rPr>
              <a:t>§ 1º Constituem benefícios financeiros do Programa Bolsa Família:</a:t>
            </a:r>
          </a:p>
          <a:p>
            <a:pPr algn="just"/>
            <a:r>
              <a:rPr lang="pt-BR" sz="1800" dirty="0" err="1">
                <a:solidFill>
                  <a:schemeClr val="bg1"/>
                </a:solidFill>
              </a:rPr>
              <a:t>I</a:t>
            </a:r>
            <a:r>
              <a:rPr lang="pt-BR" sz="1800" dirty="0">
                <a:solidFill>
                  <a:schemeClr val="bg1"/>
                </a:solidFill>
              </a:rPr>
              <a:t> - Benefício de Renda de Cidadania, no valor de </a:t>
            </a:r>
            <a:r>
              <a:rPr lang="pt-BR" sz="1800" dirty="0" err="1">
                <a:solidFill>
                  <a:schemeClr val="bg1"/>
                </a:solidFill>
              </a:rPr>
              <a:t>R</a:t>
            </a:r>
            <a:r>
              <a:rPr lang="pt-BR" sz="1800" dirty="0">
                <a:solidFill>
                  <a:schemeClr val="bg1"/>
                </a:solidFill>
              </a:rPr>
              <a:t>$ 142,00 (cento e quarenta e dois reais) por integrante, destinado a todas as famílias beneficiárias do Programa Bolsa Família;</a:t>
            </a:r>
          </a:p>
          <a:p>
            <a:pPr algn="just"/>
            <a:r>
              <a:rPr lang="pt-BR" sz="1800" dirty="0">
                <a:solidFill>
                  <a:schemeClr val="bg1"/>
                </a:solidFill>
              </a:rPr>
              <a:t>II - Benefício Complementar, destinado às famílias beneficiárias do Programa Bolsa Família cuja soma dos valores relativos aos benefícios financeiros de que trata o inciso </a:t>
            </a:r>
            <a:r>
              <a:rPr lang="pt-BR" sz="1800" dirty="0" err="1">
                <a:solidFill>
                  <a:schemeClr val="bg1"/>
                </a:solidFill>
              </a:rPr>
              <a:t>I</a:t>
            </a:r>
            <a:r>
              <a:rPr lang="pt-BR" sz="1800" dirty="0">
                <a:solidFill>
                  <a:schemeClr val="bg1"/>
                </a:solidFill>
              </a:rPr>
              <a:t> deste parágrafo seja inferior a </a:t>
            </a:r>
            <a:r>
              <a:rPr lang="pt-BR" sz="1800" dirty="0" err="1">
                <a:solidFill>
                  <a:schemeClr val="bg1"/>
                </a:solidFill>
              </a:rPr>
              <a:t>R</a:t>
            </a:r>
            <a:r>
              <a:rPr lang="pt-BR" sz="1800" dirty="0">
                <a:solidFill>
                  <a:schemeClr val="bg1"/>
                </a:solidFill>
              </a:rPr>
              <a:t>$ 600,00 (seiscentos reais), calculado pela diferença entre este valor e a referida soma; </a:t>
            </a:r>
            <a:r>
              <a:rPr lang="pt-BR" sz="1800" b="1" dirty="0">
                <a:solidFill>
                  <a:srgbClr val="00B050"/>
                </a:solidFill>
              </a:rPr>
              <a:t>(FAMÍLIA MONOPARENTAL)</a:t>
            </a:r>
          </a:p>
          <a:p>
            <a:pPr algn="just"/>
            <a:r>
              <a:rPr lang="pt-BR" sz="1800" dirty="0">
                <a:solidFill>
                  <a:schemeClr val="bg1"/>
                </a:solidFill>
              </a:rPr>
              <a:t>III - Benefício Primeira Infância, no valor de </a:t>
            </a:r>
            <a:r>
              <a:rPr lang="pt-BR" sz="1800" dirty="0" err="1">
                <a:solidFill>
                  <a:schemeClr val="bg1"/>
                </a:solidFill>
              </a:rPr>
              <a:t>R</a:t>
            </a:r>
            <a:r>
              <a:rPr lang="pt-BR" sz="1800" dirty="0">
                <a:solidFill>
                  <a:schemeClr val="bg1"/>
                </a:solidFill>
              </a:rPr>
              <a:t>$ 150,00 (cento e cinquenta reais) por criança, destinado às famílias beneficiárias que possuírem, em sua composição, crianças com idade entre 0 (zero) e 7 (sete) anos incompletos;</a:t>
            </a:r>
          </a:p>
          <a:p>
            <a:pPr algn="just"/>
            <a:r>
              <a:rPr lang="pt-BR" sz="1800" dirty="0">
                <a:solidFill>
                  <a:schemeClr val="bg1"/>
                </a:solidFill>
              </a:rPr>
              <a:t>IV - Benefício Variável Familiar, no valor de </a:t>
            </a:r>
            <a:r>
              <a:rPr lang="pt-BR" sz="1800" dirty="0" err="1">
                <a:solidFill>
                  <a:schemeClr val="bg1"/>
                </a:solidFill>
              </a:rPr>
              <a:t>R</a:t>
            </a:r>
            <a:r>
              <a:rPr lang="pt-BR" sz="1800" dirty="0">
                <a:solidFill>
                  <a:schemeClr val="bg1"/>
                </a:solidFill>
              </a:rPr>
              <a:t>$ 50,00 (cinquenta reais), destinado às famílias beneficiárias que possuírem, em sua composição:</a:t>
            </a:r>
          </a:p>
          <a:p>
            <a:pPr algn="just"/>
            <a:r>
              <a:rPr lang="pt-BR" sz="1800" dirty="0">
                <a:solidFill>
                  <a:schemeClr val="bg1"/>
                </a:solidFill>
              </a:rPr>
              <a:t>a) gestantes;</a:t>
            </a:r>
          </a:p>
          <a:p>
            <a:pPr algn="just"/>
            <a:r>
              <a:rPr lang="pt-BR" sz="1800" dirty="0" err="1">
                <a:solidFill>
                  <a:schemeClr val="bg1"/>
                </a:solidFill>
              </a:rPr>
              <a:t>b</a:t>
            </a:r>
            <a:r>
              <a:rPr lang="pt-BR" sz="1800" dirty="0">
                <a:solidFill>
                  <a:schemeClr val="bg1"/>
                </a:solidFill>
              </a:rPr>
              <a:t>) nutrizes;</a:t>
            </a:r>
          </a:p>
          <a:p>
            <a:pPr algn="just"/>
            <a:r>
              <a:rPr lang="pt-BR" sz="1800" dirty="0" err="1">
                <a:solidFill>
                  <a:schemeClr val="bg1"/>
                </a:solidFill>
              </a:rPr>
              <a:t>c</a:t>
            </a:r>
            <a:r>
              <a:rPr lang="pt-BR" sz="1800" dirty="0">
                <a:solidFill>
                  <a:schemeClr val="bg1"/>
                </a:solidFill>
              </a:rPr>
              <a:t>) crianças com idade entre 7 (sete) anos e 12 (doze) anos incompletos; ou</a:t>
            </a:r>
          </a:p>
          <a:p>
            <a:pPr algn="just"/>
            <a:r>
              <a:rPr lang="pt-BR" sz="1800" dirty="0" err="1">
                <a:solidFill>
                  <a:schemeClr val="bg1"/>
                </a:solidFill>
              </a:rPr>
              <a:t>d</a:t>
            </a:r>
            <a:r>
              <a:rPr lang="pt-BR" sz="1800" dirty="0">
                <a:solidFill>
                  <a:schemeClr val="bg1"/>
                </a:solidFill>
              </a:rPr>
              <a:t>) adolescentes, com idade entre 12 (doze) anos e 18 (dezoito) anos incompletos;</a:t>
            </a:r>
          </a:p>
          <a:p>
            <a:pPr algn="just"/>
            <a:br>
              <a:rPr lang="pt-BR" sz="1800" dirty="0">
                <a:solidFill>
                  <a:schemeClr val="bg1"/>
                </a:solidFill>
              </a:rPr>
            </a:br>
            <a:endParaRPr lang="pt-BR" sz="1800" dirty="0">
              <a:solidFill>
                <a:schemeClr val="bg1"/>
              </a:solidFill>
            </a:endParaRPr>
          </a:p>
        </p:txBody>
      </p:sp>
    </p:spTree>
    <p:extLst>
      <p:ext uri="{BB962C8B-B14F-4D97-AF65-F5344CB8AC3E}">
        <p14:creationId xmlns:p14="http://schemas.microsoft.com/office/powerpoint/2010/main" val="190069124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EC606-E107-0B3D-A393-8F1B1F691589}"/>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66A83733-B58E-306F-6432-69985E3E7907}"/>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pt-BR" sz="1800" dirty="0">
                <a:solidFill>
                  <a:schemeClr val="bg1"/>
                </a:solidFill>
              </a:rPr>
              <a:t>Art. 6º As famílias beneficiárias do Programa Bolsa Família cuja renda </a:t>
            </a:r>
            <a:r>
              <a:rPr lang="pt-BR" sz="1800" b="1" dirty="0">
                <a:solidFill>
                  <a:schemeClr val="bg1"/>
                </a:solidFill>
              </a:rPr>
              <a:t>per capita</a:t>
            </a:r>
            <a:r>
              <a:rPr lang="pt-BR" sz="1800" dirty="0">
                <a:solidFill>
                  <a:schemeClr val="bg1"/>
                </a:solidFill>
              </a:rPr>
              <a:t> mensal seja superior ao valor estabelecido no inciso II do </a:t>
            </a:r>
            <a:r>
              <a:rPr lang="pt-BR" sz="1800" b="1" dirty="0">
                <a:solidFill>
                  <a:schemeClr val="bg1"/>
                </a:solidFill>
              </a:rPr>
              <a:t>caput</a:t>
            </a:r>
            <a:r>
              <a:rPr lang="pt-BR" sz="1800" dirty="0">
                <a:solidFill>
                  <a:schemeClr val="bg1"/>
                </a:solidFill>
              </a:rPr>
              <a:t> do art. 5º desta Lei serão mantidas no Programa pelo período de até 24 (vinte e quatro) meses, observados os parâmetros estabelecidos neste artigo e em regulamento.</a:t>
            </a:r>
          </a:p>
          <a:p>
            <a:pPr algn="just"/>
            <a:r>
              <a:rPr lang="pt-BR" sz="1800" dirty="0">
                <a:solidFill>
                  <a:schemeClr val="bg1"/>
                </a:solidFill>
              </a:rPr>
              <a:t>§ 1º Na hipótese de a renda familiar </a:t>
            </a:r>
            <a:r>
              <a:rPr lang="pt-BR" sz="1800" b="1" dirty="0">
                <a:solidFill>
                  <a:schemeClr val="bg1"/>
                </a:solidFill>
              </a:rPr>
              <a:t>per capita</a:t>
            </a:r>
            <a:r>
              <a:rPr lang="pt-BR" sz="1800" dirty="0">
                <a:solidFill>
                  <a:schemeClr val="bg1"/>
                </a:solidFill>
              </a:rPr>
              <a:t> mensal superar o valor de meio salário mínimo, excluído de seu cálculo o valor dos benefícios financeiros do Programa Bolsa Família e observado o disposto nos §§ 1º e 2º do art. 4º desta Lei, a família será desligada do Programa.</a:t>
            </a:r>
          </a:p>
          <a:p>
            <a:pPr algn="just"/>
            <a:r>
              <a:rPr lang="pt-BR" sz="1800" dirty="0">
                <a:solidFill>
                  <a:schemeClr val="bg1"/>
                </a:solidFill>
              </a:rPr>
              <a:t>§ 2º Durante o período de 24 (vinte e quatro) meses a que se refere o </a:t>
            </a:r>
            <a:r>
              <a:rPr lang="pt-BR" sz="1800" b="1" dirty="0">
                <a:solidFill>
                  <a:schemeClr val="bg1"/>
                </a:solidFill>
              </a:rPr>
              <a:t>caput</a:t>
            </a:r>
            <a:r>
              <a:rPr lang="pt-BR" sz="1800" dirty="0">
                <a:solidFill>
                  <a:schemeClr val="bg1"/>
                </a:solidFill>
              </a:rPr>
              <a:t> deste artigo, a família beneficiária receberá 50% (cinquenta por cento) do valor dos benefícios financeiros a que for elegível, nos termos do art. 7º desta Lei.</a:t>
            </a:r>
          </a:p>
          <a:p>
            <a:pPr algn="just"/>
            <a:r>
              <a:rPr lang="pt-BR" sz="1800" dirty="0">
                <a:solidFill>
                  <a:schemeClr val="bg1"/>
                </a:solidFill>
              </a:rPr>
              <a:t>§ 3º Terão prioridade para reingressar no Programa Bolsa Família:</a:t>
            </a:r>
          </a:p>
          <a:p>
            <a:pPr algn="just"/>
            <a:r>
              <a:rPr lang="pt-BR" sz="1800" dirty="0" err="1">
                <a:solidFill>
                  <a:schemeClr val="bg1"/>
                </a:solidFill>
              </a:rPr>
              <a:t>I</a:t>
            </a:r>
            <a:r>
              <a:rPr lang="pt-BR" sz="1800" dirty="0">
                <a:solidFill>
                  <a:schemeClr val="bg1"/>
                </a:solidFill>
              </a:rPr>
              <a:t> - as famílias que voluntariamente se desligarem do Programa; e</a:t>
            </a:r>
          </a:p>
          <a:p>
            <a:pPr algn="just"/>
            <a:r>
              <a:rPr lang="pt-BR" sz="1800" dirty="0">
                <a:solidFill>
                  <a:schemeClr val="bg1"/>
                </a:solidFill>
              </a:rPr>
              <a:t>II - as famílias que forem desligadas do Programa em decorrência do término do período de 24 (vinte e quatro) meses previsto no </a:t>
            </a:r>
            <a:r>
              <a:rPr lang="pt-BR" sz="1800" b="1" dirty="0">
                <a:solidFill>
                  <a:schemeClr val="bg1"/>
                </a:solidFill>
              </a:rPr>
              <a:t>caput</a:t>
            </a:r>
            <a:r>
              <a:rPr lang="pt-BR" sz="1800" dirty="0">
                <a:solidFill>
                  <a:schemeClr val="bg1"/>
                </a:solidFill>
              </a:rPr>
              <a:t> deste artigo.</a:t>
            </a:r>
          </a:p>
        </p:txBody>
      </p:sp>
    </p:spTree>
    <p:extLst>
      <p:ext uri="{BB962C8B-B14F-4D97-AF65-F5344CB8AC3E}">
        <p14:creationId xmlns:p14="http://schemas.microsoft.com/office/powerpoint/2010/main" val="82126402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379B2-2B15-544F-0577-E2BDF1493B9C}"/>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6F9166F9-E2B8-9C47-BCCE-0D6E26D2C8B5}"/>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endParaRPr lang="pt-BR" sz="1800" dirty="0">
              <a:solidFill>
                <a:schemeClr val="bg1"/>
              </a:solidFill>
            </a:endParaRPr>
          </a:p>
          <a:p>
            <a:pPr algn="just"/>
            <a:r>
              <a:rPr lang="pt-BR" sz="2400" b="1" dirty="0">
                <a:solidFill>
                  <a:srgbClr val="ECAD00"/>
                </a:solidFill>
              </a:rPr>
              <a:t>REGRA DE PROTEÇÃO</a:t>
            </a:r>
          </a:p>
          <a:p>
            <a:pPr algn="just"/>
            <a:endParaRPr lang="pt-BR" sz="1800" dirty="0">
              <a:solidFill>
                <a:schemeClr val="bg1"/>
              </a:solidFill>
            </a:endParaRPr>
          </a:p>
          <a:p>
            <a:pPr algn="just"/>
            <a:r>
              <a:rPr lang="pt-BR" sz="2000" dirty="0">
                <a:solidFill>
                  <a:schemeClr val="bg1"/>
                </a:solidFill>
              </a:rPr>
              <a:t>Art. 6º As famílias beneficiárias do Programa Bolsa Família cuja renda </a:t>
            </a:r>
            <a:r>
              <a:rPr lang="pt-BR" sz="2000" b="1" dirty="0">
                <a:solidFill>
                  <a:schemeClr val="bg1"/>
                </a:solidFill>
              </a:rPr>
              <a:t>per capita</a:t>
            </a:r>
            <a:r>
              <a:rPr lang="pt-BR" sz="2000" dirty="0">
                <a:solidFill>
                  <a:schemeClr val="bg1"/>
                </a:solidFill>
              </a:rPr>
              <a:t> mensal seja superior ao valor estabelecido no inciso II do </a:t>
            </a:r>
            <a:r>
              <a:rPr lang="pt-BR" sz="2000" b="1" dirty="0">
                <a:solidFill>
                  <a:schemeClr val="bg1"/>
                </a:solidFill>
              </a:rPr>
              <a:t>caput</a:t>
            </a:r>
            <a:r>
              <a:rPr lang="pt-BR" sz="2000" dirty="0">
                <a:solidFill>
                  <a:schemeClr val="bg1"/>
                </a:solidFill>
              </a:rPr>
              <a:t> do art. 5º desta Lei serão mantidas no Programa pelo período de até 24 (vinte e quatro) meses, observados os parâmetros estabelecidos neste artigo e em regulamento.</a:t>
            </a:r>
          </a:p>
          <a:p>
            <a:pPr algn="just"/>
            <a:endParaRPr lang="pt-BR" sz="2000" dirty="0">
              <a:solidFill>
                <a:schemeClr val="bg1"/>
              </a:solidFill>
            </a:endParaRPr>
          </a:p>
          <a:p>
            <a:pPr algn="just"/>
            <a:r>
              <a:rPr lang="pt-BR" sz="2000" dirty="0">
                <a:solidFill>
                  <a:schemeClr val="bg1"/>
                </a:solidFill>
              </a:rPr>
              <a:t>§ 1º </a:t>
            </a:r>
            <a:r>
              <a:rPr lang="pt-BR" sz="2000" b="1" dirty="0">
                <a:solidFill>
                  <a:srgbClr val="00B050"/>
                </a:solidFill>
              </a:rPr>
              <a:t>Na hipótese de a renda familiar per capita mensal superar o valor de meio salário mínimo,</a:t>
            </a:r>
            <a:r>
              <a:rPr lang="pt-BR" sz="2000" dirty="0">
                <a:solidFill>
                  <a:schemeClr val="bg1"/>
                </a:solidFill>
              </a:rPr>
              <a:t> excluído de seu cálculo o valor dos benefícios financeiros do Programa Bolsa Família e observado o disposto nos §§ 1º e 2º do art. 4º desta Lei</a:t>
            </a:r>
            <a:r>
              <a:rPr lang="pt-BR" sz="2000" b="1" dirty="0">
                <a:solidFill>
                  <a:srgbClr val="00B050"/>
                </a:solidFill>
              </a:rPr>
              <a:t>, a família será desligada do Programa</a:t>
            </a:r>
            <a:r>
              <a:rPr lang="pt-BR" sz="2000" dirty="0">
                <a:solidFill>
                  <a:schemeClr val="bg1"/>
                </a:solidFill>
              </a:rPr>
              <a:t>.</a:t>
            </a:r>
          </a:p>
          <a:p>
            <a:pPr algn="just"/>
            <a:endParaRPr lang="pt-BR" sz="2000" dirty="0">
              <a:solidFill>
                <a:schemeClr val="bg1"/>
              </a:solidFill>
            </a:endParaRPr>
          </a:p>
          <a:p>
            <a:pPr algn="just"/>
            <a:r>
              <a:rPr lang="pt-BR" sz="2000" dirty="0">
                <a:solidFill>
                  <a:schemeClr val="bg1"/>
                </a:solidFill>
              </a:rPr>
              <a:t>§ 2º Durante o período de 24 (vinte e quatro) meses a que se refere o </a:t>
            </a:r>
            <a:r>
              <a:rPr lang="pt-BR" sz="2000" b="1" dirty="0">
                <a:solidFill>
                  <a:schemeClr val="bg1"/>
                </a:solidFill>
              </a:rPr>
              <a:t>caput</a:t>
            </a:r>
            <a:r>
              <a:rPr lang="pt-BR" sz="2000" dirty="0">
                <a:solidFill>
                  <a:schemeClr val="bg1"/>
                </a:solidFill>
              </a:rPr>
              <a:t> deste artigo, a família beneficiária receberá 50% (cinquenta por cento) do valor dos benefícios financeiros a que for elegível, nos termos do art. 7º desta Lei.</a:t>
            </a:r>
          </a:p>
          <a:p>
            <a:pPr algn="just"/>
            <a:r>
              <a:rPr lang="pt-BR" sz="2000" dirty="0">
                <a:solidFill>
                  <a:schemeClr val="bg1"/>
                </a:solidFill>
              </a:rPr>
              <a:t>§ 3º Terão prioridade para reingressar no Programa Bolsa Família:</a:t>
            </a:r>
          </a:p>
          <a:p>
            <a:pPr algn="just"/>
            <a:r>
              <a:rPr lang="pt-BR" sz="2000" dirty="0" err="1">
                <a:solidFill>
                  <a:schemeClr val="bg1"/>
                </a:solidFill>
              </a:rPr>
              <a:t>I</a:t>
            </a:r>
            <a:r>
              <a:rPr lang="pt-BR" sz="2000" dirty="0">
                <a:solidFill>
                  <a:schemeClr val="bg1"/>
                </a:solidFill>
              </a:rPr>
              <a:t> - as famílias que voluntariamente se desligarem do Programa; e</a:t>
            </a:r>
          </a:p>
          <a:p>
            <a:pPr algn="just"/>
            <a:r>
              <a:rPr lang="pt-BR" sz="2000" dirty="0">
                <a:solidFill>
                  <a:schemeClr val="bg1"/>
                </a:solidFill>
              </a:rPr>
              <a:t>II - as famílias que forem desligadas do Programa em decorrência do término do período de 24 (vinte e quatro) meses previsto no </a:t>
            </a:r>
            <a:r>
              <a:rPr lang="pt-BR" sz="2000" b="1" dirty="0">
                <a:solidFill>
                  <a:schemeClr val="bg1"/>
                </a:solidFill>
              </a:rPr>
              <a:t>caput</a:t>
            </a:r>
            <a:r>
              <a:rPr lang="pt-BR" sz="2000" dirty="0">
                <a:solidFill>
                  <a:schemeClr val="bg1"/>
                </a:solidFill>
              </a:rPr>
              <a:t> deste artigo.</a:t>
            </a:r>
          </a:p>
        </p:txBody>
      </p:sp>
    </p:spTree>
    <p:extLst>
      <p:ext uri="{BB962C8B-B14F-4D97-AF65-F5344CB8AC3E}">
        <p14:creationId xmlns:p14="http://schemas.microsoft.com/office/powerpoint/2010/main" val="109444615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E8306-D543-BA61-61C5-3BC54506B2A2}"/>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5B724F83-8514-A2CA-7732-455F250E4F05}"/>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pt-BR" sz="2200" b="1" dirty="0">
                <a:solidFill>
                  <a:srgbClr val="ECAD00"/>
                </a:solidFill>
              </a:rPr>
              <a:t>PORTARIA MDS n.1.084/25 – elaborada após alteração pelo Decreto n.12.534/25</a:t>
            </a:r>
          </a:p>
          <a:p>
            <a:pPr algn="just"/>
            <a:endParaRPr lang="pt-BR" sz="2200" dirty="0">
              <a:solidFill>
                <a:schemeClr val="bg1"/>
              </a:solidFill>
            </a:endParaRPr>
          </a:p>
          <a:p>
            <a:pPr algn="just"/>
            <a:endParaRPr lang="pt-BR" sz="2200" dirty="0">
              <a:solidFill>
                <a:schemeClr val="bg1"/>
              </a:solidFill>
            </a:endParaRPr>
          </a:p>
          <a:p>
            <a:pPr algn="just"/>
            <a:r>
              <a:rPr lang="pt-BR" sz="2200" dirty="0">
                <a:solidFill>
                  <a:schemeClr val="bg1"/>
                </a:solidFill>
              </a:rPr>
              <a:t>“Art. 20. A regra de proteção consiste na permanência da família no PBF </a:t>
            </a:r>
            <a:r>
              <a:rPr lang="pt-BR" sz="2200" b="1" dirty="0">
                <a:solidFill>
                  <a:srgbClr val="00B050"/>
                </a:solidFill>
              </a:rPr>
              <a:t>durante o período de validade de 12 (doze) meses</a:t>
            </a:r>
            <a:r>
              <a:rPr lang="pt-BR" sz="2200" dirty="0">
                <a:solidFill>
                  <a:schemeClr val="bg1"/>
                </a:solidFill>
              </a:rPr>
              <a:t>, contados a partir da atualização cadastral, no qual a renda familiar per capita mensal constante do </a:t>
            </a:r>
            <a:r>
              <a:rPr lang="pt-BR" sz="2200" dirty="0" err="1">
                <a:solidFill>
                  <a:schemeClr val="bg1"/>
                </a:solidFill>
              </a:rPr>
              <a:t>CadÚnico</a:t>
            </a:r>
            <a:r>
              <a:rPr lang="pt-BR" sz="2200" dirty="0">
                <a:solidFill>
                  <a:schemeClr val="bg1"/>
                </a:solidFill>
              </a:rPr>
              <a:t> poderá ultrapassar a linha de pobreza, sem que haja o imediato cancelamento dos benefícios, desde que a renda familiar per capita mensal não supere o valor de </a:t>
            </a:r>
            <a:r>
              <a:rPr lang="pt-BR" sz="2200" dirty="0" err="1">
                <a:solidFill>
                  <a:schemeClr val="bg1"/>
                </a:solidFill>
              </a:rPr>
              <a:t>R</a:t>
            </a:r>
            <a:r>
              <a:rPr lang="pt-BR" sz="2200" dirty="0">
                <a:solidFill>
                  <a:schemeClr val="bg1"/>
                </a:solidFill>
              </a:rPr>
              <a:t>$ 706,00 (setecentos e seis reais)”.</a:t>
            </a:r>
          </a:p>
          <a:p>
            <a:pPr algn="just"/>
            <a:endParaRPr lang="pt-BR" sz="2200" dirty="0">
              <a:solidFill>
                <a:schemeClr val="bg1"/>
              </a:solidFill>
            </a:endParaRPr>
          </a:p>
          <a:p>
            <a:pPr algn="just"/>
            <a:r>
              <a:rPr lang="pt-BR" sz="2200" dirty="0">
                <a:solidFill>
                  <a:schemeClr val="bg1"/>
                </a:solidFill>
              </a:rPr>
              <a:t>Parágrafo único. Nas hipóteses em que a renda da família beneficiária em situação de regra de proteção tenha em sua composição </a:t>
            </a:r>
            <a:r>
              <a:rPr lang="pt-BR" sz="2200" b="1" dirty="0">
                <a:solidFill>
                  <a:srgbClr val="00B050"/>
                </a:solidFill>
              </a:rPr>
              <a:t>pensão por morte, aposentadoria, benefícios previdenciários pagos pelo setor público ou Benefício de Prestação Continuada – BPC Idoso, o período de validade do benefício será de 2 (dois) meses</a:t>
            </a:r>
            <a:r>
              <a:rPr lang="pt-BR" sz="2200" dirty="0">
                <a:solidFill>
                  <a:schemeClr val="bg1"/>
                </a:solidFill>
              </a:rPr>
              <a:t>, contados a partir da atualização cadastral.” (NR)</a:t>
            </a:r>
          </a:p>
          <a:p>
            <a:pPr algn="just"/>
            <a:endParaRPr lang="pt-BR" sz="2200" dirty="0">
              <a:solidFill>
                <a:schemeClr val="bg1"/>
              </a:solidFill>
            </a:endParaRPr>
          </a:p>
          <a:p>
            <a:pPr algn="just"/>
            <a:r>
              <a:rPr lang="pt-BR" sz="2200" dirty="0">
                <a:solidFill>
                  <a:schemeClr val="bg1"/>
                </a:solidFill>
              </a:rPr>
              <a:t>“Art. 21. Durante os períodos de regra de proteção a que se refere o art. 20, a família beneficiária receberá cinquenta por cento do valor dos benefícios a que for elegível, nos termos do disposto no art. 3º, arredondado ao número inteiro imediatamente superior.” (NR)</a:t>
            </a:r>
          </a:p>
        </p:txBody>
      </p:sp>
    </p:spTree>
    <p:extLst>
      <p:ext uri="{BB962C8B-B14F-4D97-AF65-F5344CB8AC3E}">
        <p14:creationId xmlns:p14="http://schemas.microsoft.com/office/powerpoint/2010/main" val="1377863228"/>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3590</TotalTime>
  <Words>21003</Words>
  <Application>Microsoft Macintosh PowerPoint</Application>
  <PresentationFormat>Widescreen</PresentationFormat>
  <Paragraphs>1489</Paragraphs>
  <Slides>184</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184</vt:i4>
      </vt:variant>
    </vt:vector>
  </HeadingPairs>
  <TitlesOfParts>
    <vt:vector size="189" baseType="lpstr">
      <vt:lpstr>Arial</vt:lpstr>
      <vt:lpstr>Times New Roman</vt:lpstr>
      <vt:lpstr>Aptos Display</vt:lpstr>
      <vt:lpstr>Aptos</vt:lpstr>
      <vt:lpstr>Tema do Office</vt:lpstr>
      <vt:lpstr>Apresentação do PowerPoint</vt:lpstr>
      <vt:lpstr>Dados BPC/LOAS Brasil e Maranhão   Dados de Julho/2025   BPC/LOAS no Maranhão (População de 7.010.960)   218,08 mil pessoas beneficiadas no mês, sendo 156,79 mil com deficiência e 61,30 mil idosos  Fila nordeste: 11.874 hoje, dia 22/01/25  Transferências realizadas para o Maranhão em 2024:  R$ 2,28 bilhões em Benefício de Prestação Continuada (acumulado de 01/2025 a 07/2025)</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Hugo Almeida</dc:creator>
  <cp:lastModifiedBy>Janaira Carvalho</cp:lastModifiedBy>
  <cp:revision>72</cp:revision>
  <dcterms:created xsi:type="dcterms:W3CDTF">2025-02-04T11:58:06Z</dcterms:created>
  <dcterms:modified xsi:type="dcterms:W3CDTF">2025-09-18T09:40:25Z</dcterms:modified>
</cp:coreProperties>
</file>