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5" r:id="rId8"/>
    <p:sldId id="266" r:id="rId9"/>
    <p:sldId id="267" r:id="rId10"/>
    <p:sldId id="284" r:id="rId11"/>
    <p:sldId id="286" r:id="rId12"/>
    <p:sldId id="287" r:id="rId13"/>
    <p:sldId id="288" r:id="rId14"/>
    <p:sldId id="290" r:id="rId15"/>
    <p:sldId id="289" r:id="rId16"/>
    <p:sldId id="291" r:id="rId17"/>
    <p:sldId id="292" r:id="rId18"/>
    <p:sldId id="293" r:id="rId19"/>
    <p:sldId id="294" r:id="rId20"/>
    <p:sldId id="295" r:id="rId21"/>
    <p:sldId id="296" r:id="rId22"/>
    <p:sldId id="299" r:id="rId23"/>
    <p:sldId id="300" r:id="rId24"/>
    <p:sldId id="301" r:id="rId25"/>
    <p:sldId id="302" r:id="rId26"/>
    <p:sldId id="303" r:id="rId27"/>
    <p:sldId id="306" r:id="rId28"/>
    <p:sldId id="307" r:id="rId29"/>
    <p:sldId id="308" r:id="rId30"/>
    <p:sldId id="320" r:id="rId31"/>
    <p:sldId id="321" r:id="rId32"/>
    <p:sldId id="322" r:id="rId33"/>
    <p:sldId id="325" r:id="rId34"/>
    <p:sldId id="332" r:id="rId35"/>
    <p:sldId id="333" r:id="rId36"/>
    <p:sldId id="334" r:id="rId37"/>
    <p:sldId id="335" r:id="rId38"/>
    <p:sldId id="340" r:id="rId39"/>
    <p:sldId id="341" r:id="rId40"/>
    <p:sldId id="342" r:id="rId41"/>
    <p:sldId id="343" r:id="rId42"/>
    <p:sldId id="344" r:id="rId43"/>
    <p:sldId id="345" r:id="rId44"/>
    <p:sldId id="346" r:id="rId45"/>
    <p:sldId id="347" r:id="rId46"/>
    <p:sldId id="348" r:id="rId47"/>
    <p:sldId id="349" r:id="rId48"/>
    <p:sldId id="351" r:id="rId49"/>
    <p:sldId id="352" r:id="rId50"/>
    <p:sldId id="353" r:id="rId51"/>
    <p:sldId id="355" r:id="rId52"/>
    <p:sldId id="359" r:id="rId53"/>
    <p:sldId id="356" r:id="rId54"/>
    <p:sldId id="354" r:id="rId55"/>
    <p:sldId id="373" r:id="rId56"/>
    <p:sldId id="374" r:id="rId57"/>
    <p:sldId id="375" r:id="rId58"/>
    <p:sldId id="376" r:id="rId59"/>
    <p:sldId id="377" r:id="rId60"/>
    <p:sldId id="380" r:id="rId61"/>
    <p:sldId id="381" r:id="rId62"/>
    <p:sldId id="382" r:id="rId63"/>
    <p:sldId id="386" r:id="rId64"/>
    <p:sldId id="387" r:id="rId65"/>
    <p:sldId id="388" r:id="rId66"/>
    <p:sldId id="389" r:id="rId67"/>
    <p:sldId id="390" r:id="rId68"/>
    <p:sldId id="391" r:id="rId69"/>
    <p:sldId id="392" r:id="rId70"/>
    <p:sldId id="395" r:id="rId71"/>
    <p:sldId id="396" r:id="rId72"/>
    <p:sldId id="397" r:id="rId73"/>
    <p:sldId id="398" r:id="rId74"/>
    <p:sldId id="401" r:id="rId75"/>
    <p:sldId id="402" r:id="rId76"/>
    <p:sldId id="405" r:id="rId77"/>
    <p:sldId id="406" r:id="rId78"/>
    <p:sldId id="407" r:id="rId79"/>
    <p:sldId id="408" r:id="rId80"/>
    <p:sldId id="409" r:id="rId81"/>
    <p:sldId id="414" r:id="rId82"/>
    <p:sldId id="415" r:id="rId83"/>
    <p:sldId id="416" r:id="rId84"/>
    <p:sldId id="417" r:id="rId85"/>
    <p:sldId id="418" r:id="rId86"/>
    <p:sldId id="419" r:id="rId87"/>
    <p:sldId id="420" r:id="rId88"/>
    <p:sldId id="421" r:id="rId89"/>
    <p:sldId id="422" r:id="rId90"/>
    <p:sldId id="423" r:id="rId91"/>
    <p:sldId id="424" r:id="rId92"/>
    <p:sldId id="425" r:id="rId93"/>
    <p:sldId id="426" r:id="rId94"/>
    <p:sldId id="427" r:id="rId95"/>
    <p:sldId id="428" r:id="rId96"/>
    <p:sldId id="429" r:id="rId97"/>
    <p:sldId id="430" r:id="rId98"/>
    <p:sldId id="431" r:id="rId99"/>
    <p:sldId id="432" r:id="rId100"/>
    <p:sldId id="433" r:id="rId101"/>
    <p:sldId id="434" r:id="rId102"/>
    <p:sldId id="435" r:id="rId103"/>
    <p:sldId id="436" r:id="rId104"/>
    <p:sldId id="437" r:id="rId105"/>
    <p:sldId id="438" r:id="rId106"/>
    <p:sldId id="439" r:id="rId107"/>
    <p:sldId id="440" r:id="rId108"/>
    <p:sldId id="441" r:id="rId109"/>
    <p:sldId id="442" r:id="rId110"/>
    <p:sldId id="443" r:id="rId111"/>
    <p:sldId id="445" r:id="rId112"/>
    <p:sldId id="446" r:id="rId113"/>
    <p:sldId id="447" r:id="rId114"/>
    <p:sldId id="448" r:id="rId115"/>
    <p:sldId id="449" r:id="rId116"/>
    <p:sldId id="450" r:id="rId117"/>
    <p:sldId id="451" r:id="rId118"/>
    <p:sldId id="452" r:id="rId119"/>
    <p:sldId id="453" r:id="rId120"/>
    <p:sldId id="454" r:id="rId121"/>
    <p:sldId id="455" r:id="rId122"/>
    <p:sldId id="456" r:id="rId123"/>
    <p:sldId id="457" r:id="rId124"/>
    <p:sldId id="458" r:id="rId125"/>
    <p:sldId id="459" r:id="rId126"/>
    <p:sldId id="460" r:id="rId127"/>
    <p:sldId id="461" r:id="rId128"/>
    <p:sldId id="462" r:id="rId129"/>
    <p:sldId id="463" r:id="rId130"/>
    <p:sldId id="464" r:id="rId131"/>
    <p:sldId id="466" r:id="rId132"/>
    <p:sldId id="465" r:id="rId133"/>
    <p:sldId id="467" r:id="rId134"/>
    <p:sldId id="469" r:id="rId135"/>
    <p:sldId id="470" r:id="rId136"/>
    <p:sldId id="471" r:id="rId137"/>
    <p:sldId id="472" r:id="rId138"/>
    <p:sldId id="473" r:id="rId139"/>
    <p:sldId id="474" r:id="rId140"/>
    <p:sldId id="475" r:id="rId141"/>
    <p:sldId id="489" r:id="rId142"/>
    <p:sldId id="507" r:id="rId143"/>
    <p:sldId id="508" r:id="rId144"/>
    <p:sldId id="509" r:id="rId145"/>
    <p:sldId id="490" r:id="rId146"/>
    <p:sldId id="491" r:id="rId147"/>
    <p:sldId id="494" r:id="rId148"/>
    <p:sldId id="495" r:id="rId149"/>
    <p:sldId id="496" r:id="rId150"/>
    <p:sldId id="497" r:id="rId151"/>
    <p:sldId id="498" r:id="rId152"/>
    <p:sldId id="500" r:id="rId153"/>
    <p:sldId id="499" r:id="rId154"/>
    <p:sldId id="501" r:id="rId155"/>
    <p:sldId id="502" r:id="rId156"/>
    <p:sldId id="503" r:id="rId157"/>
    <p:sldId id="504" r:id="rId158"/>
    <p:sldId id="505" r:id="rId159"/>
    <p:sldId id="506" r:id="rId160"/>
    <p:sldId id="513" r:id="rId161"/>
    <p:sldId id="514" r:id="rId162"/>
    <p:sldId id="515" r:id="rId163"/>
    <p:sldId id="516" r:id="rId164"/>
    <p:sldId id="517" r:id="rId16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194" autoAdjust="0"/>
    <p:restoredTop sz="94660"/>
  </p:normalViewPr>
  <p:slideViewPr>
    <p:cSldViewPr snapToGrid="0" showGuides="1">
      <p:cViewPr varScale="1">
        <p:scale>
          <a:sx n="108" d="100"/>
          <a:sy n="108" d="100"/>
        </p:scale>
        <p:origin x="392" y="488"/>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9AAF40-FEE1-86EF-316E-FB256B07A70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4C3167D3-E9D2-7563-6DBA-431C34004A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8E8F4E81-BDD1-BD07-3425-F8B15CBD9BC2}"/>
              </a:ext>
            </a:extLst>
          </p:cNvPr>
          <p:cNvSpPr>
            <a:spLocks noGrp="1"/>
          </p:cNvSpPr>
          <p:nvPr>
            <p:ph type="dt" sz="half" idx="10"/>
          </p:nvPr>
        </p:nvSpPr>
        <p:spPr/>
        <p:txBody>
          <a:bodyPr/>
          <a:lstStyle/>
          <a:p>
            <a:fld id="{FC15A9C2-A3DD-4F3C-A90A-C2C6A1A235F2}" type="datetimeFigureOut">
              <a:rPr lang="pt-BR" smtClean="0"/>
              <a:t>16/09/2025</a:t>
            </a:fld>
            <a:endParaRPr lang="pt-BR" dirty="0"/>
          </a:p>
        </p:txBody>
      </p:sp>
      <p:sp>
        <p:nvSpPr>
          <p:cNvPr id="5" name="Espaço Reservado para Rodapé 4">
            <a:extLst>
              <a:ext uri="{FF2B5EF4-FFF2-40B4-BE49-F238E27FC236}">
                <a16:creationId xmlns:a16="http://schemas.microsoft.com/office/drawing/2014/main" id="{5C3F3694-3E38-480B-0A7B-03B6D008BC00}"/>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3B1E20F0-1997-557C-0806-7FCDBE188CB5}"/>
              </a:ext>
            </a:extLst>
          </p:cNvPr>
          <p:cNvSpPr>
            <a:spLocks noGrp="1"/>
          </p:cNvSpPr>
          <p:nvPr>
            <p:ph type="sldNum" sz="quarter" idx="12"/>
          </p:nvPr>
        </p:nvSpPr>
        <p:spPr/>
        <p:txBody>
          <a:bodyPr/>
          <a:lstStyle/>
          <a:p>
            <a:fld id="{3C13B9D4-FCB8-4E59-B6DD-E276EB996066}" type="slidenum">
              <a:rPr lang="pt-BR" smtClean="0"/>
              <a:t>‹nº›</a:t>
            </a:fld>
            <a:endParaRPr lang="pt-BR" dirty="0"/>
          </a:p>
        </p:txBody>
      </p:sp>
    </p:spTree>
    <p:extLst>
      <p:ext uri="{BB962C8B-B14F-4D97-AF65-F5344CB8AC3E}">
        <p14:creationId xmlns:p14="http://schemas.microsoft.com/office/powerpoint/2010/main" val="2522805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027F2A-93CB-2168-DC11-184516A3612D}"/>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17978B16-A1C0-BB2B-E10F-1306E74BF759}"/>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013C8C3-C11F-0FC2-4674-310AEFA188AD}"/>
              </a:ext>
            </a:extLst>
          </p:cNvPr>
          <p:cNvSpPr>
            <a:spLocks noGrp="1"/>
          </p:cNvSpPr>
          <p:nvPr>
            <p:ph type="dt" sz="half" idx="10"/>
          </p:nvPr>
        </p:nvSpPr>
        <p:spPr/>
        <p:txBody>
          <a:bodyPr/>
          <a:lstStyle/>
          <a:p>
            <a:fld id="{FC15A9C2-A3DD-4F3C-A90A-C2C6A1A235F2}" type="datetimeFigureOut">
              <a:rPr lang="pt-BR" smtClean="0"/>
              <a:t>16/09/2025</a:t>
            </a:fld>
            <a:endParaRPr lang="pt-BR" dirty="0"/>
          </a:p>
        </p:txBody>
      </p:sp>
      <p:sp>
        <p:nvSpPr>
          <p:cNvPr id="5" name="Espaço Reservado para Rodapé 4">
            <a:extLst>
              <a:ext uri="{FF2B5EF4-FFF2-40B4-BE49-F238E27FC236}">
                <a16:creationId xmlns:a16="http://schemas.microsoft.com/office/drawing/2014/main" id="{CAC48C19-A6E6-BBCA-6199-F124FAE25E1C}"/>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2A2A34FC-80F4-CF46-2A9F-F1A5E74F54DA}"/>
              </a:ext>
            </a:extLst>
          </p:cNvPr>
          <p:cNvSpPr>
            <a:spLocks noGrp="1"/>
          </p:cNvSpPr>
          <p:nvPr>
            <p:ph type="sldNum" sz="quarter" idx="12"/>
          </p:nvPr>
        </p:nvSpPr>
        <p:spPr/>
        <p:txBody>
          <a:bodyPr/>
          <a:lstStyle/>
          <a:p>
            <a:fld id="{3C13B9D4-FCB8-4E59-B6DD-E276EB996066}" type="slidenum">
              <a:rPr lang="pt-BR" smtClean="0"/>
              <a:t>‹nº›</a:t>
            </a:fld>
            <a:endParaRPr lang="pt-BR" dirty="0"/>
          </a:p>
        </p:txBody>
      </p:sp>
    </p:spTree>
    <p:extLst>
      <p:ext uri="{BB962C8B-B14F-4D97-AF65-F5344CB8AC3E}">
        <p14:creationId xmlns:p14="http://schemas.microsoft.com/office/powerpoint/2010/main" val="2605036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F18B39-9CAA-5216-1186-2071EB5BC165}"/>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F0EF1C57-7185-5C22-696B-093D8D3765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F9142948-1F3C-7836-42AE-9676357F80C7}"/>
              </a:ext>
            </a:extLst>
          </p:cNvPr>
          <p:cNvSpPr>
            <a:spLocks noGrp="1"/>
          </p:cNvSpPr>
          <p:nvPr>
            <p:ph type="dt" sz="half" idx="10"/>
          </p:nvPr>
        </p:nvSpPr>
        <p:spPr/>
        <p:txBody>
          <a:bodyPr/>
          <a:lstStyle/>
          <a:p>
            <a:fld id="{FC15A9C2-A3DD-4F3C-A90A-C2C6A1A235F2}" type="datetimeFigureOut">
              <a:rPr lang="pt-BR" smtClean="0"/>
              <a:t>16/09/2025</a:t>
            </a:fld>
            <a:endParaRPr lang="pt-BR" dirty="0"/>
          </a:p>
        </p:txBody>
      </p:sp>
      <p:sp>
        <p:nvSpPr>
          <p:cNvPr id="5" name="Espaço Reservado para Rodapé 4">
            <a:extLst>
              <a:ext uri="{FF2B5EF4-FFF2-40B4-BE49-F238E27FC236}">
                <a16:creationId xmlns:a16="http://schemas.microsoft.com/office/drawing/2014/main" id="{B6C2465E-A833-2477-8D05-C765FFB98E64}"/>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9E735DC8-4E3A-B98E-E130-7E5D9B395D16}"/>
              </a:ext>
            </a:extLst>
          </p:cNvPr>
          <p:cNvSpPr>
            <a:spLocks noGrp="1"/>
          </p:cNvSpPr>
          <p:nvPr>
            <p:ph type="sldNum" sz="quarter" idx="12"/>
          </p:nvPr>
        </p:nvSpPr>
        <p:spPr/>
        <p:txBody>
          <a:bodyPr/>
          <a:lstStyle/>
          <a:p>
            <a:fld id="{3C13B9D4-FCB8-4E59-B6DD-E276EB996066}" type="slidenum">
              <a:rPr lang="pt-BR" smtClean="0"/>
              <a:t>‹nº›</a:t>
            </a:fld>
            <a:endParaRPr lang="pt-BR" dirty="0"/>
          </a:p>
        </p:txBody>
      </p:sp>
    </p:spTree>
    <p:extLst>
      <p:ext uri="{BB962C8B-B14F-4D97-AF65-F5344CB8AC3E}">
        <p14:creationId xmlns:p14="http://schemas.microsoft.com/office/powerpoint/2010/main" val="829041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584824-BCA5-515F-FF7A-C3D62655ADC0}"/>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2DA27D3-504B-E5DD-AEEC-7A10592F60F3}"/>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E1DE2F4-2D5A-E891-3FA2-226F948F914F}"/>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B97E3FD3-F975-9A99-7E29-B7E1D490A345}"/>
              </a:ext>
            </a:extLst>
          </p:cNvPr>
          <p:cNvSpPr>
            <a:spLocks noGrp="1"/>
          </p:cNvSpPr>
          <p:nvPr>
            <p:ph type="dt" sz="half" idx="10"/>
          </p:nvPr>
        </p:nvSpPr>
        <p:spPr/>
        <p:txBody>
          <a:bodyPr/>
          <a:lstStyle/>
          <a:p>
            <a:fld id="{FC15A9C2-A3DD-4F3C-A90A-C2C6A1A235F2}" type="datetimeFigureOut">
              <a:rPr lang="pt-BR" smtClean="0"/>
              <a:t>16/09/2025</a:t>
            </a:fld>
            <a:endParaRPr lang="pt-BR" dirty="0"/>
          </a:p>
        </p:txBody>
      </p:sp>
      <p:sp>
        <p:nvSpPr>
          <p:cNvPr id="6" name="Espaço Reservado para Rodapé 5">
            <a:extLst>
              <a:ext uri="{FF2B5EF4-FFF2-40B4-BE49-F238E27FC236}">
                <a16:creationId xmlns:a16="http://schemas.microsoft.com/office/drawing/2014/main" id="{8CDD81C6-2E41-6A35-6154-E2969B57BCCF}"/>
              </a:ext>
            </a:extLst>
          </p:cNvPr>
          <p:cNvSpPr>
            <a:spLocks noGrp="1"/>
          </p:cNvSpPr>
          <p:nvPr>
            <p:ph type="ftr" sz="quarter" idx="11"/>
          </p:nvPr>
        </p:nvSpPr>
        <p:spPr/>
        <p:txBody>
          <a:bodyPr/>
          <a:lstStyle/>
          <a:p>
            <a:endParaRPr lang="pt-BR" dirty="0"/>
          </a:p>
        </p:txBody>
      </p:sp>
      <p:sp>
        <p:nvSpPr>
          <p:cNvPr id="7" name="Espaço Reservado para Número de Slide 6">
            <a:extLst>
              <a:ext uri="{FF2B5EF4-FFF2-40B4-BE49-F238E27FC236}">
                <a16:creationId xmlns:a16="http://schemas.microsoft.com/office/drawing/2014/main" id="{6260BB81-8526-98D3-3BF5-0366036F9F72}"/>
              </a:ext>
            </a:extLst>
          </p:cNvPr>
          <p:cNvSpPr>
            <a:spLocks noGrp="1"/>
          </p:cNvSpPr>
          <p:nvPr>
            <p:ph type="sldNum" sz="quarter" idx="12"/>
          </p:nvPr>
        </p:nvSpPr>
        <p:spPr/>
        <p:txBody>
          <a:bodyPr/>
          <a:lstStyle/>
          <a:p>
            <a:fld id="{3C13B9D4-FCB8-4E59-B6DD-E276EB996066}" type="slidenum">
              <a:rPr lang="pt-BR" smtClean="0"/>
              <a:t>‹nº›</a:t>
            </a:fld>
            <a:endParaRPr lang="pt-BR" dirty="0"/>
          </a:p>
        </p:txBody>
      </p:sp>
    </p:spTree>
    <p:extLst>
      <p:ext uri="{BB962C8B-B14F-4D97-AF65-F5344CB8AC3E}">
        <p14:creationId xmlns:p14="http://schemas.microsoft.com/office/powerpoint/2010/main" val="2313746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2B09FA-6DB5-9504-CACA-E6AC292A3E56}"/>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A6E053DB-D945-551F-D5FC-234E120C33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D0E29CAE-3AF0-877B-2B01-A290B9C8B33E}"/>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EBE247B4-AFED-9D19-6009-FC6B389356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5B7A1B0C-CE71-147A-817C-FCCC8EF71107}"/>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7F5B1712-5425-56A0-6F53-6EA42B247610}"/>
              </a:ext>
            </a:extLst>
          </p:cNvPr>
          <p:cNvSpPr>
            <a:spLocks noGrp="1"/>
          </p:cNvSpPr>
          <p:nvPr>
            <p:ph type="dt" sz="half" idx="10"/>
          </p:nvPr>
        </p:nvSpPr>
        <p:spPr/>
        <p:txBody>
          <a:bodyPr/>
          <a:lstStyle/>
          <a:p>
            <a:fld id="{FC15A9C2-A3DD-4F3C-A90A-C2C6A1A235F2}" type="datetimeFigureOut">
              <a:rPr lang="pt-BR" smtClean="0"/>
              <a:t>16/09/2025</a:t>
            </a:fld>
            <a:endParaRPr lang="pt-BR" dirty="0"/>
          </a:p>
        </p:txBody>
      </p:sp>
      <p:sp>
        <p:nvSpPr>
          <p:cNvPr id="8" name="Espaço Reservado para Rodapé 7">
            <a:extLst>
              <a:ext uri="{FF2B5EF4-FFF2-40B4-BE49-F238E27FC236}">
                <a16:creationId xmlns:a16="http://schemas.microsoft.com/office/drawing/2014/main" id="{A03872C2-BD2C-6508-8A2B-C4852C6B2D92}"/>
              </a:ext>
            </a:extLst>
          </p:cNvPr>
          <p:cNvSpPr>
            <a:spLocks noGrp="1"/>
          </p:cNvSpPr>
          <p:nvPr>
            <p:ph type="ftr" sz="quarter" idx="11"/>
          </p:nvPr>
        </p:nvSpPr>
        <p:spPr/>
        <p:txBody>
          <a:bodyPr/>
          <a:lstStyle/>
          <a:p>
            <a:endParaRPr lang="pt-BR" dirty="0"/>
          </a:p>
        </p:txBody>
      </p:sp>
      <p:sp>
        <p:nvSpPr>
          <p:cNvPr id="9" name="Espaço Reservado para Número de Slide 8">
            <a:extLst>
              <a:ext uri="{FF2B5EF4-FFF2-40B4-BE49-F238E27FC236}">
                <a16:creationId xmlns:a16="http://schemas.microsoft.com/office/drawing/2014/main" id="{7DAEF764-94EC-8A65-6CCE-B2AF4C84F87D}"/>
              </a:ext>
            </a:extLst>
          </p:cNvPr>
          <p:cNvSpPr>
            <a:spLocks noGrp="1"/>
          </p:cNvSpPr>
          <p:nvPr>
            <p:ph type="sldNum" sz="quarter" idx="12"/>
          </p:nvPr>
        </p:nvSpPr>
        <p:spPr/>
        <p:txBody>
          <a:bodyPr/>
          <a:lstStyle/>
          <a:p>
            <a:fld id="{3C13B9D4-FCB8-4E59-B6DD-E276EB996066}" type="slidenum">
              <a:rPr lang="pt-BR" smtClean="0"/>
              <a:t>‹nº›</a:t>
            </a:fld>
            <a:endParaRPr lang="pt-BR" dirty="0"/>
          </a:p>
        </p:txBody>
      </p:sp>
    </p:spTree>
    <p:extLst>
      <p:ext uri="{BB962C8B-B14F-4D97-AF65-F5344CB8AC3E}">
        <p14:creationId xmlns:p14="http://schemas.microsoft.com/office/powerpoint/2010/main" val="1990231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959A9C-D02D-7ACB-B749-910E105B2EFC}"/>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C59FF1B6-CE66-13AB-C3A0-ACF3D67B6206}"/>
              </a:ext>
            </a:extLst>
          </p:cNvPr>
          <p:cNvSpPr>
            <a:spLocks noGrp="1"/>
          </p:cNvSpPr>
          <p:nvPr>
            <p:ph type="dt" sz="half" idx="10"/>
          </p:nvPr>
        </p:nvSpPr>
        <p:spPr/>
        <p:txBody>
          <a:bodyPr/>
          <a:lstStyle/>
          <a:p>
            <a:fld id="{FC15A9C2-A3DD-4F3C-A90A-C2C6A1A235F2}" type="datetimeFigureOut">
              <a:rPr lang="pt-BR" smtClean="0"/>
              <a:t>16/09/2025</a:t>
            </a:fld>
            <a:endParaRPr lang="pt-BR" dirty="0"/>
          </a:p>
        </p:txBody>
      </p:sp>
      <p:sp>
        <p:nvSpPr>
          <p:cNvPr id="4" name="Espaço Reservado para Rodapé 3">
            <a:extLst>
              <a:ext uri="{FF2B5EF4-FFF2-40B4-BE49-F238E27FC236}">
                <a16:creationId xmlns:a16="http://schemas.microsoft.com/office/drawing/2014/main" id="{CF521EDE-3A67-DAF8-E1DF-5467D9756FA9}"/>
              </a:ext>
            </a:extLst>
          </p:cNvPr>
          <p:cNvSpPr>
            <a:spLocks noGrp="1"/>
          </p:cNvSpPr>
          <p:nvPr>
            <p:ph type="ftr" sz="quarter" idx="11"/>
          </p:nvPr>
        </p:nvSpPr>
        <p:spPr/>
        <p:txBody>
          <a:bodyPr/>
          <a:lstStyle/>
          <a:p>
            <a:endParaRPr lang="pt-BR" dirty="0"/>
          </a:p>
        </p:txBody>
      </p:sp>
      <p:sp>
        <p:nvSpPr>
          <p:cNvPr id="5" name="Espaço Reservado para Número de Slide 4">
            <a:extLst>
              <a:ext uri="{FF2B5EF4-FFF2-40B4-BE49-F238E27FC236}">
                <a16:creationId xmlns:a16="http://schemas.microsoft.com/office/drawing/2014/main" id="{037BF137-08C2-0937-B49C-AA27EE30F29B}"/>
              </a:ext>
            </a:extLst>
          </p:cNvPr>
          <p:cNvSpPr>
            <a:spLocks noGrp="1"/>
          </p:cNvSpPr>
          <p:nvPr>
            <p:ph type="sldNum" sz="quarter" idx="12"/>
          </p:nvPr>
        </p:nvSpPr>
        <p:spPr/>
        <p:txBody>
          <a:bodyPr/>
          <a:lstStyle/>
          <a:p>
            <a:fld id="{3C13B9D4-FCB8-4E59-B6DD-E276EB996066}" type="slidenum">
              <a:rPr lang="pt-BR" smtClean="0"/>
              <a:t>‹nº›</a:t>
            </a:fld>
            <a:endParaRPr lang="pt-BR" dirty="0"/>
          </a:p>
        </p:txBody>
      </p:sp>
    </p:spTree>
    <p:extLst>
      <p:ext uri="{BB962C8B-B14F-4D97-AF65-F5344CB8AC3E}">
        <p14:creationId xmlns:p14="http://schemas.microsoft.com/office/powerpoint/2010/main" val="1890112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D2A4CB47-AF27-939E-2DE6-1DA0DF187568}"/>
              </a:ext>
            </a:extLst>
          </p:cNvPr>
          <p:cNvSpPr>
            <a:spLocks noGrp="1"/>
          </p:cNvSpPr>
          <p:nvPr>
            <p:ph type="dt" sz="half" idx="10"/>
          </p:nvPr>
        </p:nvSpPr>
        <p:spPr/>
        <p:txBody>
          <a:bodyPr/>
          <a:lstStyle/>
          <a:p>
            <a:fld id="{FC15A9C2-A3DD-4F3C-A90A-C2C6A1A235F2}" type="datetimeFigureOut">
              <a:rPr lang="pt-BR" smtClean="0"/>
              <a:t>16/09/2025</a:t>
            </a:fld>
            <a:endParaRPr lang="pt-BR" dirty="0"/>
          </a:p>
        </p:txBody>
      </p:sp>
      <p:sp>
        <p:nvSpPr>
          <p:cNvPr id="3" name="Espaço Reservado para Rodapé 2">
            <a:extLst>
              <a:ext uri="{FF2B5EF4-FFF2-40B4-BE49-F238E27FC236}">
                <a16:creationId xmlns:a16="http://schemas.microsoft.com/office/drawing/2014/main" id="{A63AB7D1-502B-5716-61F2-124C66795CDF}"/>
              </a:ext>
            </a:extLst>
          </p:cNvPr>
          <p:cNvSpPr>
            <a:spLocks noGrp="1"/>
          </p:cNvSpPr>
          <p:nvPr>
            <p:ph type="ftr" sz="quarter" idx="1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02C0269-B6FB-1F49-ED7C-91A0E32F0501}"/>
              </a:ext>
            </a:extLst>
          </p:cNvPr>
          <p:cNvSpPr>
            <a:spLocks noGrp="1"/>
          </p:cNvSpPr>
          <p:nvPr>
            <p:ph type="sldNum" sz="quarter" idx="12"/>
          </p:nvPr>
        </p:nvSpPr>
        <p:spPr/>
        <p:txBody>
          <a:bodyPr/>
          <a:lstStyle/>
          <a:p>
            <a:fld id="{3C13B9D4-FCB8-4E59-B6DD-E276EB996066}" type="slidenum">
              <a:rPr lang="pt-BR" smtClean="0"/>
              <a:t>‹nº›</a:t>
            </a:fld>
            <a:endParaRPr lang="pt-BR" dirty="0"/>
          </a:p>
        </p:txBody>
      </p:sp>
    </p:spTree>
    <p:extLst>
      <p:ext uri="{BB962C8B-B14F-4D97-AF65-F5344CB8AC3E}">
        <p14:creationId xmlns:p14="http://schemas.microsoft.com/office/powerpoint/2010/main" val="2933900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D2395F-2176-CE10-F783-3AAFB338CC9F}"/>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3EE3768F-4429-A0C3-4618-92C547B9C3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06B2153C-C781-CB5A-D679-3876D21FE0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4B2545DA-DB32-7E4A-6363-C0FFEE2ADC25}"/>
              </a:ext>
            </a:extLst>
          </p:cNvPr>
          <p:cNvSpPr>
            <a:spLocks noGrp="1"/>
          </p:cNvSpPr>
          <p:nvPr>
            <p:ph type="dt" sz="half" idx="10"/>
          </p:nvPr>
        </p:nvSpPr>
        <p:spPr/>
        <p:txBody>
          <a:bodyPr/>
          <a:lstStyle/>
          <a:p>
            <a:fld id="{FC15A9C2-A3DD-4F3C-A90A-C2C6A1A235F2}" type="datetimeFigureOut">
              <a:rPr lang="pt-BR" smtClean="0"/>
              <a:t>16/09/2025</a:t>
            </a:fld>
            <a:endParaRPr lang="pt-BR" dirty="0"/>
          </a:p>
        </p:txBody>
      </p:sp>
      <p:sp>
        <p:nvSpPr>
          <p:cNvPr id="6" name="Espaço Reservado para Rodapé 5">
            <a:extLst>
              <a:ext uri="{FF2B5EF4-FFF2-40B4-BE49-F238E27FC236}">
                <a16:creationId xmlns:a16="http://schemas.microsoft.com/office/drawing/2014/main" id="{F9C00874-8D0A-8D3D-97EA-3274EACF3E6A}"/>
              </a:ext>
            </a:extLst>
          </p:cNvPr>
          <p:cNvSpPr>
            <a:spLocks noGrp="1"/>
          </p:cNvSpPr>
          <p:nvPr>
            <p:ph type="ftr" sz="quarter" idx="11"/>
          </p:nvPr>
        </p:nvSpPr>
        <p:spPr/>
        <p:txBody>
          <a:bodyPr/>
          <a:lstStyle/>
          <a:p>
            <a:endParaRPr lang="pt-BR" dirty="0"/>
          </a:p>
        </p:txBody>
      </p:sp>
      <p:sp>
        <p:nvSpPr>
          <p:cNvPr id="7" name="Espaço Reservado para Número de Slide 6">
            <a:extLst>
              <a:ext uri="{FF2B5EF4-FFF2-40B4-BE49-F238E27FC236}">
                <a16:creationId xmlns:a16="http://schemas.microsoft.com/office/drawing/2014/main" id="{3F4A3375-BD9E-9BEF-392C-149C6B18F8E4}"/>
              </a:ext>
            </a:extLst>
          </p:cNvPr>
          <p:cNvSpPr>
            <a:spLocks noGrp="1"/>
          </p:cNvSpPr>
          <p:nvPr>
            <p:ph type="sldNum" sz="quarter" idx="12"/>
          </p:nvPr>
        </p:nvSpPr>
        <p:spPr/>
        <p:txBody>
          <a:bodyPr/>
          <a:lstStyle/>
          <a:p>
            <a:fld id="{3C13B9D4-FCB8-4E59-B6DD-E276EB996066}" type="slidenum">
              <a:rPr lang="pt-BR" smtClean="0"/>
              <a:t>‹nº›</a:t>
            </a:fld>
            <a:endParaRPr lang="pt-BR" dirty="0"/>
          </a:p>
        </p:txBody>
      </p:sp>
    </p:spTree>
    <p:extLst>
      <p:ext uri="{BB962C8B-B14F-4D97-AF65-F5344CB8AC3E}">
        <p14:creationId xmlns:p14="http://schemas.microsoft.com/office/powerpoint/2010/main" val="1439682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517D42-F2F6-C10A-F9E7-9D85F750A528}"/>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739BBF67-A37B-ADEB-DD85-CB4ED46E13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dirty="0"/>
          </a:p>
        </p:txBody>
      </p:sp>
      <p:sp>
        <p:nvSpPr>
          <p:cNvPr id="4" name="Espaço Reservado para Texto 3">
            <a:extLst>
              <a:ext uri="{FF2B5EF4-FFF2-40B4-BE49-F238E27FC236}">
                <a16:creationId xmlns:a16="http://schemas.microsoft.com/office/drawing/2014/main" id="{D8B24FD7-F3F9-9A12-9C31-9A53EFB973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99F46B0-4917-BDEF-A816-A71C70BB875C}"/>
              </a:ext>
            </a:extLst>
          </p:cNvPr>
          <p:cNvSpPr>
            <a:spLocks noGrp="1"/>
          </p:cNvSpPr>
          <p:nvPr>
            <p:ph type="dt" sz="half" idx="10"/>
          </p:nvPr>
        </p:nvSpPr>
        <p:spPr/>
        <p:txBody>
          <a:bodyPr/>
          <a:lstStyle/>
          <a:p>
            <a:fld id="{FC15A9C2-A3DD-4F3C-A90A-C2C6A1A235F2}" type="datetimeFigureOut">
              <a:rPr lang="pt-BR" smtClean="0"/>
              <a:t>16/09/2025</a:t>
            </a:fld>
            <a:endParaRPr lang="pt-BR" dirty="0"/>
          </a:p>
        </p:txBody>
      </p:sp>
      <p:sp>
        <p:nvSpPr>
          <p:cNvPr id="6" name="Espaço Reservado para Rodapé 5">
            <a:extLst>
              <a:ext uri="{FF2B5EF4-FFF2-40B4-BE49-F238E27FC236}">
                <a16:creationId xmlns:a16="http://schemas.microsoft.com/office/drawing/2014/main" id="{63C6B2B4-8154-864E-BFA7-C9A8D785B802}"/>
              </a:ext>
            </a:extLst>
          </p:cNvPr>
          <p:cNvSpPr>
            <a:spLocks noGrp="1"/>
          </p:cNvSpPr>
          <p:nvPr>
            <p:ph type="ftr" sz="quarter" idx="11"/>
          </p:nvPr>
        </p:nvSpPr>
        <p:spPr/>
        <p:txBody>
          <a:bodyPr/>
          <a:lstStyle/>
          <a:p>
            <a:endParaRPr lang="pt-BR" dirty="0"/>
          </a:p>
        </p:txBody>
      </p:sp>
      <p:sp>
        <p:nvSpPr>
          <p:cNvPr id="7" name="Espaço Reservado para Número de Slide 6">
            <a:extLst>
              <a:ext uri="{FF2B5EF4-FFF2-40B4-BE49-F238E27FC236}">
                <a16:creationId xmlns:a16="http://schemas.microsoft.com/office/drawing/2014/main" id="{D9A7612C-3695-28E4-736D-0D5300934426}"/>
              </a:ext>
            </a:extLst>
          </p:cNvPr>
          <p:cNvSpPr>
            <a:spLocks noGrp="1"/>
          </p:cNvSpPr>
          <p:nvPr>
            <p:ph type="sldNum" sz="quarter" idx="12"/>
          </p:nvPr>
        </p:nvSpPr>
        <p:spPr/>
        <p:txBody>
          <a:bodyPr/>
          <a:lstStyle/>
          <a:p>
            <a:fld id="{3C13B9D4-FCB8-4E59-B6DD-E276EB996066}" type="slidenum">
              <a:rPr lang="pt-BR" smtClean="0"/>
              <a:t>‹nº›</a:t>
            </a:fld>
            <a:endParaRPr lang="pt-BR" dirty="0"/>
          </a:p>
        </p:txBody>
      </p:sp>
    </p:spTree>
    <p:extLst>
      <p:ext uri="{BB962C8B-B14F-4D97-AF65-F5344CB8AC3E}">
        <p14:creationId xmlns:p14="http://schemas.microsoft.com/office/powerpoint/2010/main" val="4217817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FDCE3A-5F10-BE90-5475-68B535C6C2AF}"/>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9F0A6E53-B3EB-47AA-3DB4-9B0F352BE86A}"/>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54D8529-A5A7-F3CF-D057-9274788827AB}"/>
              </a:ext>
            </a:extLst>
          </p:cNvPr>
          <p:cNvSpPr>
            <a:spLocks noGrp="1"/>
          </p:cNvSpPr>
          <p:nvPr>
            <p:ph type="dt" sz="half" idx="10"/>
          </p:nvPr>
        </p:nvSpPr>
        <p:spPr/>
        <p:txBody>
          <a:bodyPr/>
          <a:lstStyle/>
          <a:p>
            <a:fld id="{FC15A9C2-A3DD-4F3C-A90A-C2C6A1A235F2}" type="datetimeFigureOut">
              <a:rPr lang="pt-BR" smtClean="0"/>
              <a:t>16/09/2025</a:t>
            </a:fld>
            <a:endParaRPr lang="pt-BR" dirty="0"/>
          </a:p>
        </p:txBody>
      </p:sp>
      <p:sp>
        <p:nvSpPr>
          <p:cNvPr id="5" name="Espaço Reservado para Rodapé 4">
            <a:extLst>
              <a:ext uri="{FF2B5EF4-FFF2-40B4-BE49-F238E27FC236}">
                <a16:creationId xmlns:a16="http://schemas.microsoft.com/office/drawing/2014/main" id="{062E2A6B-9547-0438-F6E2-3F3A6BD88678}"/>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51C1AF0A-8077-F84A-A6D5-547806AE707E}"/>
              </a:ext>
            </a:extLst>
          </p:cNvPr>
          <p:cNvSpPr>
            <a:spLocks noGrp="1"/>
          </p:cNvSpPr>
          <p:nvPr>
            <p:ph type="sldNum" sz="quarter" idx="12"/>
          </p:nvPr>
        </p:nvSpPr>
        <p:spPr/>
        <p:txBody>
          <a:bodyPr/>
          <a:lstStyle/>
          <a:p>
            <a:fld id="{3C13B9D4-FCB8-4E59-B6DD-E276EB996066}" type="slidenum">
              <a:rPr lang="pt-BR" smtClean="0"/>
              <a:t>‹nº›</a:t>
            </a:fld>
            <a:endParaRPr lang="pt-BR" dirty="0"/>
          </a:p>
        </p:txBody>
      </p:sp>
    </p:spTree>
    <p:extLst>
      <p:ext uri="{BB962C8B-B14F-4D97-AF65-F5344CB8AC3E}">
        <p14:creationId xmlns:p14="http://schemas.microsoft.com/office/powerpoint/2010/main" val="2164669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BDDBB9F-F4ED-2944-E0E1-EBCEA800BBAA}"/>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2F41A5DC-D261-5DC4-0E85-FD007AC7920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4F1667C-DAC3-B585-9009-89AE95A5CC23}"/>
              </a:ext>
            </a:extLst>
          </p:cNvPr>
          <p:cNvSpPr>
            <a:spLocks noGrp="1"/>
          </p:cNvSpPr>
          <p:nvPr>
            <p:ph type="dt" sz="half" idx="10"/>
          </p:nvPr>
        </p:nvSpPr>
        <p:spPr/>
        <p:txBody>
          <a:bodyPr/>
          <a:lstStyle/>
          <a:p>
            <a:fld id="{FC15A9C2-A3DD-4F3C-A90A-C2C6A1A235F2}" type="datetimeFigureOut">
              <a:rPr lang="pt-BR" smtClean="0"/>
              <a:t>16/09/2025</a:t>
            </a:fld>
            <a:endParaRPr lang="pt-BR" dirty="0"/>
          </a:p>
        </p:txBody>
      </p:sp>
      <p:sp>
        <p:nvSpPr>
          <p:cNvPr id="5" name="Espaço Reservado para Rodapé 4">
            <a:extLst>
              <a:ext uri="{FF2B5EF4-FFF2-40B4-BE49-F238E27FC236}">
                <a16:creationId xmlns:a16="http://schemas.microsoft.com/office/drawing/2014/main" id="{3FD291E0-237D-92EA-12BD-E2B05D6E2B45}"/>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4C4632E5-8553-8EBB-D899-D7797AA3E4B0}"/>
              </a:ext>
            </a:extLst>
          </p:cNvPr>
          <p:cNvSpPr>
            <a:spLocks noGrp="1"/>
          </p:cNvSpPr>
          <p:nvPr>
            <p:ph type="sldNum" sz="quarter" idx="12"/>
          </p:nvPr>
        </p:nvSpPr>
        <p:spPr/>
        <p:txBody>
          <a:bodyPr/>
          <a:lstStyle/>
          <a:p>
            <a:fld id="{3C13B9D4-FCB8-4E59-B6DD-E276EB996066}" type="slidenum">
              <a:rPr lang="pt-BR" smtClean="0"/>
              <a:t>‹nº›</a:t>
            </a:fld>
            <a:endParaRPr lang="pt-BR" dirty="0"/>
          </a:p>
        </p:txBody>
      </p:sp>
    </p:spTree>
    <p:extLst>
      <p:ext uri="{BB962C8B-B14F-4D97-AF65-F5344CB8AC3E}">
        <p14:creationId xmlns:p14="http://schemas.microsoft.com/office/powerpoint/2010/main" val="3826307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A7D45423-16B8-BDEB-0BA6-860A0C576D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64A00C71-7F7A-D096-FD03-95CD8BB88A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852CB5C-5A22-A8DF-685D-F775A768A3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C15A9C2-A3DD-4F3C-A90A-C2C6A1A235F2}" type="datetimeFigureOut">
              <a:rPr lang="pt-BR" smtClean="0"/>
              <a:t>16/09/2025</a:t>
            </a:fld>
            <a:endParaRPr lang="pt-BR" dirty="0"/>
          </a:p>
        </p:txBody>
      </p:sp>
      <p:sp>
        <p:nvSpPr>
          <p:cNvPr id="5" name="Espaço Reservado para Rodapé 4">
            <a:extLst>
              <a:ext uri="{FF2B5EF4-FFF2-40B4-BE49-F238E27FC236}">
                <a16:creationId xmlns:a16="http://schemas.microsoft.com/office/drawing/2014/main" id="{40990CAD-37C1-EFAA-CB36-2CEB061CB4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dirty="0"/>
          </a:p>
        </p:txBody>
      </p:sp>
      <p:sp>
        <p:nvSpPr>
          <p:cNvPr id="6" name="Espaço Reservado para Número de Slide 5">
            <a:extLst>
              <a:ext uri="{FF2B5EF4-FFF2-40B4-BE49-F238E27FC236}">
                <a16:creationId xmlns:a16="http://schemas.microsoft.com/office/drawing/2014/main" id="{7A2480A6-CFE6-463A-F2D7-A615C303F8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C13B9D4-FCB8-4E59-B6DD-E276EB996066}" type="slidenum">
              <a:rPr lang="pt-BR" smtClean="0"/>
              <a:t>‹nº›</a:t>
            </a:fld>
            <a:endParaRPr lang="pt-BR" dirty="0"/>
          </a:p>
        </p:txBody>
      </p:sp>
    </p:spTree>
    <p:extLst>
      <p:ext uri="{BB962C8B-B14F-4D97-AF65-F5344CB8AC3E}">
        <p14:creationId xmlns:p14="http://schemas.microsoft.com/office/powerpoint/2010/main" val="3410123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hyperlink" Target="https://www.planalto.gov.br/ccivil_03/_Ato2011-2014/2011/Decreto/D7617.htm#art1" TargetMode="Externa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hyperlink" Target="https://www.planalto.gov.br/ccivil_03/_Ato2011-2014/2011/Decreto/D7617.htm#art1" TargetMode="Externa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985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546847" y="1412873"/>
            <a:ext cx="4876800" cy="4259265"/>
          </a:xfrm>
        </p:spPr>
        <p:txBody>
          <a:bodyPr>
            <a:noAutofit/>
          </a:bodyPr>
          <a:lstStyle/>
          <a:p>
            <a:pPr algn="just"/>
            <a:r>
              <a:rPr lang="pt-BR" sz="2000" u="sng" dirty="0">
                <a:solidFill>
                  <a:srgbClr val="FFC000"/>
                </a:solidFill>
                <a:effectLst/>
                <a:ea typeface="Times New Roman" panose="02020603050405020304" pitchFamily="18" charset="0"/>
              </a:rPr>
              <a:t>Lei nº 8.213/91 – artigos</a:t>
            </a:r>
            <a:endParaRPr lang="pt-BR" sz="2000" dirty="0">
              <a:solidFill>
                <a:srgbClr val="FFC000"/>
              </a:solidFill>
              <a:effectLst/>
              <a:ea typeface="Times New Roman" panose="02020603050405020304" pitchFamily="18" charset="0"/>
            </a:endParaRPr>
          </a:p>
          <a:p>
            <a:pPr algn="just"/>
            <a:r>
              <a:rPr lang="pt-BR" sz="2000" u="none" strike="noStrike" dirty="0">
                <a:solidFill>
                  <a:schemeClr val="bg1"/>
                </a:solidFill>
                <a:effectLst/>
                <a:latin typeface="Aptos Display" panose="020B0004020202020204" pitchFamily="34" charset="0"/>
                <a:ea typeface="Times New Roman" panose="02020603050405020304" pitchFamily="18" charset="0"/>
              </a:rPr>
              <a:t> </a:t>
            </a:r>
            <a:endParaRPr lang="pt-BR" sz="2000" dirty="0">
              <a:solidFill>
                <a:schemeClr val="bg1"/>
              </a:solidFill>
              <a:effectLst/>
              <a:latin typeface="Aptos Display" panose="020B0004020202020204" pitchFamily="34" charset="0"/>
              <a:ea typeface="Times New Roman" panose="02020603050405020304" pitchFamily="18" charset="0"/>
            </a:endParaRPr>
          </a:p>
          <a:p>
            <a:pPr marL="285750" lvl="0" indent="-285750" algn="just">
              <a:buFont typeface="Arial" panose="020B0604020202020204" pitchFamily="34" charset="0"/>
              <a:buChar char="•"/>
            </a:pPr>
            <a:r>
              <a:rPr lang="pt-BR" sz="2000" dirty="0">
                <a:solidFill>
                  <a:schemeClr val="bg1"/>
                </a:solidFill>
                <a:effectLst/>
                <a:latin typeface="Aptos Display" panose="020B0004020202020204" pitchFamily="34" charset="0"/>
                <a:ea typeface="Times New Roman" panose="02020603050405020304" pitchFamily="18" charset="0"/>
              </a:rPr>
              <a:t>11, VII (conceito, critérios e desqualificadores)  </a:t>
            </a:r>
          </a:p>
          <a:p>
            <a:pPr marL="285750" lvl="0" indent="-285750" algn="just">
              <a:buFont typeface="Arial" panose="020B0604020202020204" pitchFamily="34" charset="0"/>
              <a:buChar char="•"/>
            </a:pPr>
            <a:r>
              <a:rPr lang="pt-BR" sz="2000" dirty="0">
                <a:solidFill>
                  <a:schemeClr val="bg1"/>
                </a:solidFill>
                <a:effectLst/>
                <a:latin typeface="Aptos Display" panose="020B0004020202020204" pitchFamily="34" charset="0"/>
                <a:ea typeface="Times New Roman" panose="02020603050405020304" pitchFamily="18" charset="0"/>
              </a:rPr>
              <a:t>17 (inscrição e filiação)  </a:t>
            </a:r>
          </a:p>
          <a:p>
            <a:pPr marL="285750" lvl="0" indent="-285750" algn="just">
              <a:buFont typeface="Arial" panose="020B0604020202020204" pitchFamily="34" charset="0"/>
              <a:buChar char="•"/>
            </a:pPr>
            <a:r>
              <a:rPr lang="pt-BR" sz="2000" dirty="0">
                <a:solidFill>
                  <a:schemeClr val="bg1"/>
                </a:solidFill>
                <a:effectLst/>
                <a:latin typeface="Aptos Display" panose="020B0004020202020204" pitchFamily="34" charset="0"/>
                <a:ea typeface="Times New Roman" panose="02020603050405020304" pitchFamily="18" charset="0"/>
              </a:rPr>
              <a:t>29, §6º (salário de benefício) </a:t>
            </a:r>
          </a:p>
          <a:p>
            <a:pPr marL="285750" lvl="0" indent="-285750" algn="just">
              <a:buFont typeface="Arial" panose="020B0604020202020204" pitchFamily="34" charset="0"/>
              <a:buChar char="•"/>
            </a:pPr>
            <a:r>
              <a:rPr lang="pt-BR" sz="2000" dirty="0">
                <a:solidFill>
                  <a:schemeClr val="bg1"/>
                </a:solidFill>
                <a:effectLst/>
                <a:latin typeface="Aptos Display" panose="020B0004020202020204" pitchFamily="34" charset="0"/>
                <a:ea typeface="Times New Roman" panose="02020603050405020304" pitchFamily="18" charset="0"/>
              </a:rPr>
              <a:t>38-A e 38-B (cadastro no CNIS)</a:t>
            </a:r>
          </a:p>
          <a:p>
            <a:pPr marL="285750" lvl="0" indent="-285750" algn="just">
              <a:buFont typeface="Arial" panose="020B0604020202020204" pitchFamily="34" charset="0"/>
              <a:buChar char="•"/>
            </a:pPr>
            <a:r>
              <a:rPr lang="pt-BR" sz="2000" dirty="0">
                <a:solidFill>
                  <a:schemeClr val="bg1"/>
                </a:solidFill>
                <a:effectLst/>
                <a:latin typeface="Aptos Display" panose="020B0004020202020204" pitchFamily="34" charset="0"/>
                <a:ea typeface="Times New Roman" panose="02020603050405020304" pitchFamily="18" charset="0"/>
              </a:rPr>
              <a:t>39 (benefícios do RGPS)</a:t>
            </a:r>
          </a:p>
          <a:p>
            <a:pPr marL="285750" lvl="0" indent="-285750" algn="just">
              <a:buFont typeface="Arial" panose="020B0604020202020204" pitchFamily="34" charset="0"/>
              <a:buChar char="•"/>
            </a:pPr>
            <a:r>
              <a:rPr lang="pt-BR" sz="2000" dirty="0">
                <a:solidFill>
                  <a:schemeClr val="bg1"/>
                </a:solidFill>
                <a:effectLst/>
                <a:latin typeface="Aptos Display" panose="020B0004020202020204" pitchFamily="34" charset="0"/>
                <a:ea typeface="Times New Roman" panose="02020603050405020304" pitchFamily="18" charset="0"/>
              </a:rPr>
              <a:t>48, §1º (critérios aposentadoria trabalhadores rurais)</a:t>
            </a:r>
          </a:p>
        </p:txBody>
      </p:sp>
      <p:sp>
        <p:nvSpPr>
          <p:cNvPr id="8" name="Subtítulo 2">
            <a:extLst>
              <a:ext uri="{FF2B5EF4-FFF2-40B4-BE49-F238E27FC236}">
                <a16:creationId xmlns:a16="http://schemas.microsoft.com/office/drawing/2014/main" id="{A4C49EE5-5489-C155-CA47-DF32B420974C}"/>
              </a:ext>
            </a:extLst>
          </p:cNvPr>
          <p:cNvSpPr txBox="1">
            <a:spLocks/>
          </p:cNvSpPr>
          <p:nvPr/>
        </p:nvSpPr>
        <p:spPr>
          <a:xfrm>
            <a:off x="1524000" y="503844"/>
            <a:ext cx="9144000" cy="49483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pt-BR" b="1" dirty="0">
                <a:solidFill>
                  <a:srgbClr val="FFC000"/>
                </a:solidFill>
                <a:effectLst/>
                <a:latin typeface="Aptos Display" panose="020B0004020202020204" pitchFamily="34" charset="0"/>
                <a:ea typeface="Times New Roman" panose="02020603050405020304" pitchFamily="18" charset="0"/>
              </a:rPr>
              <a:t>Dados e fundamentos normativos – onde e como estudar</a:t>
            </a:r>
            <a:endParaRPr lang="pt-BR" dirty="0">
              <a:solidFill>
                <a:srgbClr val="FFC000"/>
              </a:solidFill>
              <a:effectLst/>
              <a:latin typeface="Times New Roman" panose="02020603050405020304" pitchFamily="18" charset="0"/>
              <a:ea typeface="Times New Roman" panose="02020603050405020304" pitchFamily="18" charset="0"/>
            </a:endParaRPr>
          </a:p>
        </p:txBody>
      </p:sp>
      <p:sp>
        <p:nvSpPr>
          <p:cNvPr id="9" name="Subtítulo 2">
            <a:extLst>
              <a:ext uri="{FF2B5EF4-FFF2-40B4-BE49-F238E27FC236}">
                <a16:creationId xmlns:a16="http://schemas.microsoft.com/office/drawing/2014/main" id="{DB18112F-AF74-16E3-608D-A2D7D37248A2}"/>
              </a:ext>
            </a:extLst>
          </p:cNvPr>
          <p:cNvSpPr txBox="1">
            <a:spLocks/>
          </p:cNvSpPr>
          <p:nvPr/>
        </p:nvSpPr>
        <p:spPr>
          <a:xfrm>
            <a:off x="6096000" y="998677"/>
            <a:ext cx="5369858" cy="560214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pt-BR" sz="2000" u="sng" dirty="0">
                <a:solidFill>
                  <a:srgbClr val="FFC000"/>
                </a:solidFill>
                <a:ea typeface="Times New Roman" panose="02020603050405020304" pitchFamily="18" charset="0"/>
              </a:rPr>
              <a:t>Decreto nº 3.048/99 – artigos</a:t>
            </a:r>
            <a:endParaRPr lang="pt-BR" sz="2000" dirty="0">
              <a:solidFill>
                <a:schemeClr val="bg1"/>
              </a:solidFill>
              <a:latin typeface="+mj-lt"/>
              <a:ea typeface="Times New Roman" panose="02020603050405020304" pitchFamily="18" charset="0"/>
            </a:endParaRPr>
          </a:p>
          <a:p>
            <a:pPr marL="285750" indent="-285750" algn="just">
              <a:buFont typeface="Arial" panose="020B0604020202020204" pitchFamily="34" charset="0"/>
              <a:buChar char="•"/>
            </a:pPr>
            <a:r>
              <a:rPr lang="pt-BR" sz="2000" dirty="0">
                <a:solidFill>
                  <a:schemeClr val="bg1"/>
                </a:solidFill>
                <a:latin typeface="+mj-lt"/>
                <a:ea typeface="Times New Roman" panose="02020603050405020304" pitchFamily="18" charset="0"/>
              </a:rPr>
              <a:t>9º (conceito, critérios e desqualificadores)</a:t>
            </a:r>
          </a:p>
          <a:p>
            <a:pPr marL="285750" indent="-285750" algn="just">
              <a:buFont typeface="Arial" panose="020B0604020202020204" pitchFamily="34" charset="0"/>
              <a:buChar char="•"/>
            </a:pPr>
            <a:r>
              <a:rPr lang="pt-BR" sz="2000" dirty="0">
                <a:solidFill>
                  <a:schemeClr val="bg1"/>
                </a:solidFill>
                <a:latin typeface="+mj-lt"/>
                <a:ea typeface="Times New Roman" panose="02020603050405020304" pitchFamily="18" charset="0"/>
              </a:rPr>
              <a:t>18 (filiação e inscrição)</a:t>
            </a:r>
          </a:p>
          <a:p>
            <a:pPr marL="285750" indent="-285750" algn="just">
              <a:buFont typeface="Arial" panose="020B0604020202020204" pitchFamily="34" charset="0"/>
              <a:buChar char="•"/>
            </a:pPr>
            <a:r>
              <a:rPr lang="pt-BR" sz="2000" dirty="0">
                <a:solidFill>
                  <a:schemeClr val="bg1"/>
                </a:solidFill>
                <a:latin typeface="+mj-lt"/>
                <a:ea typeface="Times New Roman" panose="02020603050405020304" pitchFamily="18" charset="0"/>
              </a:rPr>
              <a:t>19-D (manutenção e atualização cadastral)</a:t>
            </a:r>
          </a:p>
          <a:p>
            <a:pPr marL="285750" indent="-285750" algn="just">
              <a:buFont typeface="Arial" panose="020B0604020202020204" pitchFamily="34" charset="0"/>
              <a:buChar char="•"/>
            </a:pPr>
            <a:r>
              <a:rPr lang="pt-BR" sz="2000" dirty="0">
                <a:solidFill>
                  <a:schemeClr val="bg1"/>
                </a:solidFill>
                <a:latin typeface="+mj-lt"/>
                <a:ea typeface="Times New Roman" panose="02020603050405020304" pitchFamily="18" charset="0"/>
              </a:rPr>
              <a:t>26, §1º (carência do segurado especial)</a:t>
            </a:r>
          </a:p>
          <a:p>
            <a:pPr marL="285750" indent="-285750" algn="just">
              <a:buFont typeface="Arial" panose="020B0604020202020204" pitchFamily="34" charset="0"/>
              <a:buChar char="•"/>
            </a:pPr>
            <a:r>
              <a:rPr lang="pt-BR" sz="2000" dirty="0">
                <a:solidFill>
                  <a:schemeClr val="bg1"/>
                </a:solidFill>
                <a:latin typeface="+mj-lt"/>
                <a:ea typeface="Times New Roman" panose="02020603050405020304" pitchFamily="18" charset="0"/>
              </a:rPr>
              <a:t>30, IV (carência</a:t>
            </a:r>
          </a:p>
          <a:p>
            <a:pPr marL="285750" indent="-285750" algn="just">
              <a:buFont typeface="Arial" panose="020B0604020202020204" pitchFamily="34" charset="0"/>
              <a:buChar char="•"/>
            </a:pPr>
            <a:r>
              <a:rPr lang="pt-BR" sz="2000" dirty="0">
                <a:solidFill>
                  <a:schemeClr val="bg1"/>
                </a:solidFill>
                <a:latin typeface="+mj-lt"/>
                <a:ea typeface="Times New Roman" panose="02020603050405020304" pitchFamily="18" charset="0"/>
              </a:rPr>
              <a:t>32, §21 (salário de benefício)</a:t>
            </a:r>
          </a:p>
          <a:p>
            <a:pPr marL="285750" indent="-285750" algn="just">
              <a:buFont typeface="Arial" panose="020B0604020202020204" pitchFamily="34" charset="0"/>
              <a:buChar char="•"/>
            </a:pPr>
            <a:r>
              <a:rPr lang="pt-BR" sz="2000" dirty="0">
                <a:solidFill>
                  <a:schemeClr val="bg1"/>
                </a:solidFill>
                <a:latin typeface="+mj-lt"/>
                <a:ea typeface="Times New Roman" panose="02020603050405020304" pitchFamily="18" charset="0"/>
              </a:rPr>
              <a:t>39, §2º (renda mensal e benefícios)</a:t>
            </a:r>
          </a:p>
          <a:p>
            <a:pPr marL="285750" indent="-285750" algn="just">
              <a:buFont typeface="Arial" panose="020B0604020202020204" pitchFamily="34" charset="0"/>
              <a:buChar char="•"/>
            </a:pPr>
            <a:r>
              <a:rPr lang="pt-BR" sz="2000" dirty="0">
                <a:solidFill>
                  <a:schemeClr val="bg1"/>
                </a:solidFill>
                <a:latin typeface="+mj-lt"/>
                <a:ea typeface="Times New Roman" panose="02020603050405020304" pitchFamily="18" charset="0"/>
              </a:rPr>
              <a:t>70-B, </a:t>
            </a:r>
            <a:r>
              <a:rPr lang="pt-BR" sz="2000" dirty="0" err="1">
                <a:solidFill>
                  <a:schemeClr val="bg1"/>
                </a:solidFill>
                <a:latin typeface="+mj-lt"/>
                <a:ea typeface="Times New Roman" panose="02020603050405020304" pitchFamily="18" charset="0"/>
              </a:rPr>
              <a:t>p.u</a:t>
            </a:r>
            <a:r>
              <a:rPr lang="pt-BR" sz="2000" dirty="0">
                <a:solidFill>
                  <a:schemeClr val="bg1"/>
                </a:solidFill>
                <a:latin typeface="+mj-lt"/>
                <a:ea typeface="Times New Roman" panose="02020603050405020304" pitchFamily="18" charset="0"/>
              </a:rPr>
              <a:t> (segurado especial que contribui facultativamente)</a:t>
            </a:r>
          </a:p>
          <a:p>
            <a:pPr marL="285750" indent="-285750" algn="just">
              <a:buFont typeface="Arial" panose="020B0604020202020204" pitchFamily="34" charset="0"/>
              <a:buChar char="•"/>
            </a:pPr>
            <a:r>
              <a:rPr lang="pt-BR" sz="2000" dirty="0">
                <a:solidFill>
                  <a:schemeClr val="bg1"/>
                </a:solidFill>
                <a:latin typeface="+mj-lt"/>
                <a:ea typeface="Times New Roman" panose="02020603050405020304" pitchFamily="18" charset="0"/>
              </a:rPr>
              <a:t>70-C (segurado especial deficiente)</a:t>
            </a:r>
          </a:p>
          <a:p>
            <a:pPr marL="285750" indent="-285750" algn="just">
              <a:buFont typeface="Arial" panose="020B0604020202020204" pitchFamily="34" charset="0"/>
              <a:buChar char="•"/>
            </a:pPr>
            <a:r>
              <a:rPr lang="pt-BR" sz="2000" dirty="0">
                <a:solidFill>
                  <a:schemeClr val="bg1"/>
                </a:solidFill>
                <a:latin typeface="+mj-lt"/>
                <a:ea typeface="Times New Roman" panose="02020603050405020304" pitchFamily="18" charset="0"/>
              </a:rPr>
              <a:t>179 (revisão de benefícios)</a:t>
            </a:r>
          </a:p>
          <a:p>
            <a:pPr marL="285750" indent="-285750" algn="just">
              <a:buFont typeface="Arial" panose="020B0604020202020204" pitchFamily="34" charset="0"/>
              <a:buChar char="•"/>
            </a:pPr>
            <a:r>
              <a:rPr lang="pt-BR" sz="2000" dirty="0">
                <a:solidFill>
                  <a:schemeClr val="bg1"/>
                </a:solidFill>
                <a:latin typeface="+mj-lt"/>
                <a:ea typeface="Times New Roman" panose="02020603050405020304" pitchFamily="18" charset="0"/>
              </a:rPr>
              <a:t>200 (contribuição do segurado especial)</a:t>
            </a:r>
          </a:p>
          <a:p>
            <a:pPr marL="285750" indent="-285750" algn="just">
              <a:buFont typeface="Arial" panose="020B0604020202020204" pitchFamily="34" charset="0"/>
              <a:buChar char="•"/>
            </a:pPr>
            <a:r>
              <a:rPr lang="pt-BR" sz="2000" dirty="0">
                <a:solidFill>
                  <a:schemeClr val="bg1"/>
                </a:solidFill>
                <a:latin typeface="+mj-lt"/>
                <a:ea typeface="Times New Roman" panose="02020603050405020304" pitchFamily="18" charset="0"/>
              </a:rPr>
              <a:t>256 (matrícula do segurado especial)</a:t>
            </a:r>
          </a:p>
        </p:txBody>
      </p:sp>
    </p:spTree>
    <p:extLst>
      <p:ext uri="{BB962C8B-B14F-4D97-AF65-F5344CB8AC3E}">
        <p14:creationId xmlns:p14="http://schemas.microsoft.com/office/powerpoint/2010/main" val="2504479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742951" y="670624"/>
            <a:ext cx="10958512" cy="5944488"/>
          </a:xfrm>
        </p:spPr>
        <p:txBody>
          <a:bodyPr>
            <a:noAutofit/>
          </a:bodyPr>
          <a:lstStyle/>
          <a:p>
            <a:pPr algn="just"/>
            <a:r>
              <a:rPr lang="pt-BR" sz="2000" u="sng" dirty="0">
                <a:solidFill>
                  <a:srgbClr val="FFC000"/>
                </a:solidFill>
                <a:effectLst/>
                <a:ea typeface="Times New Roman" panose="02020603050405020304" pitchFamily="18" charset="0"/>
              </a:rPr>
              <a:t>Instrução normativa nº 128/22</a:t>
            </a:r>
          </a:p>
          <a:p>
            <a:pPr algn="just"/>
            <a:endParaRPr lang="pt-BR" sz="2000" dirty="0">
              <a:solidFill>
                <a:schemeClr val="bg1"/>
              </a:solidFill>
              <a:effectLst/>
              <a:latin typeface="+mj-lt"/>
              <a:ea typeface="Times New Roman" panose="02020603050405020304" pitchFamily="18" charset="0"/>
            </a:endParaRP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8º, V e §§ 1º, 2º e 3º (inscrição, filiação e dados necessários)</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9º (cadastro)</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100 (período a indenizar)</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109 a 118 (capítulo específico para o segurado especial – enquadramento, descaracterização, contagem de prazo, elementos probatórios e meios de ratificação de período de trabalho)</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193 (carência para segurado especial)</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194 (não considera carência)</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197 (carência para salário maternidade a ser reformada pela ADI 2110)</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201, §2º (mescla de segurado especial e trabalhador rural para aposentadoria)</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228, §3º (renda mensal segurado especial)</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238 (pensão ao dependente de segurado especial)</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245, §1º (qualidade de segurado no momento do preenchimento dos requisitos)</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247 (tipos de trabalhadores rurais)</a:t>
            </a:r>
          </a:p>
        </p:txBody>
      </p:sp>
      <p:sp>
        <p:nvSpPr>
          <p:cNvPr id="8" name="Subtítulo 2">
            <a:extLst>
              <a:ext uri="{FF2B5EF4-FFF2-40B4-BE49-F238E27FC236}">
                <a16:creationId xmlns:a16="http://schemas.microsoft.com/office/drawing/2014/main" id="{A4C49EE5-5489-C155-CA47-DF32B420974C}"/>
              </a:ext>
            </a:extLst>
          </p:cNvPr>
          <p:cNvSpPr txBox="1">
            <a:spLocks/>
          </p:cNvSpPr>
          <p:nvPr/>
        </p:nvSpPr>
        <p:spPr>
          <a:xfrm>
            <a:off x="1524000" y="418679"/>
            <a:ext cx="9144000" cy="49483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pt-BR" sz="2000" b="1" dirty="0">
                <a:solidFill>
                  <a:srgbClr val="FFC000"/>
                </a:solidFill>
                <a:effectLst/>
                <a:latin typeface="Aptos Display" panose="020B0004020202020204" pitchFamily="34" charset="0"/>
                <a:ea typeface="Times New Roman" panose="02020603050405020304" pitchFamily="18" charset="0"/>
              </a:rPr>
              <a:t>Dados e fundamentos normativos – onde e como estudar</a:t>
            </a:r>
            <a:endParaRPr lang="pt-BR" sz="2000" dirty="0">
              <a:solidFill>
                <a:srgbClr val="FFC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84803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502023" y="1062223"/>
            <a:ext cx="11187953" cy="5326810"/>
          </a:xfrm>
        </p:spPr>
        <p:txBody>
          <a:bodyPr numCol="2" spcCol="360000">
            <a:noAutofit/>
          </a:bodyPr>
          <a:lstStyle/>
          <a:p>
            <a:pPr algn="just"/>
            <a:r>
              <a:rPr lang="pt-BR" sz="2000" u="sng" dirty="0">
                <a:solidFill>
                  <a:srgbClr val="FFC000"/>
                </a:solidFill>
                <a:effectLst/>
                <a:ea typeface="Times New Roman" panose="02020603050405020304" pitchFamily="18" charset="0"/>
              </a:rPr>
              <a:t>Portaria nº 990/22</a:t>
            </a:r>
          </a:p>
          <a:p>
            <a:pPr algn="just"/>
            <a:endParaRPr lang="pt-BR" sz="2000" u="sng" dirty="0">
              <a:solidFill>
                <a:schemeClr val="bg1"/>
              </a:solidFill>
              <a:effectLst/>
              <a:latin typeface="+mj-lt"/>
              <a:ea typeface="Times New Roman" panose="02020603050405020304" pitchFamily="18" charset="0"/>
            </a:endParaRP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2º, V (inscrição do segurado especial)</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2º, §1º (CNIS segurado especial)</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75 (enquadramento do segurado especial)</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76 (categorias de segurado especial, tipos de produtores rurais – condômino, meeiro, posseiro </a:t>
            </a:r>
            <a:r>
              <a:rPr lang="pt-BR" sz="2000" dirty="0" err="1">
                <a:solidFill>
                  <a:schemeClr val="bg1"/>
                </a:solidFill>
                <a:effectLst/>
                <a:latin typeface="+mj-lt"/>
                <a:ea typeface="Times New Roman" panose="02020603050405020304" pitchFamily="18" charset="0"/>
              </a:rPr>
              <a:t>etc</a:t>
            </a:r>
            <a:r>
              <a:rPr lang="pt-BR" sz="2000" dirty="0">
                <a:solidFill>
                  <a:schemeClr val="bg1"/>
                </a:solidFill>
                <a:effectLst/>
                <a:latin typeface="+mj-lt"/>
                <a:ea typeface="Times New Roman" panose="02020603050405020304" pitchFamily="18" charset="0"/>
              </a:rPr>
              <a:t>)</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76, §1º (acampado)</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77 (conceito de pescador artesanal e assemelhados)</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78 (residência e local de trabalho do segurado especial)</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80 (manutenção e atualização anual do segurado especial)</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82 (dados obrigatórios na inscrição)</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89 (fim da entrevista rural desde 2017)</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90 (autodeclaração, ratificação e base de dados)</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90, §6º (bases governamentais utilizadas pelo INSS)</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92, §4º, II (SDPA para ratificação)</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93 (rol documentos que valem como instrumentos manuais de ratificação)</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94 (ratificação do período autodeclarado)</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108 (contribuição do segurado especial)</a:t>
            </a:r>
          </a:p>
          <a:p>
            <a:pPr marL="285750" indent="-285750" algn="just">
              <a:buFont typeface="Arial" panose="020B0604020202020204" pitchFamily="34" charset="0"/>
              <a:buChar char="•"/>
            </a:pPr>
            <a:r>
              <a:rPr lang="pt-BR" sz="2000" dirty="0">
                <a:solidFill>
                  <a:schemeClr val="bg1"/>
                </a:solidFill>
                <a:effectLst/>
                <a:latin typeface="+mj-lt"/>
                <a:ea typeface="Times New Roman" panose="02020603050405020304" pitchFamily="18" charset="0"/>
              </a:rPr>
              <a:t>111 (ajuste de guia de recolhimento e competência)</a:t>
            </a:r>
          </a:p>
        </p:txBody>
      </p:sp>
      <p:sp>
        <p:nvSpPr>
          <p:cNvPr id="8" name="Subtítulo 2">
            <a:extLst>
              <a:ext uri="{FF2B5EF4-FFF2-40B4-BE49-F238E27FC236}">
                <a16:creationId xmlns:a16="http://schemas.microsoft.com/office/drawing/2014/main" id="{A4C49EE5-5489-C155-CA47-DF32B420974C}"/>
              </a:ext>
            </a:extLst>
          </p:cNvPr>
          <p:cNvSpPr txBox="1">
            <a:spLocks/>
          </p:cNvSpPr>
          <p:nvPr/>
        </p:nvSpPr>
        <p:spPr>
          <a:xfrm>
            <a:off x="1524000" y="600635"/>
            <a:ext cx="9144000" cy="49483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pt-BR" sz="2000" b="1" dirty="0">
                <a:solidFill>
                  <a:srgbClr val="FFC000"/>
                </a:solidFill>
                <a:effectLst/>
                <a:latin typeface="Aptos Display" panose="020B0004020202020204" pitchFamily="34" charset="0"/>
                <a:ea typeface="Times New Roman" panose="02020603050405020304" pitchFamily="18" charset="0"/>
              </a:rPr>
              <a:t>Dados e fundamentos normativos – onde e como estudar</a:t>
            </a:r>
            <a:endParaRPr lang="pt-BR" sz="2000" dirty="0">
              <a:solidFill>
                <a:srgbClr val="FFC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34848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438169"/>
            <a:ext cx="11187953" cy="3981661"/>
          </a:xfrm>
        </p:spPr>
        <p:txBody>
          <a:bodyPr numCol="1" spcCol="360000">
            <a:noAutofit/>
          </a:bodyPr>
          <a:lstStyle/>
          <a:p>
            <a:pPr algn="just">
              <a:lnSpc>
                <a:spcPct val="100000"/>
              </a:lnSpc>
            </a:pPr>
            <a:r>
              <a:rPr lang="pt-BR" b="1" dirty="0">
                <a:solidFill>
                  <a:srgbClr val="FFC000"/>
                </a:solidFill>
                <a:effectLst/>
                <a:latin typeface="Aptos Display" panose="020B0004020202020204" pitchFamily="34" charset="0"/>
                <a:ea typeface="Times New Roman" panose="02020603050405020304" pitchFamily="18" charset="0"/>
              </a:rPr>
              <a:t>Conceito e Características do trabalhador rural</a:t>
            </a:r>
            <a:endParaRPr lang="pt-BR" dirty="0">
              <a:solidFill>
                <a:srgbClr val="FFC000"/>
              </a:solidFill>
              <a:effectLst/>
              <a:latin typeface="+mj-lt"/>
              <a:ea typeface="Times New Roman" panose="02020603050405020304" pitchFamily="18" charset="0"/>
            </a:endParaRPr>
          </a:p>
          <a:p>
            <a:pPr algn="just">
              <a:lnSpc>
                <a:spcPct val="100000"/>
              </a:lnSpc>
            </a:pPr>
            <a:endParaRPr lang="pt-BR" dirty="0">
              <a:solidFill>
                <a:schemeClr val="bg1"/>
              </a:solidFill>
              <a:effectLst/>
              <a:latin typeface="+mj-lt"/>
              <a:ea typeface="Times New Roman" panose="02020603050405020304" pitchFamily="18" charset="0"/>
            </a:endParaRPr>
          </a:p>
          <a:p>
            <a:pPr algn="just">
              <a:lnSpc>
                <a:spcPct val="100000"/>
              </a:lnSpc>
            </a:pPr>
            <a:r>
              <a:rPr lang="pt-BR" dirty="0">
                <a:solidFill>
                  <a:schemeClr val="bg1"/>
                </a:solidFill>
                <a:effectLst/>
                <a:latin typeface="+mj-lt"/>
                <a:ea typeface="Times New Roman" panose="02020603050405020304" pitchFamily="18" charset="0"/>
              </a:rPr>
              <a:t>O conceito de trabalhador rural não está normatizado, mas engloba o de segurado especial como um dos tipos. Trata-se de um termo genérico utilizado para definir os segurados obrigatórios que exercem atividade de natureza rural.</a:t>
            </a:r>
          </a:p>
          <a:p>
            <a:pPr algn="just">
              <a:lnSpc>
                <a:spcPct val="100000"/>
              </a:lnSpc>
            </a:pPr>
            <a:endParaRPr lang="pt-BR" dirty="0">
              <a:solidFill>
                <a:schemeClr val="bg1"/>
              </a:solidFill>
              <a:effectLst/>
              <a:latin typeface="+mj-lt"/>
              <a:ea typeface="Times New Roman" panose="02020603050405020304" pitchFamily="18" charset="0"/>
            </a:endParaRPr>
          </a:p>
          <a:p>
            <a:pPr algn="just">
              <a:lnSpc>
                <a:spcPct val="100000"/>
              </a:lnSpc>
            </a:pPr>
            <a:r>
              <a:rPr lang="pt-BR" dirty="0">
                <a:solidFill>
                  <a:schemeClr val="bg1"/>
                </a:solidFill>
                <a:effectLst/>
                <a:latin typeface="+mj-lt"/>
                <a:ea typeface="Times New Roman" panose="02020603050405020304" pitchFamily="18" charset="0"/>
              </a:rPr>
              <a:t>Sua caracterização se dá pela natureza da atividade, independente do local de residência e trabalho. De regra são natureza rural as atividades agropecuária, pecuária, pesca e extrativismo vegetal.</a:t>
            </a:r>
          </a:p>
        </p:txBody>
      </p:sp>
      <p:sp>
        <p:nvSpPr>
          <p:cNvPr id="8" name="Subtítulo 2">
            <a:extLst>
              <a:ext uri="{FF2B5EF4-FFF2-40B4-BE49-F238E27FC236}">
                <a16:creationId xmlns:a16="http://schemas.microsoft.com/office/drawing/2014/main" id="{A4C49EE5-5489-C155-CA47-DF32B420974C}"/>
              </a:ext>
            </a:extLst>
          </p:cNvPr>
          <p:cNvSpPr txBox="1">
            <a:spLocks/>
          </p:cNvSpPr>
          <p:nvPr/>
        </p:nvSpPr>
        <p:spPr>
          <a:xfrm>
            <a:off x="466165" y="365778"/>
            <a:ext cx="9144000" cy="43208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TRABALHADOR RURAL</a:t>
            </a:r>
          </a:p>
        </p:txBody>
      </p:sp>
    </p:spTree>
    <p:extLst>
      <p:ext uri="{BB962C8B-B14F-4D97-AF65-F5344CB8AC3E}">
        <p14:creationId xmlns:p14="http://schemas.microsoft.com/office/powerpoint/2010/main" val="977333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269415"/>
            <a:ext cx="11187953" cy="4319169"/>
          </a:xfrm>
        </p:spPr>
        <p:txBody>
          <a:bodyPr numCol="1" spcCol="360000">
            <a:noAutofit/>
          </a:bodyPr>
          <a:lstStyle/>
          <a:p>
            <a:pPr algn="just">
              <a:lnSpc>
                <a:spcPct val="100000"/>
              </a:lnSpc>
            </a:pPr>
            <a:r>
              <a:rPr lang="pt-BR" dirty="0">
                <a:solidFill>
                  <a:schemeClr val="bg1"/>
                </a:solidFill>
                <a:effectLst/>
                <a:latin typeface="+mj-lt"/>
                <a:ea typeface="Times New Roman" panose="02020603050405020304" pitchFamily="18" charset="0"/>
              </a:rPr>
              <a:t>Com isso, tanto o local quanto a natureza do serviço prestado pelo empregador não são critérios definitivos para caracterizar o empregado como rural ou não. E sim a sua efetiva atividade.</a:t>
            </a:r>
          </a:p>
          <a:p>
            <a:pPr algn="just">
              <a:lnSpc>
                <a:spcPct val="100000"/>
              </a:lnSpc>
            </a:pPr>
            <a:r>
              <a:rPr lang="pt-BR" dirty="0">
                <a:solidFill>
                  <a:schemeClr val="bg1"/>
                </a:solidFill>
                <a:latin typeface="+mj-lt"/>
                <a:ea typeface="Times New Roman" panose="02020603050405020304" pitchFamily="18" charset="0"/>
              </a:rPr>
              <a:t>O </a:t>
            </a:r>
            <a:r>
              <a:rPr lang="pt-BR" dirty="0">
                <a:solidFill>
                  <a:srgbClr val="FFC000"/>
                </a:solidFill>
                <a:latin typeface="+mj-lt"/>
                <a:ea typeface="Times New Roman" panose="02020603050405020304" pitchFamily="18" charset="0"/>
              </a:rPr>
              <a:t>art.6º da IN nº 128/22 </a:t>
            </a:r>
            <a:r>
              <a:rPr lang="pt-BR" dirty="0">
                <a:solidFill>
                  <a:schemeClr val="bg1"/>
                </a:solidFill>
                <a:latin typeface="+mj-lt"/>
                <a:ea typeface="Times New Roman" panose="02020603050405020304" pitchFamily="18" charset="0"/>
              </a:rPr>
              <a:t>esmiuça com detalhes esse tratamento, inclusive prevendo determinadas atividades que seriam duvidosas nessa qualificação como urbanas. Vejamos:</a:t>
            </a:r>
          </a:p>
          <a:p>
            <a:pPr marL="3227388" algn="just">
              <a:lnSpc>
                <a:spcPct val="100000"/>
              </a:lnSpc>
            </a:pPr>
            <a:r>
              <a:rPr lang="pt-BR" dirty="0">
                <a:solidFill>
                  <a:srgbClr val="FFC000"/>
                </a:solidFill>
                <a:latin typeface="+mj-lt"/>
                <a:ea typeface="Times New Roman" panose="02020603050405020304" pitchFamily="18" charset="0"/>
              </a:rPr>
              <a:t>Art. 6º </a:t>
            </a:r>
            <a:r>
              <a:rPr lang="pt-BR" dirty="0">
                <a:solidFill>
                  <a:schemeClr val="bg1"/>
                </a:solidFill>
                <a:latin typeface="+mj-lt"/>
                <a:ea typeface="Times New Roman" panose="02020603050405020304" pitchFamily="18" charset="0"/>
              </a:rPr>
              <a:t>Observadas as formas de filiação, a caracterização do trabalho como urbano ou rural, para fins previdenciários, depende da natureza das atividades efetivamente exercidas pelos segurados obrigatórios e não da natureza da atividade do seu empregador.</a:t>
            </a:r>
          </a:p>
        </p:txBody>
      </p:sp>
      <p:sp>
        <p:nvSpPr>
          <p:cNvPr id="8" name="Subtítulo 2">
            <a:extLst>
              <a:ext uri="{FF2B5EF4-FFF2-40B4-BE49-F238E27FC236}">
                <a16:creationId xmlns:a16="http://schemas.microsoft.com/office/drawing/2014/main" id="{A4C49EE5-5489-C155-CA47-DF32B420974C}"/>
              </a:ext>
            </a:extLst>
          </p:cNvPr>
          <p:cNvSpPr txBox="1">
            <a:spLocks/>
          </p:cNvSpPr>
          <p:nvPr/>
        </p:nvSpPr>
        <p:spPr>
          <a:xfrm>
            <a:off x="466165" y="365778"/>
            <a:ext cx="9144000" cy="43208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TRABALHADOR RURAL</a:t>
            </a:r>
          </a:p>
        </p:txBody>
      </p:sp>
    </p:spTree>
    <p:extLst>
      <p:ext uri="{BB962C8B-B14F-4D97-AF65-F5344CB8AC3E}">
        <p14:creationId xmlns:p14="http://schemas.microsoft.com/office/powerpoint/2010/main" val="1595769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480549"/>
            <a:ext cx="11187953" cy="4848533"/>
          </a:xfrm>
        </p:spPr>
        <p:txBody>
          <a:bodyPr numCol="1" spcCol="360000">
            <a:noAutofit/>
          </a:bodyPr>
          <a:lstStyle/>
          <a:p>
            <a:pPr algn="just">
              <a:lnSpc>
                <a:spcPct val="100000"/>
              </a:lnSpc>
            </a:pPr>
            <a:r>
              <a:rPr lang="pt-BR" dirty="0">
                <a:solidFill>
                  <a:schemeClr val="bg1"/>
                </a:solidFill>
                <a:effectLst/>
                <a:latin typeface="+mj-lt"/>
                <a:ea typeface="Times New Roman" panose="02020603050405020304" pitchFamily="18" charset="0"/>
              </a:rPr>
              <a:t>A </a:t>
            </a:r>
            <a:r>
              <a:rPr lang="pt-BR" dirty="0">
                <a:solidFill>
                  <a:srgbClr val="FFC000"/>
                </a:solidFill>
                <a:effectLst/>
                <a:latin typeface="+mj-lt"/>
                <a:ea typeface="Times New Roman" panose="02020603050405020304" pitchFamily="18" charset="0"/>
              </a:rPr>
              <a:t>Instrução Normativa nº 128/22</a:t>
            </a:r>
            <a:r>
              <a:rPr lang="pt-BR" dirty="0">
                <a:solidFill>
                  <a:schemeClr val="bg1"/>
                </a:solidFill>
                <a:effectLst/>
                <a:latin typeface="+mj-lt"/>
                <a:ea typeface="Times New Roman" panose="02020603050405020304" pitchFamily="18" charset="0"/>
              </a:rPr>
              <a:t> elenca o seu art.247:</a:t>
            </a:r>
          </a:p>
          <a:p>
            <a:pPr marL="3227388" algn="just">
              <a:lnSpc>
                <a:spcPct val="100000"/>
              </a:lnSpc>
            </a:pPr>
            <a:r>
              <a:rPr lang="pt-BR" sz="2200" dirty="0">
                <a:solidFill>
                  <a:srgbClr val="FFC000"/>
                </a:solidFill>
                <a:effectLst/>
                <a:latin typeface="+mj-lt"/>
                <a:ea typeface="Times New Roman" panose="02020603050405020304" pitchFamily="18" charset="0"/>
              </a:rPr>
              <a:t>Art. 247</a:t>
            </a:r>
            <a:r>
              <a:rPr lang="pt-BR" sz="2200" dirty="0">
                <a:solidFill>
                  <a:schemeClr val="bg1"/>
                </a:solidFill>
                <a:effectLst/>
                <a:latin typeface="+mj-lt"/>
                <a:ea typeface="Times New Roman" panose="02020603050405020304" pitchFamily="18" charset="0"/>
              </a:rPr>
              <a:t>. Para fins de concessão de aposentadoria, são considerados como trabalhadores rurais:</a:t>
            </a:r>
          </a:p>
          <a:p>
            <a:pPr marL="3227388" algn="just">
              <a:lnSpc>
                <a:spcPct val="100000"/>
              </a:lnSpc>
            </a:pPr>
            <a:r>
              <a:rPr lang="pt-BR" sz="2200" dirty="0">
                <a:solidFill>
                  <a:srgbClr val="FFC000"/>
                </a:solidFill>
                <a:effectLst/>
                <a:latin typeface="+mj-lt"/>
                <a:ea typeface="Times New Roman" panose="02020603050405020304" pitchFamily="18" charset="0"/>
              </a:rPr>
              <a:t>I</a:t>
            </a:r>
            <a:r>
              <a:rPr lang="pt-BR" sz="2200" dirty="0">
                <a:solidFill>
                  <a:schemeClr val="bg1"/>
                </a:solidFill>
                <a:effectLst/>
                <a:latin typeface="+mj-lt"/>
                <a:ea typeface="Times New Roman" panose="02020603050405020304" pitchFamily="18" charset="0"/>
              </a:rPr>
              <a:t> – empregados rurais;</a:t>
            </a:r>
          </a:p>
          <a:p>
            <a:pPr marL="3227388" algn="just">
              <a:lnSpc>
                <a:spcPct val="100000"/>
              </a:lnSpc>
            </a:pPr>
            <a:r>
              <a:rPr lang="pt-BR" sz="2200" dirty="0">
                <a:solidFill>
                  <a:srgbClr val="FFC000"/>
                </a:solidFill>
                <a:effectLst/>
                <a:latin typeface="+mj-lt"/>
                <a:ea typeface="Times New Roman" panose="02020603050405020304" pitchFamily="18" charset="0"/>
              </a:rPr>
              <a:t>II</a:t>
            </a:r>
            <a:r>
              <a:rPr lang="pt-BR" sz="2200" dirty="0">
                <a:solidFill>
                  <a:schemeClr val="bg1"/>
                </a:solidFill>
                <a:effectLst/>
                <a:latin typeface="+mj-lt"/>
                <a:ea typeface="Times New Roman" panose="02020603050405020304" pitchFamily="18" charset="0"/>
              </a:rPr>
              <a:t> – contribuintes individuais que prestam serviço de natureza rural a empresa(s), a outro contribuinte individual equiparado a empresa ou a produtor rural pessoa física;</a:t>
            </a:r>
          </a:p>
          <a:p>
            <a:pPr marL="3227388" algn="just">
              <a:lnSpc>
                <a:spcPct val="100000"/>
              </a:lnSpc>
            </a:pPr>
            <a:r>
              <a:rPr lang="pt-BR" sz="2200" dirty="0">
                <a:solidFill>
                  <a:srgbClr val="FFC000"/>
                </a:solidFill>
                <a:effectLst/>
                <a:latin typeface="+mj-lt"/>
                <a:ea typeface="Times New Roman" panose="02020603050405020304" pitchFamily="18" charset="0"/>
              </a:rPr>
              <a:t>III</a:t>
            </a:r>
            <a:r>
              <a:rPr lang="pt-BR" sz="2200" dirty="0">
                <a:solidFill>
                  <a:schemeClr val="bg1"/>
                </a:solidFill>
                <a:effectLst/>
                <a:latin typeface="+mj-lt"/>
                <a:ea typeface="Times New Roman" panose="02020603050405020304" pitchFamily="18" charset="0"/>
              </a:rPr>
              <a:t> – contribuintes individuais garimpeiros, que trabalhem, comprovadamente, em regime de economia familiar, na forma do § 1º do art. 109;</a:t>
            </a:r>
          </a:p>
          <a:p>
            <a:pPr marL="3227388" algn="just">
              <a:lnSpc>
                <a:spcPct val="100000"/>
              </a:lnSpc>
            </a:pPr>
            <a:r>
              <a:rPr lang="pt-BR" sz="2200" dirty="0">
                <a:solidFill>
                  <a:srgbClr val="FFC000"/>
                </a:solidFill>
                <a:effectLst/>
                <a:latin typeface="+mj-lt"/>
                <a:ea typeface="Times New Roman" panose="02020603050405020304" pitchFamily="18" charset="0"/>
              </a:rPr>
              <a:t>IV</a:t>
            </a:r>
            <a:r>
              <a:rPr lang="pt-BR" sz="2200" dirty="0">
                <a:solidFill>
                  <a:schemeClr val="bg1"/>
                </a:solidFill>
                <a:effectLst/>
                <a:latin typeface="+mj-lt"/>
                <a:ea typeface="Times New Roman" panose="02020603050405020304" pitchFamily="18" charset="0"/>
              </a:rPr>
              <a:t> - trabalhadores avulsos que prestam serviço de natureza rural; e</a:t>
            </a:r>
          </a:p>
          <a:p>
            <a:pPr marL="3227388" algn="just">
              <a:lnSpc>
                <a:spcPct val="100000"/>
              </a:lnSpc>
            </a:pPr>
            <a:r>
              <a:rPr lang="pt-BR" sz="2200" dirty="0">
                <a:solidFill>
                  <a:srgbClr val="FFC000"/>
                </a:solidFill>
                <a:effectLst/>
                <a:latin typeface="+mj-lt"/>
                <a:ea typeface="Times New Roman" panose="02020603050405020304" pitchFamily="18" charset="0"/>
              </a:rPr>
              <a:t>V</a:t>
            </a:r>
            <a:r>
              <a:rPr lang="pt-BR" sz="2200" dirty="0">
                <a:solidFill>
                  <a:schemeClr val="bg1"/>
                </a:solidFill>
                <a:effectLst/>
                <a:latin typeface="+mj-lt"/>
                <a:ea typeface="Times New Roman" panose="02020603050405020304" pitchFamily="18" charset="0"/>
              </a:rPr>
              <a:t> - segurado especial.</a:t>
            </a:r>
          </a:p>
          <a:p>
            <a:pPr marL="3227388" algn="just">
              <a:lnSpc>
                <a:spcPct val="100000"/>
              </a:lnSpc>
            </a:pP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A4C49EE5-5489-C155-CA47-DF32B420974C}"/>
              </a:ext>
            </a:extLst>
          </p:cNvPr>
          <p:cNvSpPr txBox="1">
            <a:spLocks/>
          </p:cNvSpPr>
          <p:nvPr/>
        </p:nvSpPr>
        <p:spPr>
          <a:xfrm>
            <a:off x="560294" y="406118"/>
            <a:ext cx="9144000" cy="93858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TRABALHADOR RURAL</a:t>
            </a:r>
          </a:p>
          <a:p>
            <a:pPr algn="l"/>
            <a:r>
              <a:rPr lang="pt-BR" b="1" dirty="0">
                <a:solidFill>
                  <a:srgbClr val="FFC000"/>
                </a:solidFill>
                <a:effectLst/>
                <a:latin typeface="Aptos Display" panose="020B0004020202020204" pitchFamily="34" charset="0"/>
                <a:ea typeface="Times New Roman" panose="02020603050405020304" pitchFamily="18" charset="0"/>
              </a:rPr>
              <a:t>Tipos de trabalhadores rurais e quem não é considerado</a:t>
            </a:r>
          </a:p>
        </p:txBody>
      </p:sp>
    </p:spTree>
    <p:extLst>
      <p:ext uri="{BB962C8B-B14F-4D97-AF65-F5344CB8AC3E}">
        <p14:creationId xmlns:p14="http://schemas.microsoft.com/office/powerpoint/2010/main" val="1714583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803481"/>
            <a:ext cx="11187953" cy="3251038"/>
          </a:xfrm>
        </p:spPr>
        <p:txBody>
          <a:bodyPr numCol="1" spcCol="360000">
            <a:noAutofit/>
          </a:bodyPr>
          <a:lstStyle/>
          <a:p>
            <a:pPr marL="3227388" algn="just">
              <a:lnSpc>
                <a:spcPct val="100000"/>
              </a:lnSpc>
            </a:pPr>
            <a:r>
              <a:rPr lang="pt-BR" dirty="0">
                <a:solidFill>
                  <a:srgbClr val="FFC000"/>
                </a:solidFill>
                <a:effectLst/>
                <a:latin typeface="+mj-lt"/>
                <a:ea typeface="Times New Roman" panose="02020603050405020304" pitchFamily="18" charset="0"/>
              </a:rPr>
              <a:t>Parágrafo único. </a:t>
            </a:r>
            <a:r>
              <a:rPr lang="pt-BR" dirty="0">
                <a:solidFill>
                  <a:schemeClr val="bg1"/>
                </a:solidFill>
                <a:effectLst/>
                <a:latin typeface="+mj-lt"/>
                <a:ea typeface="Times New Roman" panose="02020603050405020304" pitchFamily="18" charset="0"/>
              </a:rPr>
              <a:t>Não são considerados trabalhadores rurais, para fins de concessão de aposentadoria:</a:t>
            </a:r>
            <a:endParaRPr lang="pt-BR" dirty="0">
              <a:solidFill>
                <a:srgbClr val="FFC000"/>
              </a:solidFill>
              <a:effectLst/>
              <a:latin typeface="+mj-lt"/>
              <a:ea typeface="Times New Roman" panose="02020603050405020304" pitchFamily="18" charset="0"/>
            </a:endParaRPr>
          </a:p>
          <a:p>
            <a:pPr marL="3227388" algn="just">
              <a:lnSpc>
                <a:spcPct val="100000"/>
              </a:lnSpc>
            </a:pPr>
            <a:r>
              <a:rPr lang="pt-BR" dirty="0">
                <a:solidFill>
                  <a:srgbClr val="FFC000"/>
                </a:solidFill>
                <a:effectLst/>
                <a:latin typeface="+mj-lt"/>
                <a:ea typeface="Times New Roman" panose="02020603050405020304" pitchFamily="18" charset="0"/>
              </a:rPr>
              <a:t>I </a:t>
            </a:r>
            <a:r>
              <a:rPr lang="pt-BR" dirty="0">
                <a:solidFill>
                  <a:schemeClr val="bg1"/>
                </a:solidFill>
                <a:effectLst/>
                <a:latin typeface="+mj-lt"/>
                <a:ea typeface="Times New Roman" panose="02020603050405020304" pitchFamily="18" charset="0"/>
              </a:rPr>
              <a:t>– empregados domésticos;</a:t>
            </a:r>
          </a:p>
          <a:p>
            <a:pPr marL="3227388" algn="just">
              <a:lnSpc>
                <a:spcPct val="100000"/>
              </a:lnSpc>
            </a:pPr>
            <a:r>
              <a:rPr lang="pt-BR" dirty="0">
                <a:solidFill>
                  <a:srgbClr val="FFC000"/>
                </a:solidFill>
                <a:effectLst/>
                <a:latin typeface="+mj-lt"/>
                <a:ea typeface="Times New Roman" panose="02020603050405020304" pitchFamily="18" charset="0"/>
              </a:rPr>
              <a:t>II </a:t>
            </a:r>
            <a:r>
              <a:rPr lang="pt-BR" dirty="0">
                <a:solidFill>
                  <a:schemeClr val="bg1"/>
                </a:solidFill>
                <a:effectLst/>
                <a:latin typeface="+mj-lt"/>
                <a:ea typeface="Times New Roman" panose="02020603050405020304" pitchFamily="18" charset="0"/>
              </a:rPr>
              <a:t>– produtores rurais, proprietários ou não;</a:t>
            </a:r>
          </a:p>
          <a:p>
            <a:pPr marL="3227388" algn="just">
              <a:lnSpc>
                <a:spcPct val="100000"/>
              </a:lnSpc>
            </a:pPr>
            <a:r>
              <a:rPr lang="pt-BR" dirty="0">
                <a:solidFill>
                  <a:srgbClr val="FFC000"/>
                </a:solidFill>
                <a:effectLst/>
                <a:latin typeface="+mj-lt"/>
                <a:ea typeface="Times New Roman" panose="02020603050405020304" pitchFamily="18" charset="0"/>
              </a:rPr>
              <a:t>III </a:t>
            </a:r>
            <a:r>
              <a:rPr lang="pt-BR" dirty="0">
                <a:solidFill>
                  <a:schemeClr val="bg1"/>
                </a:solidFill>
                <a:effectLst/>
                <a:latin typeface="+mj-lt"/>
                <a:ea typeface="Times New Roman" panose="02020603050405020304" pitchFamily="18" charset="0"/>
              </a:rPr>
              <a:t>– pescador profissional; e</a:t>
            </a:r>
          </a:p>
          <a:p>
            <a:pPr marL="3227388" algn="just">
              <a:lnSpc>
                <a:spcPct val="100000"/>
              </a:lnSpc>
            </a:pPr>
            <a:r>
              <a:rPr lang="pt-BR" dirty="0">
                <a:solidFill>
                  <a:srgbClr val="FFC000"/>
                </a:solidFill>
                <a:effectLst/>
                <a:latin typeface="+mj-lt"/>
                <a:ea typeface="Times New Roman" panose="02020603050405020304" pitchFamily="18" charset="0"/>
              </a:rPr>
              <a:t>IV </a:t>
            </a:r>
            <a:r>
              <a:rPr lang="pt-BR" dirty="0">
                <a:solidFill>
                  <a:schemeClr val="bg1"/>
                </a:solidFill>
                <a:effectLst/>
                <a:latin typeface="+mj-lt"/>
                <a:ea typeface="Times New Roman" panose="02020603050405020304" pitchFamily="18" charset="0"/>
              </a:rPr>
              <a:t>– contribuintes individuais garimpeiros, que não comprovem atividade em regime de economia familiar.</a:t>
            </a:r>
          </a:p>
        </p:txBody>
      </p:sp>
      <p:sp>
        <p:nvSpPr>
          <p:cNvPr id="8" name="Subtítulo 2">
            <a:extLst>
              <a:ext uri="{FF2B5EF4-FFF2-40B4-BE49-F238E27FC236}">
                <a16:creationId xmlns:a16="http://schemas.microsoft.com/office/drawing/2014/main" id="{A4C49EE5-5489-C155-CA47-DF32B420974C}"/>
              </a:ext>
            </a:extLst>
          </p:cNvPr>
          <p:cNvSpPr txBox="1">
            <a:spLocks/>
          </p:cNvSpPr>
          <p:nvPr/>
        </p:nvSpPr>
        <p:spPr>
          <a:xfrm>
            <a:off x="466165" y="365778"/>
            <a:ext cx="9144000" cy="43208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TRABALHADOR RURAL</a:t>
            </a:r>
          </a:p>
        </p:txBody>
      </p:sp>
    </p:spTree>
    <p:extLst>
      <p:ext uri="{BB962C8B-B14F-4D97-AF65-F5344CB8AC3E}">
        <p14:creationId xmlns:p14="http://schemas.microsoft.com/office/powerpoint/2010/main" val="176916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596794" y="1565773"/>
            <a:ext cx="11187953" cy="4167216"/>
          </a:xfrm>
        </p:spPr>
        <p:txBody>
          <a:bodyPr numCol="1" spcCol="360000">
            <a:noAutofit/>
          </a:bodyPr>
          <a:lstStyle/>
          <a:p>
            <a:pPr algn="just">
              <a:lnSpc>
                <a:spcPct val="100000"/>
              </a:lnSpc>
            </a:pPr>
            <a:r>
              <a:rPr lang="pt-BR" dirty="0">
                <a:solidFill>
                  <a:schemeClr val="bg1"/>
                </a:solidFill>
                <a:effectLst/>
                <a:latin typeface="+mj-lt"/>
                <a:ea typeface="Times New Roman" panose="02020603050405020304" pitchFamily="18" charset="0"/>
              </a:rPr>
              <a:t>Seu Mauro trabalha como vaqueiro </a:t>
            </a:r>
            <a:r>
              <a:rPr lang="pt-BR" dirty="0">
                <a:solidFill>
                  <a:schemeClr val="bg1"/>
                </a:solidFill>
                <a:latin typeface="+mj-lt"/>
                <a:ea typeface="Times New Roman" panose="02020603050405020304" pitchFamily="18" charset="0"/>
              </a:rPr>
              <a:t>na Fazenda Alazão, há 10 anos. A fazenda é produtora de leite e fica na zona rural do interior do Maranhão.</a:t>
            </a:r>
            <a:endParaRPr lang="pt-BR" dirty="0">
              <a:solidFill>
                <a:schemeClr val="bg1"/>
              </a:solidFill>
              <a:effectLst/>
              <a:latin typeface="+mj-lt"/>
              <a:ea typeface="Times New Roman" panose="02020603050405020304" pitchFamily="18" charset="0"/>
            </a:endParaRPr>
          </a:p>
          <a:p>
            <a:pPr algn="just">
              <a:lnSpc>
                <a:spcPct val="100000"/>
              </a:lnSpc>
            </a:pPr>
            <a:r>
              <a:rPr lang="pt-BR" dirty="0">
                <a:solidFill>
                  <a:schemeClr val="bg1"/>
                </a:solidFill>
                <a:effectLst/>
                <a:latin typeface="+mj-lt"/>
                <a:ea typeface="Times New Roman" panose="02020603050405020304" pitchFamily="18" charset="0"/>
              </a:rPr>
              <a:t>Além do seu Mauro, lá trabalham mais de 100 funcionários, divididos em 04 grupos.</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O grupo 1 atua na extração do leite, </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O grupo 2 cuida dos gados leiteiros, </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O grupo 3 trabalha o setor administrativo e financeiro,</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Grupo 4 é composto serviços de cozinheiro e motorista.</a:t>
            </a:r>
          </a:p>
          <a:p>
            <a:pPr algn="just">
              <a:lnSpc>
                <a:spcPct val="100000"/>
              </a:lnSpc>
            </a:pPr>
            <a:r>
              <a:rPr lang="pt-BR" dirty="0">
                <a:solidFill>
                  <a:schemeClr val="bg1"/>
                </a:solidFill>
                <a:effectLst/>
                <a:latin typeface="+mj-lt"/>
                <a:ea typeface="Times New Roman" panose="02020603050405020304" pitchFamily="18" charset="0"/>
              </a:rPr>
              <a:t>Pergunta-se, em que se enquadram cada um dos grupos e o seu </a:t>
            </a:r>
            <a:r>
              <a:rPr lang="pt-BR" dirty="0" err="1">
                <a:solidFill>
                  <a:schemeClr val="bg1"/>
                </a:solidFill>
                <a:effectLst/>
                <a:latin typeface="+mj-lt"/>
                <a:ea typeface="Times New Roman" panose="02020603050405020304" pitchFamily="18" charset="0"/>
              </a:rPr>
              <a:t>Antonio</a:t>
            </a:r>
            <a:r>
              <a:rPr lang="pt-BR" dirty="0">
                <a:solidFill>
                  <a:schemeClr val="bg1"/>
                </a:solidFill>
                <a:effectLst/>
                <a:latin typeface="+mj-lt"/>
                <a:ea typeface="Times New Roman" panose="02020603050405020304" pitchFamily="18" charset="0"/>
              </a:rPr>
              <a:t>?</a:t>
            </a:r>
          </a:p>
        </p:txBody>
      </p:sp>
      <p:sp>
        <p:nvSpPr>
          <p:cNvPr id="8" name="Subtítulo 2">
            <a:extLst>
              <a:ext uri="{FF2B5EF4-FFF2-40B4-BE49-F238E27FC236}">
                <a16:creationId xmlns:a16="http://schemas.microsoft.com/office/drawing/2014/main" id="{A4C49EE5-5489-C155-CA47-DF32B420974C}"/>
              </a:ext>
            </a:extLst>
          </p:cNvPr>
          <p:cNvSpPr txBox="1">
            <a:spLocks/>
          </p:cNvSpPr>
          <p:nvPr/>
        </p:nvSpPr>
        <p:spPr>
          <a:xfrm>
            <a:off x="466165" y="365778"/>
            <a:ext cx="9144000" cy="43208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TRABALHADOR RURAL</a:t>
            </a:r>
          </a:p>
          <a:p>
            <a:pPr algn="l"/>
            <a:r>
              <a:rPr lang="pt-BR" b="1" dirty="0">
                <a:solidFill>
                  <a:schemeClr val="bg1"/>
                </a:solidFill>
                <a:effectLst/>
                <a:latin typeface="Aptos Display" panose="020B0004020202020204" pitchFamily="34" charset="0"/>
                <a:ea typeface="Times New Roman" panose="02020603050405020304" pitchFamily="18" charset="0"/>
              </a:rPr>
              <a:t>Caso prático</a:t>
            </a:r>
          </a:p>
        </p:txBody>
      </p:sp>
    </p:spTree>
    <p:extLst>
      <p:ext uri="{BB962C8B-B14F-4D97-AF65-F5344CB8AC3E}">
        <p14:creationId xmlns:p14="http://schemas.microsoft.com/office/powerpoint/2010/main" val="2699303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268505"/>
            <a:ext cx="11187953" cy="5351930"/>
          </a:xfrm>
        </p:spPr>
        <p:txBody>
          <a:bodyPr numCol="1" spcCol="360000">
            <a:normAutofit lnSpcReduction="10000"/>
          </a:bodyPr>
          <a:lstStyle/>
          <a:p>
            <a:pPr algn="just">
              <a:lnSpc>
                <a:spcPct val="100000"/>
              </a:lnSpc>
            </a:pPr>
            <a:r>
              <a:rPr lang="pt-BR" dirty="0">
                <a:solidFill>
                  <a:schemeClr val="bg1"/>
                </a:solidFill>
                <a:effectLst/>
                <a:latin typeface="+mj-lt"/>
                <a:ea typeface="Times New Roman" panose="02020603050405020304" pitchFamily="18" charset="0"/>
              </a:rPr>
              <a:t>A vantagem está na previsão de idade menor para os trabalhadores rurais, incluindo o segurado especial.</a:t>
            </a:r>
          </a:p>
          <a:p>
            <a:pPr marL="3227388" algn="just">
              <a:lnSpc>
                <a:spcPct val="100000"/>
              </a:lnSpc>
            </a:pPr>
            <a:r>
              <a:rPr lang="pt-BR" dirty="0">
                <a:solidFill>
                  <a:schemeClr val="bg1"/>
                </a:solidFill>
                <a:effectLst/>
                <a:latin typeface="+mj-lt"/>
                <a:ea typeface="Times New Roman" panose="02020603050405020304" pitchFamily="18" charset="0"/>
              </a:rPr>
              <a:t>A lei de Benefícios tem previsão de redução no art.48:</a:t>
            </a:r>
          </a:p>
          <a:p>
            <a:pPr marL="3227388" algn="just">
              <a:lnSpc>
                <a:spcPct val="100000"/>
              </a:lnSpc>
            </a:pPr>
            <a:r>
              <a:rPr lang="pt-BR" dirty="0">
                <a:solidFill>
                  <a:srgbClr val="FFC000"/>
                </a:solidFill>
                <a:effectLst/>
                <a:latin typeface="+mj-lt"/>
                <a:ea typeface="Times New Roman" panose="02020603050405020304" pitchFamily="18" charset="0"/>
              </a:rPr>
              <a:t>Art. 48</a:t>
            </a:r>
            <a:r>
              <a:rPr lang="pt-BR" dirty="0">
                <a:solidFill>
                  <a:schemeClr val="bg1"/>
                </a:solidFill>
                <a:effectLst/>
                <a:latin typeface="+mj-lt"/>
                <a:ea typeface="Times New Roman" panose="02020603050405020304" pitchFamily="18" charset="0"/>
              </a:rPr>
              <a:t>. A aposentadoria por idade será devida ao segurado que, cumprida a carência exigida nesta Lei, completar 65 (sessenta e cinco) anos de idade, se homem, e 60 (sessenta), se mulher.                 (Redação dada pela Lei nº 9.032, de 1995)</a:t>
            </a:r>
          </a:p>
          <a:p>
            <a:pPr marL="3227388" algn="just">
              <a:lnSpc>
                <a:spcPct val="100000"/>
              </a:lnSpc>
            </a:pPr>
            <a:r>
              <a:rPr lang="pt-BR" dirty="0">
                <a:solidFill>
                  <a:srgbClr val="FFC000"/>
                </a:solidFill>
                <a:effectLst/>
                <a:latin typeface="+mj-lt"/>
                <a:ea typeface="Times New Roman" panose="02020603050405020304" pitchFamily="18" charset="0"/>
              </a:rPr>
              <a:t>§ 1º </a:t>
            </a:r>
            <a:r>
              <a:rPr lang="pt-BR" dirty="0">
                <a:solidFill>
                  <a:schemeClr val="bg1"/>
                </a:solidFill>
                <a:effectLst/>
                <a:latin typeface="+mj-lt"/>
                <a:ea typeface="Times New Roman" panose="02020603050405020304" pitchFamily="18" charset="0"/>
              </a:rPr>
              <a:t>Os limites fixados no caput são reduzidos para sessenta e </a:t>
            </a:r>
            <a:r>
              <a:rPr lang="pt-BR" dirty="0" err="1">
                <a:solidFill>
                  <a:schemeClr val="bg1"/>
                </a:solidFill>
                <a:effectLst/>
                <a:latin typeface="+mj-lt"/>
                <a:ea typeface="Times New Roman" panose="02020603050405020304" pitchFamily="18" charset="0"/>
              </a:rPr>
              <a:t>cinqüenta</a:t>
            </a:r>
            <a:r>
              <a:rPr lang="pt-BR" dirty="0">
                <a:solidFill>
                  <a:schemeClr val="bg1"/>
                </a:solidFill>
                <a:effectLst/>
                <a:latin typeface="+mj-lt"/>
                <a:ea typeface="Times New Roman" panose="02020603050405020304" pitchFamily="18" charset="0"/>
              </a:rPr>
              <a:t> e cinco anos no caso de trabalhadores rurais, respectivamente homens e mulheres, referidos na alínea a do inciso I (empregado rural), na alínea g do inciso V (contribuinte individual rural) e nos incisos VI (trabalhador avulso rural) e VII (segurado especial) do art. 11.                (Redação Dada pela Lei nº 9.876, de 26.11.99)</a:t>
            </a:r>
          </a:p>
        </p:txBody>
      </p:sp>
      <p:sp>
        <p:nvSpPr>
          <p:cNvPr id="2" name="Subtítulo 2">
            <a:extLst>
              <a:ext uri="{FF2B5EF4-FFF2-40B4-BE49-F238E27FC236}">
                <a16:creationId xmlns:a16="http://schemas.microsoft.com/office/drawing/2014/main" id="{1A976276-9960-1B54-D5F0-C83EA32A688C}"/>
              </a:ext>
            </a:extLst>
          </p:cNvPr>
          <p:cNvSpPr txBox="1">
            <a:spLocks/>
          </p:cNvSpPr>
          <p:nvPr/>
        </p:nvSpPr>
        <p:spPr>
          <a:xfrm>
            <a:off x="466165" y="618564"/>
            <a:ext cx="10573870" cy="6499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latin typeface="Aptos Display" panose="020B0004020202020204" pitchFamily="34" charset="0"/>
                <a:ea typeface="Times New Roman" panose="02020603050405020304" pitchFamily="18" charset="0"/>
              </a:rPr>
              <a:t>Vantagem da diferença entre trabalhador rural e urbano</a:t>
            </a:r>
          </a:p>
          <a:p>
            <a:pPr algn="l"/>
            <a:endParaRPr lang="pt-BR" dirty="0">
              <a:solidFill>
                <a:schemeClr val="bg1"/>
              </a:solidFill>
              <a:effectLst/>
              <a:latin typeface="Aptos Display"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2486341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524000"/>
            <a:ext cx="11187953" cy="4589929"/>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Na prática, é possível haver casos em que o segurado foi um tempo trabalhador rural empregado com carteira assinada e outro período como segurado especial. Nesse caso, não se trata de aposentadoria híbrida, mas sim de aposentadoria por idade a trabalhador rural, que possui o redutor da idade.</a:t>
            </a:r>
          </a:p>
          <a:p>
            <a:pPr algn="just">
              <a:lnSpc>
                <a:spcPct val="100000"/>
              </a:lnSpc>
            </a:pPr>
            <a:r>
              <a:rPr lang="pt-BR" dirty="0">
                <a:solidFill>
                  <a:schemeClr val="bg1"/>
                </a:solidFill>
                <a:effectLst/>
                <a:latin typeface="+mj-lt"/>
                <a:ea typeface="Times New Roman" panose="02020603050405020304" pitchFamily="18" charset="0"/>
              </a:rPr>
              <a:t>Os fundamentos estão no </a:t>
            </a:r>
            <a:r>
              <a:rPr lang="pt-BR" dirty="0">
                <a:solidFill>
                  <a:srgbClr val="FFC000"/>
                </a:solidFill>
                <a:effectLst/>
                <a:latin typeface="+mj-lt"/>
                <a:ea typeface="Times New Roman" panose="02020603050405020304" pitchFamily="18" charset="0"/>
              </a:rPr>
              <a:t>art.201, §2º da IN nº 128/22</a:t>
            </a:r>
            <a:r>
              <a:rPr lang="pt-BR" dirty="0">
                <a:solidFill>
                  <a:schemeClr val="bg1"/>
                </a:solidFill>
                <a:effectLst/>
                <a:latin typeface="+mj-lt"/>
                <a:ea typeface="Times New Roman" panose="02020603050405020304" pitchFamily="18" charset="0"/>
              </a:rPr>
              <a:t>:</a:t>
            </a:r>
          </a:p>
          <a:p>
            <a:pPr marL="3227388" algn="just">
              <a:lnSpc>
                <a:spcPct val="100000"/>
              </a:lnSpc>
            </a:pPr>
            <a:r>
              <a:rPr lang="pt-BR" dirty="0">
                <a:solidFill>
                  <a:srgbClr val="FFC000"/>
                </a:solidFill>
                <a:effectLst/>
                <a:latin typeface="+mj-lt"/>
                <a:ea typeface="Times New Roman" panose="02020603050405020304" pitchFamily="18" charset="0"/>
              </a:rPr>
              <a:t>§ 2º </a:t>
            </a:r>
            <a:r>
              <a:rPr lang="pt-BR" dirty="0">
                <a:solidFill>
                  <a:schemeClr val="bg1"/>
                </a:solidFill>
                <a:effectLst/>
                <a:latin typeface="+mj-lt"/>
                <a:ea typeface="Times New Roman" panose="02020603050405020304" pitchFamily="18" charset="0"/>
              </a:rPr>
              <a:t>Para fins de concessão da aposentadoria por idade do trabalhador rural, o período de carência do segurado especial poderá ser contabilizado com os períodos do trabalhador rural, observado o art. 247.</a:t>
            </a:r>
          </a:p>
          <a:p>
            <a:pPr algn="just">
              <a:lnSpc>
                <a:spcPct val="100000"/>
              </a:lnSpc>
            </a:pPr>
            <a:r>
              <a:rPr lang="pt-BR" dirty="0">
                <a:solidFill>
                  <a:schemeClr val="bg1"/>
                </a:solidFill>
                <a:effectLst/>
                <a:latin typeface="+mj-lt"/>
                <a:ea typeface="Times New Roman" panose="02020603050405020304" pitchFamily="18" charset="0"/>
              </a:rPr>
              <a:t>Por sua vez, o </a:t>
            </a:r>
            <a:r>
              <a:rPr lang="pt-BR" dirty="0">
                <a:solidFill>
                  <a:srgbClr val="FFC000"/>
                </a:solidFill>
                <a:effectLst/>
                <a:latin typeface="+mj-lt"/>
                <a:ea typeface="Times New Roman" panose="02020603050405020304" pitchFamily="18" charset="0"/>
              </a:rPr>
              <a:t>art.247 </a:t>
            </a:r>
            <a:r>
              <a:rPr lang="pt-BR" dirty="0">
                <a:solidFill>
                  <a:schemeClr val="bg1"/>
                </a:solidFill>
                <a:effectLst/>
                <a:latin typeface="+mj-lt"/>
                <a:ea typeface="Times New Roman" panose="02020603050405020304" pitchFamily="18" charset="0"/>
              </a:rPr>
              <a:t>elenca quem são os trabalhadores rurais, incluindo os empregados, os contribuintes individuais, os trabalhadores avulsos e os segurados especiais.</a:t>
            </a:r>
          </a:p>
          <a:p>
            <a:pPr algn="just">
              <a:lnSpc>
                <a:spcPct val="100000"/>
              </a:lnSpc>
            </a:pPr>
            <a:endParaRPr lang="pt-BR" dirty="0">
              <a:solidFill>
                <a:schemeClr val="bg1"/>
              </a:solidFill>
              <a:effectLst/>
              <a:latin typeface="+mj-lt"/>
              <a:ea typeface="Times New Roman" panose="02020603050405020304" pitchFamily="18" charset="0"/>
            </a:endParaRPr>
          </a:p>
        </p:txBody>
      </p:sp>
      <p:sp>
        <p:nvSpPr>
          <p:cNvPr id="2" name="Subtítulo 2">
            <a:extLst>
              <a:ext uri="{FF2B5EF4-FFF2-40B4-BE49-F238E27FC236}">
                <a16:creationId xmlns:a16="http://schemas.microsoft.com/office/drawing/2014/main" id="{1A976276-9960-1B54-D5F0-C83EA32A688C}"/>
              </a:ext>
            </a:extLst>
          </p:cNvPr>
          <p:cNvSpPr txBox="1">
            <a:spLocks/>
          </p:cNvSpPr>
          <p:nvPr/>
        </p:nvSpPr>
        <p:spPr>
          <a:xfrm>
            <a:off x="466165" y="365777"/>
            <a:ext cx="9144000" cy="4231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pt-BR" b="1" dirty="0">
              <a:solidFill>
                <a:srgbClr val="FFC000"/>
              </a:solidFill>
              <a:latin typeface="Aptos Display" panose="020B0004020202020204" pitchFamily="34" charset="0"/>
              <a:ea typeface="Times New Roman" panose="02020603050405020304" pitchFamily="18" charset="0"/>
            </a:endParaRPr>
          </a:p>
          <a:p>
            <a:pPr algn="l"/>
            <a:r>
              <a:rPr lang="pt-BR" b="1" dirty="0">
                <a:solidFill>
                  <a:srgbClr val="FFC000"/>
                </a:solidFill>
                <a:latin typeface="Aptos Display" panose="020B0004020202020204" pitchFamily="34" charset="0"/>
                <a:ea typeface="Times New Roman" panose="02020603050405020304" pitchFamily="18" charset="0"/>
              </a:rPr>
              <a:t>Como mesclar na prática</a:t>
            </a:r>
          </a:p>
          <a:p>
            <a:pPr algn="l"/>
            <a:endParaRPr lang="pt-BR" dirty="0">
              <a:solidFill>
                <a:schemeClr val="bg1"/>
              </a:solidFill>
              <a:effectLst/>
              <a:latin typeface="Aptos Display"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2810415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2493963"/>
            <a:ext cx="11187953" cy="3763401"/>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O conceito mais sintético está na </a:t>
            </a:r>
            <a:r>
              <a:rPr lang="pt-BR" dirty="0">
                <a:solidFill>
                  <a:srgbClr val="FFC000"/>
                </a:solidFill>
                <a:effectLst/>
                <a:latin typeface="+mj-lt"/>
                <a:ea typeface="Times New Roman" panose="02020603050405020304" pitchFamily="18" charset="0"/>
              </a:rPr>
              <a:t>IN nº 128/22</a:t>
            </a:r>
            <a:r>
              <a:rPr lang="pt-BR" dirty="0">
                <a:solidFill>
                  <a:schemeClr val="bg1"/>
                </a:solidFill>
                <a:effectLst/>
                <a:latin typeface="+mj-lt"/>
                <a:ea typeface="Times New Roman" panose="02020603050405020304" pitchFamily="18" charset="0"/>
              </a:rPr>
              <a:t>:</a:t>
            </a:r>
          </a:p>
          <a:p>
            <a:pPr marL="3227388" algn="just">
              <a:lnSpc>
                <a:spcPct val="100000"/>
              </a:lnSpc>
            </a:pPr>
            <a:r>
              <a:rPr lang="pt-BR" dirty="0">
                <a:solidFill>
                  <a:srgbClr val="FFC000"/>
                </a:solidFill>
                <a:effectLst/>
                <a:latin typeface="+mj-lt"/>
                <a:ea typeface="Times New Roman" panose="02020603050405020304" pitchFamily="18" charset="0"/>
              </a:rPr>
              <a:t>Art. 109</a:t>
            </a:r>
            <a:r>
              <a:rPr lang="pt-BR" dirty="0">
                <a:solidFill>
                  <a:schemeClr val="bg1"/>
                </a:solidFill>
                <a:effectLst/>
                <a:latin typeface="+mj-lt"/>
                <a:ea typeface="Times New Roman" panose="02020603050405020304" pitchFamily="18" charset="0"/>
              </a:rPr>
              <a:t>. São considerados segurados especiais o produtor rural (incluindo aqui também o extrativista e seringueiro) e o pescador artesanal ou a este assemelhado, desde que exerçam a atividade rural individualmente ou em regime de economia familiar, ainda que com o auxílio eventual de terceiros.</a:t>
            </a:r>
          </a:p>
        </p:txBody>
      </p:sp>
      <p:sp>
        <p:nvSpPr>
          <p:cNvPr id="2" name="Subtítulo 2">
            <a:extLst>
              <a:ext uri="{FF2B5EF4-FFF2-40B4-BE49-F238E27FC236}">
                <a16:creationId xmlns:a16="http://schemas.microsoft.com/office/drawing/2014/main" id="{1A976276-9960-1B54-D5F0-C83EA32A688C}"/>
              </a:ext>
            </a:extLst>
          </p:cNvPr>
          <p:cNvSpPr txBox="1">
            <a:spLocks/>
          </p:cNvSpPr>
          <p:nvPr/>
        </p:nvSpPr>
        <p:spPr>
          <a:xfrm>
            <a:off x="466165" y="365777"/>
            <a:ext cx="11187952" cy="4231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SEGURADO ESPECIAL </a:t>
            </a:r>
            <a:r>
              <a:rPr lang="pt-BR" dirty="0">
                <a:solidFill>
                  <a:schemeClr val="bg1"/>
                </a:solidFill>
                <a:effectLst/>
                <a:latin typeface="+mj-lt"/>
                <a:ea typeface="Times New Roman" panose="02020603050405020304" pitchFamily="18" charset="0"/>
              </a:rPr>
              <a:t>– CONCEITO, ENQUADRAMENTOS,</a:t>
            </a:r>
            <a:r>
              <a:rPr lang="pt-BR" dirty="0">
                <a:solidFill>
                  <a:srgbClr val="FFC000"/>
                </a:solidFill>
                <a:effectLst/>
                <a:latin typeface="Aptos Display" panose="020B0004020202020204" pitchFamily="34" charset="0"/>
                <a:ea typeface="Times New Roman" panose="02020603050405020304" pitchFamily="18" charset="0"/>
              </a:rPr>
              <a:t> </a:t>
            </a:r>
            <a:r>
              <a:rPr lang="pt-BR" dirty="0">
                <a:solidFill>
                  <a:schemeClr val="bg1"/>
                </a:solidFill>
                <a:effectLst/>
                <a:latin typeface="Aptos Display" panose="020B0004020202020204" pitchFamily="34" charset="0"/>
                <a:ea typeface="Times New Roman" panose="02020603050405020304" pitchFamily="18" charset="0"/>
              </a:rPr>
              <a:t>TIPOS, CARACTERÍSTICAS, IMPEDIMENTOS, DESCARACTERIZAÇÃO E ACUMULAÇÃO</a:t>
            </a:r>
          </a:p>
          <a:p>
            <a:pPr algn="l"/>
            <a:endParaRPr lang="pt-BR" dirty="0">
              <a:solidFill>
                <a:schemeClr val="bg1"/>
              </a:solidFill>
              <a:latin typeface="Aptos Display" panose="020B0004020202020204" pitchFamily="34" charset="0"/>
              <a:ea typeface="Times New Roman" panose="02020603050405020304" pitchFamily="18" charset="0"/>
            </a:endParaRPr>
          </a:p>
          <a:p>
            <a:pPr algn="l"/>
            <a:r>
              <a:rPr lang="pt-BR" b="1" dirty="0">
                <a:solidFill>
                  <a:srgbClr val="FFC000"/>
                </a:solidFill>
                <a:latin typeface="+mj-lt"/>
                <a:ea typeface="Times New Roman" panose="02020603050405020304" pitchFamily="18" charset="0"/>
              </a:rPr>
              <a:t>CONCEITO</a:t>
            </a:r>
            <a:endParaRPr lang="pt-BR" b="1" dirty="0">
              <a:solidFill>
                <a:srgbClr val="FFC000"/>
              </a:solidFill>
              <a:effectLst/>
              <a:latin typeface="+mj-lt"/>
              <a:ea typeface="Times New Roman" panose="02020603050405020304" pitchFamily="18" charset="0"/>
            </a:endParaRPr>
          </a:p>
        </p:txBody>
      </p:sp>
    </p:spTree>
    <p:extLst>
      <p:ext uri="{BB962C8B-B14F-4D97-AF65-F5344CB8AC3E}">
        <p14:creationId xmlns:p14="http://schemas.microsoft.com/office/powerpoint/2010/main" val="3651020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407459"/>
            <a:ext cx="11187953" cy="5262282"/>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A Lei de Benefícios já trata de maneira mais detalhada o enquadramento do segurado especial no art.11, VII.</a:t>
            </a:r>
          </a:p>
          <a:p>
            <a:pPr marL="3227388" algn="just">
              <a:lnSpc>
                <a:spcPct val="100000"/>
              </a:lnSpc>
            </a:pPr>
            <a:r>
              <a:rPr lang="pt-BR" dirty="0">
                <a:solidFill>
                  <a:srgbClr val="FFC000"/>
                </a:solidFill>
                <a:effectLst/>
                <a:latin typeface="+mj-lt"/>
                <a:ea typeface="Times New Roman" panose="02020603050405020304" pitchFamily="18" charset="0"/>
              </a:rPr>
              <a:t>Art.11 </a:t>
            </a:r>
            <a:r>
              <a:rPr lang="pt-BR" dirty="0">
                <a:solidFill>
                  <a:schemeClr val="bg1"/>
                </a:solidFill>
                <a:effectLst/>
                <a:latin typeface="+mj-lt"/>
                <a:ea typeface="Times New Roman" panose="02020603050405020304" pitchFamily="18" charset="0"/>
              </a:rPr>
              <a:t>da Lei de Benefícios:</a:t>
            </a:r>
          </a:p>
          <a:p>
            <a:pPr marL="3227388" algn="just">
              <a:lnSpc>
                <a:spcPct val="100000"/>
              </a:lnSpc>
            </a:pPr>
            <a:r>
              <a:rPr lang="pt-BR" dirty="0">
                <a:solidFill>
                  <a:srgbClr val="FFC000"/>
                </a:solidFill>
                <a:effectLst/>
                <a:latin typeface="+mj-lt"/>
                <a:ea typeface="Times New Roman" panose="02020603050405020304" pitchFamily="18" charset="0"/>
              </a:rPr>
              <a:t>VII</a:t>
            </a:r>
            <a:r>
              <a:rPr lang="pt-BR" dirty="0">
                <a:solidFill>
                  <a:schemeClr val="bg1"/>
                </a:solidFill>
                <a:effectLst/>
                <a:latin typeface="+mj-lt"/>
                <a:ea typeface="Times New Roman" panose="02020603050405020304" pitchFamily="18" charset="0"/>
              </a:rPr>
              <a:t> – como segurado especial: a pessoa física residente no imóvel rural ou em aglomerado urbano ou rural próximo a ele que, individualmente ou em regime de economia familiar, ainda que com o auxílio eventual de terceiros, na condição de:              (Redação dada pela Lei nº 11.718, de 2008) (critério residência)</a:t>
            </a:r>
          </a:p>
          <a:p>
            <a:pPr marL="3227388" algn="just">
              <a:lnSpc>
                <a:spcPct val="100000"/>
              </a:lnSpc>
            </a:pPr>
            <a:r>
              <a:rPr lang="pt-BR" dirty="0">
                <a:solidFill>
                  <a:srgbClr val="FFC000"/>
                </a:solidFill>
                <a:effectLst/>
                <a:latin typeface="+mj-lt"/>
                <a:ea typeface="Times New Roman" panose="02020603050405020304" pitchFamily="18" charset="0"/>
              </a:rPr>
              <a:t>a)</a:t>
            </a:r>
            <a:r>
              <a:rPr lang="pt-BR" dirty="0">
                <a:solidFill>
                  <a:schemeClr val="bg1"/>
                </a:solidFill>
                <a:effectLst/>
                <a:latin typeface="+mj-lt"/>
                <a:ea typeface="Times New Roman" panose="02020603050405020304" pitchFamily="18" charset="0"/>
              </a:rPr>
              <a:t> produtor, seja proprietário, usufrutuário, possuidor, assentado, parceiro ou meeiro outorgados, comodatário ou arrendatário rurais, que explore atividade:         (Incluído pela Lei nº 11.718, de 2008)</a:t>
            </a:r>
          </a:p>
        </p:txBody>
      </p:sp>
      <p:sp>
        <p:nvSpPr>
          <p:cNvPr id="2" name="Subtítulo 2">
            <a:extLst>
              <a:ext uri="{FF2B5EF4-FFF2-40B4-BE49-F238E27FC236}">
                <a16:creationId xmlns:a16="http://schemas.microsoft.com/office/drawing/2014/main" id="{1A976276-9960-1B54-D5F0-C83EA32A688C}"/>
              </a:ext>
            </a:extLst>
          </p:cNvPr>
          <p:cNvSpPr txBox="1">
            <a:spLocks/>
          </p:cNvSpPr>
          <p:nvPr/>
        </p:nvSpPr>
        <p:spPr>
          <a:xfrm>
            <a:off x="466165" y="365777"/>
            <a:ext cx="11187952" cy="4231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SEGURADO ESPECIAL </a:t>
            </a:r>
            <a:r>
              <a:rPr lang="pt-BR" dirty="0">
                <a:solidFill>
                  <a:schemeClr val="bg1"/>
                </a:solidFill>
                <a:effectLst/>
                <a:latin typeface="+mj-lt"/>
                <a:ea typeface="Times New Roman" panose="02020603050405020304" pitchFamily="18" charset="0"/>
              </a:rPr>
              <a:t>– CONCEITO, ENQUADRAMENTOS,</a:t>
            </a:r>
            <a:r>
              <a:rPr lang="pt-BR" dirty="0">
                <a:solidFill>
                  <a:srgbClr val="FFC000"/>
                </a:solidFill>
                <a:effectLst/>
                <a:latin typeface="Aptos Display" panose="020B0004020202020204" pitchFamily="34" charset="0"/>
                <a:ea typeface="Times New Roman" panose="02020603050405020304" pitchFamily="18" charset="0"/>
              </a:rPr>
              <a:t> </a:t>
            </a:r>
            <a:r>
              <a:rPr lang="pt-BR" dirty="0">
                <a:solidFill>
                  <a:schemeClr val="bg1"/>
                </a:solidFill>
                <a:effectLst/>
                <a:latin typeface="Aptos Display" panose="020B0004020202020204" pitchFamily="34" charset="0"/>
                <a:ea typeface="Times New Roman" panose="02020603050405020304" pitchFamily="18" charset="0"/>
              </a:rPr>
              <a:t>TIPOS, CARACTERÍSTICAS, IMPEDIMENTOS, DESCARACTERIZAÇÃO E ACUMULAÇÃO</a:t>
            </a:r>
          </a:p>
        </p:txBody>
      </p:sp>
    </p:spTree>
    <p:extLst>
      <p:ext uri="{BB962C8B-B14F-4D97-AF65-F5344CB8AC3E}">
        <p14:creationId xmlns:p14="http://schemas.microsoft.com/office/powerpoint/2010/main" val="3056646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936514"/>
            <a:ext cx="11187953" cy="4163504"/>
          </a:xfrm>
        </p:spPr>
        <p:txBody>
          <a:bodyPr numCol="1" spcCol="360000">
            <a:normAutofit/>
          </a:bodyPr>
          <a:lstStyle/>
          <a:p>
            <a:pPr marL="3227388" algn="just">
              <a:lnSpc>
                <a:spcPct val="100000"/>
              </a:lnSpc>
            </a:pPr>
            <a:r>
              <a:rPr lang="pt-BR" dirty="0">
                <a:solidFill>
                  <a:srgbClr val="FFC000"/>
                </a:solidFill>
                <a:effectLst/>
                <a:latin typeface="+mj-lt"/>
                <a:ea typeface="Times New Roman" panose="02020603050405020304" pitchFamily="18" charset="0"/>
              </a:rPr>
              <a:t>1</a:t>
            </a:r>
            <a:r>
              <a:rPr lang="pt-BR" dirty="0">
                <a:solidFill>
                  <a:schemeClr val="bg1"/>
                </a:solidFill>
                <a:effectLst/>
                <a:latin typeface="+mj-lt"/>
                <a:ea typeface="Times New Roman" panose="02020603050405020304" pitchFamily="18" charset="0"/>
              </a:rPr>
              <a:t>. agropecuária em área de até 4 (quatro) módulos fiscais;     (Incluído pela Lei nº 11.718, de 2008) (critério </a:t>
            </a:r>
            <a:r>
              <a:rPr lang="pt-BR" dirty="0" err="1">
                <a:solidFill>
                  <a:schemeClr val="bg1"/>
                </a:solidFill>
                <a:effectLst/>
                <a:latin typeface="+mj-lt"/>
                <a:ea typeface="Times New Roman" panose="02020603050405020304" pitchFamily="18" charset="0"/>
              </a:rPr>
              <a:t>descaracterizador</a:t>
            </a:r>
            <a:r>
              <a:rPr lang="pt-BR" dirty="0">
                <a:solidFill>
                  <a:schemeClr val="bg1"/>
                </a:solidFill>
                <a:effectLst/>
                <a:latin typeface="+mj-lt"/>
                <a:ea typeface="Times New Roman" panose="02020603050405020304" pitchFamily="18" charset="0"/>
              </a:rPr>
              <a:t>)</a:t>
            </a:r>
          </a:p>
          <a:p>
            <a:pPr marL="3227388" algn="just">
              <a:lnSpc>
                <a:spcPct val="100000"/>
              </a:lnSpc>
            </a:pPr>
            <a:r>
              <a:rPr lang="pt-BR" dirty="0">
                <a:solidFill>
                  <a:srgbClr val="FFC000"/>
                </a:solidFill>
                <a:effectLst/>
                <a:latin typeface="+mj-lt"/>
                <a:ea typeface="Times New Roman" panose="02020603050405020304" pitchFamily="18" charset="0"/>
              </a:rPr>
              <a:t>2</a:t>
            </a:r>
            <a:r>
              <a:rPr lang="pt-BR" dirty="0">
                <a:solidFill>
                  <a:schemeClr val="bg1"/>
                </a:solidFill>
                <a:effectLst/>
                <a:latin typeface="+mj-lt"/>
                <a:ea typeface="Times New Roman" panose="02020603050405020304" pitchFamily="18" charset="0"/>
              </a:rPr>
              <a:t>. de seringueiro ou extrativista vegetal que exerça suas atividades nos termos do inciso XII do caput do art. 2º da Lei nº 9.985, de 18 de julho de 2000, e faça dessas atividades o principal meio de vida;    (Incluído pela Lei nº 11.718, de 2008)</a:t>
            </a:r>
          </a:p>
          <a:p>
            <a:pPr marL="3227388" algn="just">
              <a:lnSpc>
                <a:spcPct val="100000"/>
              </a:lnSpc>
            </a:pPr>
            <a:r>
              <a:rPr lang="pt-BR" dirty="0">
                <a:solidFill>
                  <a:srgbClr val="FFC000"/>
                </a:solidFill>
                <a:effectLst/>
                <a:latin typeface="+mj-lt"/>
                <a:ea typeface="Times New Roman" panose="02020603050405020304" pitchFamily="18" charset="0"/>
              </a:rPr>
              <a:t>b) </a:t>
            </a:r>
            <a:r>
              <a:rPr lang="pt-BR" dirty="0">
                <a:solidFill>
                  <a:schemeClr val="bg1"/>
                </a:solidFill>
                <a:effectLst/>
                <a:latin typeface="+mj-lt"/>
                <a:ea typeface="Times New Roman" panose="02020603050405020304" pitchFamily="18" charset="0"/>
              </a:rPr>
              <a:t>pescador artesanal ou a este assemelhado que faça da pesca profissão habitual ou principal meio de vida; e    (Incluído pela Lei nº 11.718, de 2008)</a:t>
            </a:r>
          </a:p>
        </p:txBody>
      </p:sp>
      <p:sp>
        <p:nvSpPr>
          <p:cNvPr id="2" name="Subtítulo 2">
            <a:extLst>
              <a:ext uri="{FF2B5EF4-FFF2-40B4-BE49-F238E27FC236}">
                <a16:creationId xmlns:a16="http://schemas.microsoft.com/office/drawing/2014/main" id="{1A976276-9960-1B54-D5F0-C83EA32A688C}"/>
              </a:ext>
            </a:extLst>
          </p:cNvPr>
          <p:cNvSpPr txBox="1">
            <a:spLocks/>
          </p:cNvSpPr>
          <p:nvPr/>
        </p:nvSpPr>
        <p:spPr>
          <a:xfrm>
            <a:off x="466165" y="365777"/>
            <a:ext cx="11187952" cy="4231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SEGURADO ESPECIAL </a:t>
            </a:r>
            <a:r>
              <a:rPr lang="pt-BR" dirty="0">
                <a:solidFill>
                  <a:schemeClr val="bg1"/>
                </a:solidFill>
                <a:effectLst/>
                <a:latin typeface="+mj-lt"/>
                <a:ea typeface="Times New Roman" panose="02020603050405020304" pitchFamily="18" charset="0"/>
              </a:rPr>
              <a:t>– CONCEITO, ENQUADRAMENTOS,</a:t>
            </a:r>
            <a:r>
              <a:rPr lang="pt-BR" dirty="0">
                <a:solidFill>
                  <a:srgbClr val="FFC000"/>
                </a:solidFill>
                <a:effectLst/>
                <a:latin typeface="Aptos Display" panose="020B0004020202020204" pitchFamily="34" charset="0"/>
                <a:ea typeface="Times New Roman" panose="02020603050405020304" pitchFamily="18" charset="0"/>
              </a:rPr>
              <a:t> </a:t>
            </a:r>
            <a:r>
              <a:rPr lang="pt-BR" dirty="0">
                <a:solidFill>
                  <a:schemeClr val="bg1"/>
                </a:solidFill>
                <a:effectLst/>
                <a:latin typeface="Aptos Display" panose="020B0004020202020204" pitchFamily="34" charset="0"/>
                <a:ea typeface="Times New Roman" panose="02020603050405020304" pitchFamily="18" charset="0"/>
              </a:rPr>
              <a:t>TIPOS, CARACTERÍSTICAS, IMPEDIMENTOS, DESCARACTERIZAÇÃO E ACUMULAÇÃO</a:t>
            </a:r>
          </a:p>
        </p:txBody>
      </p:sp>
    </p:spTree>
    <p:extLst>
      <p:ext uri="{BB962C8B-B14F-4D97-AF65-F5344CB8AC3E}">
        <p14:creationId xmlns:p14="http://schemas.microsoft.com/office/powerpoint/2010/main" val="2826161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513396"/>
            <a:ext cx="11187953" cy="4978827"/>
          </a:xfrm>
        </p:spPr>
        <p:txBody>
          <a:bodyPr numCol="1" spcCol="360000">
            <a:normAutofit/>
          </a:bodyPr>
          <a:lstStyle/>
          <a:p>
            <a:pPr marL="3227388" algn="just">
              <a:lnSpc>
                <a:spcPct val="100000"/>
              </a:lnSpc>
            </a:pPr>
            <a:r>
              <a:rPr lang="pt-BR" dirty="0">
                <a:solidFill>
                  <a:srgbClr val="FFC000"/>
                </a:solidFill>
                <a:effectLst/>
                <a:latin typeface="+mj-lt"/>
                <a:ea typeface="Times New Roman" panose="02020603050405020304" pitchFamily="18" charset="0"/>
              </a:rPr>
              <a:t>c) </a:t>
            </a:r>
            <a:r>
              <a:rPr lang="pt-BR" dirty="0">
                <a:solidFill>
                  <a:schemeClr val="bg1"/>
                </a:solidFill>
                <a:effectLst/>
                <a:latin typeface="+mj-lt"/>
                <a:ea typeface="Times New Roman" panose="02020603050405020304" pitchFamily="18" charset="0"/>
              </a:rPr>
              <a:t>cônjuge ou companheiro, bem como filho maior de 16 (dezesseis) anos de idade ou a este equiparado, do segurado de que tratam as alíneas a e b deste inciso, que, comprovadamente, trabalhem com o grupo familiar respectivo.  </a:t>
            </a:r>
            <a:r>
              <a:rPr lang="pt-BR" b="1" dirty="0">
                <a:solidFill>
                  <a:srgbClr val="00B050"/>
                </a:solidFill>
                <a:effectLst/>
                <a:latin typeface="+mj-lt"/>
                <a:ea typeface="Times New Roman" panose="02020603050405020304" pitchFamily="18" charset="0"/>
              </a:rPr>
              <a:t>(Conceito de família)</a:t>
            </a:r>
          </a:p>
          <a:p>
            <a:pPr marL="3227388" algn="just">
              <a:lnSpc>
                <a:spcPct val="100000"/>
              </a:lnSpc>
            </a:pPr>
            <a:r>
              <a:rPr lang="pt-BR" dirty="0">
                <a:solidFill>
                  <a:srgbClr val="FFC000"/>
                </a:solidFill>
                <a:effectLst/>
                <a:latin typeface="+mj-lt"/>
                <a:ea typeface="Times New Roman" panose="02020603050405020304" pitchFamily="18" charset="0"/>
              </a:rPr>
              <a:t>§ 7º  </a:t>
            </a:r>
            <a:r>
              <a:rPr lang="pt-BR" dirty="0">
                <a:solidFill>
                  <a:schemeClr val="bg1"/>
                </a:solidFill>
                <a:effectLst/>
                <a:latin typeface="+mj-lt"/>
                <a:ea typeface="Times New Roman" panose="02020603050405020304" pitchFamily="18" charset="0"/>
              </a:rPr>
              <a:t>O grupo familiar poderá utilizar-se de empregados contratados por prazo determinado ou de trabalhador de que trata a alínea g do inciso V do caput, à razão de no máximo 120 (cento e vinte) pessoas por dia no ano civil, em períodos corridos ou intercalados ou, ainda, por tempo equivalente em horas de trabalho, não sendo computado nesse prazo o período de afastamento em decorrência da percepção de auxílio-doença. </a:t>
            </a:r>
            <a:r>
              <a:rPr lang="pt-BR" b="1" dirty="0">
                <a:solidFill>
                  <a:srgbClr val="00B050"/>
                </a:solidFill>
                <a:effectLst/>
                <a:latin typeface="+mj-lt"/>
                <a:ea typeface="Times New Roman" panose="02020603050405020304" pitchFamily="18" charset="0"/>
              </a:rPr>
              <a:t>(critério </a:t>
            </a:r>
            <a:r>
              <a:rPr lang="pt-BR" b="1" dirty="0" err="1">
                <a:solidFill>
                  <a:srgbClr val="00B050"/>
                </a:solidFill>
                <a:effectLst/>
                <a:latin typeface="+mj-lt"/>
                <a:ea typeface="Times New Roman" panose="02020603050405020304" pitchFamily="18" charset="0"/>
              </a:rPr>
              <a:t>descaracterizador</a:t>
            </a:r>
            <a:r>
              <a:rPr lang="pt-BR" b="1" dirty="0">
                <a:solidFill>
                  <a:srgbClr val="00B050"/>
                </a:solidFill>
                <a:effectLst/>
                <a:latin typeface="+mj-lt"/>
                <a:ea typeface="Times New Roman" panose="02020603050405020304" pitchFamily="18" charset="0"/>
              </a:rPr>
              <a:t>)</a:t>
            </a:r>
          </a:p>
        </p:txBody>
      </p:sp>
      <p:sp>
        <p:nvSpPr>
          <p:cNvPr id="2" name="Subtítulo 2">
            <a:extLst>
              <a:ext uri="{FF2B5EF4-FFF2-40B4-BE49-F238E27FC236}">
                <a16:creationId xmlns:a16="http://schemas.microsoft.com/office/drawing/2014/main" id="{1A976276-9960-1B54-D5F0-C83EA32A688C}"/>
              </a:ext>
            </a:extLst>
          </p:cNvPr>
          <p:cNvSpPr txBox="1">
            <a:spLocks/>
          </p:cNvSpPr>
          <p:nvPr/>
        </p:nvSpPr>
        <p:spPr>
          <a:xfrm>
            <a:off x="466165" y="365777"/>
            <a:ext cx="11187952" cy="4231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SEGURADO ESPECIAL </a:t>
            </a:r>
            <a:r>
              <a:rPr lang="pt-BR" dirty="0">
                <a:solidFill>
                  <a:schemeClr val="bg1"/>
                </a:solidFill>
                <a:effectLst/>
                <a:latin typeface="+mj-lt"/>
                <a:ea typeface="Times New Roman" panose="02020603050405020304" pitchFamily="18" charset="0"/>
              </a:rPr>
              <a:t>– CONCEITO, ENQUADRAMENTOS,</a:t>
            </a:r>
            <a:r>
              <a:rPr lang="pt-BR" dirty="0">
                <a:solidFill>
                  <a:srgbClr val="FFC000"/>
                </a:solidFill>
                <a:effectLst/>
                <a:latin typeface="Aptos Display" panose="020B0004020202020204" pitchFamily="34" charset="0"/>
                <a:ea typeface="Times New Roman" panose="02020603050405020304" pitchFamily="18" charset="0"/>
              </a:rPr>
              <a:t> </a:t>
            </a:r>
            <a:r>
              <a:rPr lang="pt-BR" dirty="0">
                <a:solidFill>
                  <a:schemeClr val="bg1"/>
                </a:solidFill>
                <a:effectLst/>
                <a:latin typeface="Aptos Display" panose="020B0004020202020204" pitchFamily="34" charset="0"/>
                <a:ea typeface="Times New Roman" panose="02020603050405020304" pitchFamily="18" charset="0"/>
              </a:rPr>
              <a:t>TIPOS, CARACTERÍSTICAS, IMPEDIMENTOS, DESCARACTERIZAÇÃO E ACUMULAÇÃO</a:t>
            </a:r>
          </a:p>
        </p:txBody>
      </p:sp>
    </p:spTree>
    <p:extLst>
      <p:ext uri="{BB962C8B-B14F-4D97-AF65-F5344CB8AC3E}">
        <p14:creationId xmlns:p14="http://schemas.microsoft.com/office/powerpoint/2010/main" val="541153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4" y="1459560"/>
            <a:ext cx="11187953" cy="3572954"/>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O produtor rural considerado segurado especial possui vários perfis, sendo ou não proprietário do imóvel. Vejamos:</a:t>
            </a:r>
          </a:p>
          <a:p>
            <a:pPr marL="3227388" algn="just">
              <a:lnSpc>
                <a:spcPct val="100000"/>
              </a:lnSpc>
            </a:pPr>
            <a:r>
              <a:rPr lang="pt-BR" dirty="0">
                <a:solidFill>
                  <a:srgbClr val="FFC000"/>
                </a:solidFill>
                <a:effectLst/>
                <a:latin typeface="+mj-lt"/>
                <a:ea typeface="Times New Roman" panose="02020603050405020304" pitchFamily="18" charset="0"/>
              </a:rPr>
              <a:t>Portaria nº 990/22</a:t>
            </a:r>
          </a:p>
          <a:p>
            <a:pPr marL="3227388" algn="just">
              <a:lnSpc>
                <a:spcPct val="100000"/>
              </a:lnSpc>
            </a:pPr>
            <a:r>
              <a:rPr lang="pt-BR" dirty="0">
                <a:solidFill>
                  <a:srgbClr val="FFC000"/>
                </a:solidFill>
                <a:effectLst/>
                <a:latin typeface="+mj-lt"/>
                <a:ea typeface="Times New Roman" panose="02020603050405020304" pitchFamily="18" charset="0"/>
              </a:rPr>
              <a:t>Art. 76</a:t>
            </a:r>
            <a:r>
              <a:rPr lang="pt-BR" dirty="0">
                <a:solidFill>
                  <a:schemeClr val="bg1"/>
                </a:solidFill>
                <a:effectLst/>
                <a:latin typeface="+mj-lt"/>
                <a:ea typeface="Times New Roman" panose="02020603050405020304" pitchFamily="18" charset="0"/>
              </a:rPr>
              <a:t>. Para fins do enquadramento na categoria de segurado especial, além do proprietário, considera-se produtor rural:</a:t>
            </a:r>
          </a:p>
          <a:p>
            <a:pPr marL="3227388" algn="just">
              <a:lnSpc>
                <a:spcPct val="100000"/>
              </a:lnSpc>
            </a:pPr>
            <a:r>
              <a:rPr lang="pt-BR" dirty="0">
                <a:solidFill>
                  <a:srgbClr val="FFC000"/>
                </a:solidFill>
                <a:effectLst/>
                <a:latin typeface="+mj-lt"/>
                <a:ea typeface="Times New Roman" panose="02020603050405020304" pitchFamily="18" charset="0"/>
              </a:rPr>
              <a:t>I</a:t>
            </a:r>
            <a:r>
              <a:rPr lang="pt-BR" dirty="0">
                <a:solidFill>
                  <a:schemeClr val="bg1"/>
                </a:solidFill>
                <a:effectLst/>
                <a:latin typeface="+mj-lt"/>
                <a:ea typeface="Times New Roman" panose="02020603050405020304" pitchFamily="18" charset="0"/>
              </a:rPr>
              <a:t> – condômino: aquele que explora imóvel rural, com delimitação de área ou não, sendo a propriedade um bem comum, pertencente a várias pessoas;</a:t>
            </a:r>
          </a:p>
        </p:txBody>
      </p:sp>
      <p:sp>
        <p:nvSpPr>
          <p:cNvPr id="2" name="Subtítulo 2">
            <a:extLst>
              <a:ext uri="{FF2B5EF4-FFF2-40B4-BE49-F238E27FC236}">
                <a16:creationId xmlns:a16="http://schemas.microsoft.com/office/drawing/2014/main" id="{1A976276-9960-1B54-D5F0-C83EA32A688C}"/>
              </a:ext>
            </a:extLst>
          </p:cNvPr>
          <p:cNvSpPr txBox="1">
            <a:spLocks/>
          </p:cNvSpPr>
          <p:nvPr/>
        </p:nvSpPr>
        <p:spPr>
          <a:xfrm>
            <a:off x="466165" y="365777"/>
            <a:ext cx="11187952" cy="4231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PRODUTOR RURAL</a:t>
            </a:r>
          </a:p>
          <a:p>
            <a:pPr algn="l"/>
            <a:endParaRPr lang="pt-BR" dirty="0">
              <a:solidFill>
                <a:schemeClr val="bg1"/>
              </a:solidFill>
              <a:effectLst/>
              <a:latin typeface="Aptos Display"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2853043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104900"/>
            <a:ext cx="11187953" cy="5492098"/>
          </a:xfrm>
        </p:spPr>
        <p:txBody>
          <a:bodyPr numCol="1" spcCol="360000">
            <a:normAutofit lnSpcReduction="10000"/>
          </a:bodyPr>
          <a:lstStyle/>
          <a:p>
            <a:pPr marL="3228975" algn="just">
              <a:lnSpc>
                <a:spcPct val="100000"/>
              </a:lnSpc>
            </a:pPr>
            <a:r>
              <a:rPr lang="pt-BR" dirty="0">
                <a:solidFill>
                  <a:srgbClr val="FFC000"/>
                </a:solidFill>
                <a:effectLst/>
                <a:latin typeface="+mj-lt"/>
                <a:ea typeface="Times New Roman" panose="02020603050405020304" pitchFamily="18" charset="0"/>
              </a:rPr>
              <a:t>II</a:t>
            </a:r>
            <a:r>
              <a:rPr lang="pt-BR" dirty="0">
                <a:solidFill>
                  <a:schemeClr val="bg1"/>
                </a:solidFill>
                <a:effectLst/>
                <a:latin typeface="+mj-lt"/>
                <a:ea typeface="Times New Roman" panose="02020603050405020304" pitchFamily="18" charset="0"/>
              </a:rPr>
              <a:t> – usufrutuário: aquele que, não sendo proprietário de imóvel rural, tem direito à posse, ao uso, à administração ou à percepção dos frutos, podendo usufruir o bem em pessoa ou mediante contrato de arrendamento, comodato, parceria ou meação;</a:t>
            </a:r>
          </a:p>
          <a:p>
            <a:pPr marL="3228975" algn="just">
              <a:lnSpc>
                <a:spcPct val="100000"/>
              </a:lnSpc>
            </a:pPr>
            <a:r>
              <a:rPr lang="pt-BR" dirty="0">
                <a:solidFill>
                  <a:srgbClr val="FFC000"/>
                </a:solidFill>
                <a:effectLst/>
                <a:latin typeface="+mj-lt"/>
                <a:ea typeface="Times New Roman" panose="02020603050405020304" pitchFamily="18" charset="0"/>
              </a:rPr>
              <a:t>III</a:t>
            </a:r>
            <a:r>
              <a:rPr lang="pt-BR" dirty="0">
                <a:solidFill>
                  <a:schemeClr val="bg1"/>
                </a:solidFill>
                <a:effectLst/>
                <a:latin typeface="+mj-lt"/>
                <a:ea typeface="Times New Roman" panose="02020603050405020304" pitchFamily="18" charset="0"/>
              </a:rPr>
              <a:t> – posseiro/possuidor: aquele que exerce sobre o imóvel rural algum dos poderes inerentes à propriedade, utilizando e usufruindo da terra como se proprietário fosse;</a:t>
            </a:r>
          </a:p>
          <a:p>
            <a:pPr marL="3228975" algn="just">
              <a:lnSpc>
                <a:spcPct val="100000"/>
              </a:lnSpc>
            </a:pPr>
            <a:r>
              <a:rPr lang="pt-BR" dirty="0">
                <a:solidFill>
                  <a:srgbClr val="FFC000"/>
                </a:solidFill>
                <a:effectLst/>
                <a:latin typeface="+mj-lt"/>
                <a:ea typeface="Times New Roman" panose="02020603050405020304" pitchFamily="18" charset="0"/>
              </a:rPr>
              <a:t>IV</a:t>
            </a:r>
            <a:r>
              <a:rPr lang="pt-BR" dirty="0">
                <a:solidFill>
                  <a:schemeClr val="bg1"/>
                </a:solidFill>
                <a:effectLst/>
                <a:latin typeface="+mj-lt"/>
                <a:ea typeface="Times New Roman" panose="02020603050405020304" pitchFamily="18" charset="0"/>
              </a:rPr>
              <a:t> – assentado: aquele que, como beneficiário das ações de reforma agrária, desenvolve atividades agrícolas, pastoris ou hortifrutigranjeiras nas áreas de assentamento;</a:t>
            </a:r>
          </a:p>
          <a:p>
            <a:pPr marL="3228975" algn="just">
              <a:lnSpc>
                <a:spcPct val="100000"/>
              </a:lnSpc>
            </a:pPr>
            <a:r>
              <a:rPr lang="pt-BR" dirty="0">
                <a:solidFill>
                  <a:srgbClr val="FFC000"/>
                </a:solidFill>
                <a:effectLst/>
                <a:latin typeface="+mj-lt"/>
                <a:ea typeface="Times New Roman" panose="02020603050405020304" pitchFamily="18" charset="0"/>
              </a:rPr>
              <a:t>V</a:t>
            </a:r>
            <a:r>
              <a:rPr lang="pt-BR" dirty="0">
                <a:solidFill>
                  <a:schemeClr val="bg1"/>
                </a:solidFill>
                <a:effectLst/>
                <a:latin typeface="+mj-lt"/>
                <a:ea typeface="Times New Roman" panose="02020603050405020304" pitchFamily="18" charset="0"/>
              </a:rPr>
              <a:t> – parceiro: aquele que tem acordo de parceria com o proprietário da terra ou detentor da posse e desenvolve atividade agrícola, pastoril ou hortifrutigranjeira, partilhando lucros ou prejuízos;</a:t>
            </a:r>
          </a:p>
        </p:txBody>
      </p:sp>
      <p:sp>
        <p:nvSpPr>
          <p:cNvPr id="2" name="Subtítulo 2">
            <a:extLst>
              <a:ext uri="{FF2B5EF4-FFF2-40B4-BE49-F238E27FC236}">
                <a16:creationId xmlns:a16="http://schemas.microsoft.com/office/drawing/2014/main" id="{1A976276-9960-1B54-D5F0-C83EA32A688C}"/>
              </a:ext>
            </a:extLst>
          </p:cNvPr>
          <p:cNvSpPr txBox="1">
            <a:spLocks/>
          </p:cNvSpPr>
          <p:nvPr/>
        </p:nvSpPr>
        <p:spPr>
          <a:xfrm>
            <a:off x="466165" y="365777"/>
            <a:ext cx="11187952" cy="4231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PRODUTOR RURAL</a:t>
            </a:r>
          </a:p>
        </p:txBody>
      </p:sp>
    </p:spTree>
    <p:extLst>
      <p:ext uri="{BB962C8B-B14F-4D97-AF65-F5344CB8AC3E}">
        <p14:creationId xmlns:p14="http://schemas.microsoft.com/office/powerpoint/2010/main" val="4946846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000125"/>
            <a:ext cx="11187953" cy="5492098"/>
          </a:xfrm>
        </p:spPr>
        <p:txBody>
          <a:bodyPr numCol="1" spcCol="360000">
            <a:normAutofit lnSpcReduction="10000"/>
          </a:bodyPr>
          <a:lstStyle/>
          <a:p>
            <a:pPr marL="3228975" algn="just">
              <a:lnSpc>
                <a:spcPct val="100000"/>
              </a:lnSpc>
            </a:pPr>
            <a:r>
              <a:rPr lang="pt-BR" dirty="0">
                <a:solidFill>
                  <a:srgbClr val="FFC000"/>
                </a:solidFill>
                <a:effectLst/>
                <a:latin typeface="+mj-lt"/>
                <a:ea typeface="Times New Roman" panose="02020603050405020304" pitchFamily="18" charset="0"/>
              </a:rPr>
              <a:t>VI</a:t>
            </a:r>
            <a:r>
              <a:rPr lang="pt-BR" dirty="0">
                <a:solidFill>
                  <a:schemeClr val="bg1"/>
                </a:solidFill>
                <a:effectLst/>
                <a:latin typeface="+mj-lt"/>
                <a:ea typeface="Times New Roman" panose="02020603050405020304" pitchFamily="18" charset="0"/>
              </a:rPr>
              <a:t> – meeiro: aquele que tem acordo com o proprietário da terra ou detentor da posse e, da mesma forma, exerce atividade agrícola, pastoril ou hortifrutigranjeira, partilhando rendimentos ou custos;</a:t>
            </a:r>
          </a:p>
          <a:p>
            <a:pPr marL="3228975" algn="just">
              <a:lnSpc>
                <a:spcPct val="100000"/>
              </a:lnSpc>
            </a:pPr>
            <a:r>
              <a:rPr lang="pt-BR" dirty="0">
                <a:solidFill>
                  <a:srgbClr val="FFC000"/>
                </a:solidFill>
                <a:effectLst/>
                <a:latin typeface="+mj-lt"/>
                <a:ea typeface="Times New Roman" panose="02020603050405020304" pitchFamily="18" charset="0"/>
              </a:rPr>
              <a:t>VII</a:t>
            </a:r>
            <a:r>
              <a:rPr lang="pt-BR" dirty="0">
                <a:solidFill>
                  <a:schemeClr val="bg1"/>
                </a:solidFill>
                <a:effectLst/>
                <a:latin typeface="+mj-lt"/>
                <a:ea typeface="Times New Roman" panose="02020603050405020304" pitchFamily="18" charset="0"/>
              </a:rPr>
              <a:t> – comodatário: aquele que, por meio de acordo, explora a terra pertencente a outra pessoa, por empréstimo gratuito, por tempo determinado ou não, para desenvolver atividade agrícola, pastoril ou hortifrutigranjeira;</a:t>
            </a:r>
          </a:p>
          <a:p>
            <a:pPr marL="3228975" algn="just">
              <a:lnSpc>
                <a:spcPct val="100000"/>
              </a:lnSpc>
            </a:pPr>
            <a:r>
              <a:rPr lang="pt-BR" dirty="0">
                <a:solidFill>
                  <a:srgbClr val="FFC000"/>
                </a:solidFill>
                <a:effectLst/>
                <a:latin typeface="+mj-lt"/>
                <a:ea typeface="Times New Roman" panose="02020603050405020304" pitchFamily="18" charset="0"/>
              </a:rPr>
              <a:t>VIII</a:t>
            </a:r>
            <a:r>
              <a:rPr lang="pt-BR" dirty="0">
                <a:solidFill>
                  <a:schemeClr val="bg1"/>
                </a:solidFill>
                <a:effectLst/>
                <a:latin typeface="+mj-lt"/>
                <a:ea typeface="Times New Roman" panose="02020603050405020304" pitchFamily="18" charset="0"/>
              </a:rPr>
              <a:t> – arrendatário: aquele que utiliza a terra para desenvolver atividade agrícola, pastoril ou hortifrutigranjeira, mediante pagamento de aluguel, em espécie ou in natura, ao proprietário do imóvel rural;</a:t>
            </a:r>
          </a:p>
          <a:p>
            <a:pPr marL="3228975" algn="just">
              <a:lnSpc>
                <a:spcPct val="100000"/>
              </a:lnSpc>
            </a:pPr>
            <a:r>
              <a:rPr lang="pt-BR" strike="sngStrike" dirty="0">
                <a:solidFill>
                  <a:srgbClr val="FF0000"/>
                </a:solidFill>
                <a:effectLst/>
                <a:latin typeface="+mj-lt"/>
                <a:ea typeface="Times New Roman" panose="02020603050405020304" pitchFamily="18" charset="0"/>
              </a:rPr>
              <a:t>IX – quilombola: afrodescendentes remanescentes de quilombos que integra grupos étnicos compostos de descendentes de es</a:t>
            </a:r>
          </a:p>
        </p:txBody>
      </p:sp>
      <p:sp>
        <p:nvSpPr>
          <p:cNvPr id="2" name="Subtítulo 2">
            <a:extLst>
              <a:ext uri="{FF2B5EF4-FFF2-40B4-BE49-F238E27FC236}">
                <a16:creationId xmlns:a16="http://schemas.microsoft.com/office/drawing/2014/main" id="{1A976276-9960-1B54-D5F0-C83EA32A688C}"/>
              </a:ext>
            </a:extLst>
          </p:cNvPr>
          <p:cNvSpPr txBox="1">
            <a:spLocks/>
          </p:cNvSpPr>
          <p:nvPr/>
        </p:nvSpPr>
        <p:spPr>
          <a:xfrm>
            <a:off x="466165" y="365777"/>
            <a:ext cx="11187952" cy="4231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PRODUTOR RURAL</a:t>
            </a:r>
          </a:p>
        </p:txBody>
      </p:sp>
    </p:spTree>
    <p:extLst>
      <p:ext uri="{BB962C8B-B14F-4D97-AF65-F5344CB8AC3E}">
        <p14:creationId xmlns:p14="http://schemas.microsoft.com/office/powerpoint/2010/main" val="1683285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423242"/>
            <a:ext cx="11187953" cy="4838700"/>
          </a:xfrm>
        </p:spPr>
        <p:txBody>
          <a:bodyPr numCol="1" spcCol="360000">
            <a:normAutofit/>
          </a:bodyPr>
          <a:lstStyle/>
          <a:p>
            <a:pPr marL="3228975" algn="just">
              <a:lnSpc>
                <a:spcPct val="100000"/>
              </a:lnSpc>
            </a:pPr>
            <a:r>
              <a:rPr lang="pt-BR" dirty="0">
                <a:solidFill>
                  <a:srgbClr val="FFC000"/>
                </a:solidFill>
                <a:effectLst/>
                <a:latin typeface="+mj-lt"/>
                <a:ea typeface="Times New Roman" panose="02020603050405020304" pitchFamily="18" charset="0"/>
              </a:rPr>
              <a:t>IX</a:t>
            </a:r>
            <a:r>
              <a:rPr lang="pt-BR" dirty="0">
                <a:solidFill>
                  <a:schemeClr val="bg1"/>
                </a:solidFill>
                <a:effectLst/>
                <a:latin typeface="+mj-lt"/>
                <a:ea typeface="Times New Roman" panose="02020603050405020304" pitchFamily="18" charset="0"/>
              </a:rPr>
              <a:t> – remanescentes das comunidades dos quilombos: os grupos étnico-raciais, segundo critérios de </a:t>
            </a:r>
            <a:r>
              <a:rPr lang="pt-BR" dirty="0" err="1">
                <a:solidFill>
                  <a:schemeClr val="bg1"/>
                </a:solidFill>
                <a:effectLst/>
                <a:latin typeface="+mj-lt"/>
                <a:ea typeface="Times New Roman" panose="02020603050405020304" pitchFamily="18" charset="0"/>
              </a:rPr>
              <a:t>auto-atribuição</a:t>
            </a:r>
            <a:r>
              <a:rPr lang="pt-BR" dirty="0">
                <a:solidFill>
                  <a:schemeClr val="bg1"/>
                </a:solidFill>
                <a:effectLst/>
                <a:latin typeface="+mj-lt"/>
                <a:ea typeface="Times New Roman" panose="02020603050405020304" pitchFamily="18" charset="0"/>
              </a:rPr>
              <a:t>, com trajetória histórica própria, dotados de relações territoriais específicas, com presunção de ancestralidade negra relacionada com a resistência à opressão histórica sofrida, que estejam ocupando suas terras;”</a:t>
            </a:r>
          </a:p>
          <a:p>
            <a:pPr marL="3228975" algn="just">
              <a:lnSpc>
                <a:spcPct val="100000"/>
              </a:lnSpc>
            </a:pPr>
            <a:r>
              <a:rPr lang="pt-BR" dirty="0">
                <a:solidFill>
                  <a:srgbClr val="FFC000"/>
                </a:solidFill>
                <a:effectLst/>
                <a:latin typeface="+mj-lt"/>
                <a:ea typeface="Times New Roman" panose="02020603050405020304" pitchFamily="18" charset="0"/>
              </a:rPr>
              <a:t>X</a:t>
            </a:r>
            <a:r>
              <a:rPr lang="pt-BR" dirty="0">
                <a:solidFill>
                  <a:schemeClr val="bg1"/>
                </a:solidFill>
                <a:effectLst/>
                <a:latin typeface="+mj-lt"/>
                <a:ea typeface="Times New Roman" panose="02020603050405020304" pitchFamily="18" charset="0"/>
              </a:rPr>
              <a:t> – seringueiro ou extrativista vegetal: aquele que explora atividade de coleta e extração de recursos naturais renováveis, de modo sustentável, e faz dessas atividades o principal meio de vida;</a:t>
            </a:r>
          </a:p>
          <a:p>
            <a:pPr marL="3228975" algn="just">
              <a:lnSpc>
                <a:spcPct val="100000"/>
              </a:lnSpc>
            </a:pPr>
            <a:r>
              <a:rPr lang="pt-BR" dirty="0">
                <a:solidFill>
                  <a:srgbClr val="FFC000"/>
                </a:solidFill>
                <a:effectLst/>
                <a:latin typeface="+mj-lt"/>
                <a:ea typeface="Times New Roman" panose="02020603050405020304" pitchFamily="18" charset="0"/>
              </a:rPr>
              <a:t>XI</a:t>
            </a:r>
            <a:r>
              <a:rPr lang="pt-BR" dirty="0">
                <a:solidFill>
                  <a:schemeClr val="bg1"/>
                </a:solidFill>
                <a:effectLst/>
                <a:latin typeface="+mj-lt"/>
                <a:ea typeface="Times New Roman" panose="02020603050405020304" pitchFamily="18" charset="0"/>
              </a:rPr>
              <a:t> – foreiro: aquele que adquire direitos sobre um terreno através de um contrato, mas não é o dono do local; e</a:t>
            </a:r>
          </a:p>
        </p:txBody>
      </p:sp>
      <p:sp>
        <p:nvSpPr>
          <p:cNvPr id="2" name="Subtítulo 2">
            <a:extLst>
              <a:ext uri="{FF2B5EF4-FFF2-40B4-BE49-F238E27FC236}">
                <a16:creationId xmlns:a16="http://schemas.microsoft.com/office/drawing/2014/main" id="{1A976276-9960-1B54-D5F0-C83EA32A688C}"/>
              </a:ext>
            </a:extLst>
          </p:cNvPr>
          <p:cNvSpPr txBox="1">
            <a:spLocks/>
          </p:cNvSpPr>
          <p:nvPr/>
        </p:nvSpPr>
        <p:spPr>
          <a:xfrm>
            <a:off x="466165" y="365777"/>
            <a:ext cx="11187952" cy="4231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PRODUTOR RURAL</a:t>
            </a:r>
          </a:p>
        </p:txBody>
      </p:sp>
    </p:spTree>
    <p:extLst>
      <p:ext uri="{BB962C8B-B14F-4D97-AF65-F5344CB8AC3E}">
        <p14:creationId xmlns:p14="http://schemas.microsoft.com/office/powerpoint/2010/main" val="4213131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2099517"/>
            <a:ext cx="11187953" cy="3082083"/>
          </a:xfrm>
        </p:spPr>
        <p:txBody>
          <a:bodyPr numCol="1" spcCol="360000">
            <a:normAutofit/>
          </a:bodyPr>
          <a:lstStyle/>
          <a:p>
            <a:pPr marL="3228975" algn="just">
              <a:lnSpc>
                <a:spcPct val="100000"/>
              </a:lnSpc>
            </a:pPr>
            <a:r>
              <a:rPr lang="pt-BR" dirty="0">
                <a:solidFill>
                  <a:srgbClr val="FFC000"/>
                </a:solidFill>
                <a:effectLst/>
                <a:latin typeface="+mj-lt"/>
                <a:ea typeface="Times New Roman" panose="02020603050405020304" pitchFamily="18" charset="0"/>
              </a:rPr>
              <a:t>XII </a:t>
            </a:r>
            <a:r>
              <a:rPr lang="pt-BR" dirty="0">
                <a:solidFill>
                  <a:schemeClr val="bg1"/>
                </a:solidFill>
                <a:effectLst/>
                <a:latin typeface="+mj-lt"/>
                <a:ea typeface="Times New Roman" panose="02020603050405020304" pitchFamily="18" charset="0"/>
              </a:rPr>
              <a:t>– indígena, inclusive o artesão que utilize matéria-prima proveniente de extrativismo vegetal, independentemente do local onde resida ou exerça suas atividades, sendo irrelevante a definição de indígena aldeado, não-aldeado, em vias de integração, isolado ou integrado, desde que exerça a atividade rural individualmente ou em regime de economia familiar, cujo exercício de atividade tenha sido certificado pela Fundação Nacional do Índio – FUNAI.</a:t>
            </a:r>
          </a:p>
        </p:txBody>
      </p:sp>
      <p:sp>
        <p:nvSpPr>
          <p:cNvPr id="2" name="Subtítulo 2">
            <a:extLst>
              <a:ext uri="{FF2B5EF4-FFF2-40B4-BE49-F238E27FC236}">
                <a16:creationId xmlns:a16="http://schemas.microsoft.com/office/drawing/2014/main" id="{1A976276-9960-1B54-D5F0-C83EA32A688C}"/>
              </a:ext>
            </a:extLst>
          </p:cNvPr>
          <p:cNvSpPr txBox="1">
            <a:spLocks/>
          </p:cNvSpPr>
          <p:nvPr/>
        </p:nvSpPr>
        <p:spPr>
          <a:xfrm>
            <a:off x="466165" y="365777"/>
            <a:ext cx="11187952" cy="4231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PRODUTOR RURAL</a:t>
            </a:r>
          </a:p>
        </p:txBody>
      </p:sp>
    </p:spTree>
    <p:extLst>
      <p:ext uri="{BB962C8B-B14F-4D97-AF65-F5344CB8AC3E}">
        <p14:creationId xmlns:p14="http://schemas.microsoft.com/office/powerpoint/2010/main" val="29495441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276350"/>
            <a:ext cx="11187953" cy="5410200"/>
          </a:xfrm>
        </p:spPr>
        <p:txBody>
          <a:bodyPr numCol="1" spcCol="360000">
            <a:normAutofit fontScale="92500"/>
          </a:bodyPr>
          <a:lstStyle/>
          <a:p>
            <a:pPr algn="just">
              <a:lnSpc>
                <a:spcPct val="100000"/>
              </a:lnSpc>
            </a:pPr>
            <a:r>
              <a:rPr lang="pt-BR" dirty="0">
                <a:solidFill>
                  <a:srgbClr val="FFC000"/>
                </a:solidFill>
                <a:effectLst/>
                <a:latin typeface="+mj-lt"/>
                <a:ea typeface="Times New Roman" panose="02020603050405020304" pitchFamily="18" charset="0"/>
              </a:rPr>
              <a:t>Decreto nº 8.425/15 </a:t>
            </a:r>
            <a:r>
              <a:rPr lang="pt-BR" dirty="0">
                <a:solidFill>
                  <a:schemeClr val="bg1"/>
                </a:solidFill>
                <a:effectLst/>
                <a:latin typeface="+mj-lt"/>
                <a:ea typeface="Times New Roman" panose="02020603050405020304" pitchFamily="18" charset="0"/>
              </a:rPr>
              <a:t>(regulamenta o RGP)</a:t>
            </a:r>
          </a:p>
          <a:p>
            <a:pPr marL="3228975" algn="just">
              <a:lnSpc>
                <a:spcPct val="100000"/>
              </a:lnSpc>
            </a:pPr>
            <a:r>
              <a:rPr lang="pt-BR" dirty="0">
                <a:solidFill>
                  <a:srgbClr val="FFC000"/>
                </a:solidFill>
                <a:effectLst/>
                <a:latin typeface="+mj-lt"/>
                <a:ea typeface="Times New Roman" panose="02020603050405020304" pitchFamily="18" charset="0"/>
              </a:rPr>
              <a:t>Art. 2º </a:t>
            </a:r>
            <a:r>
              <a:rPr lang="pt-BR" dirty="0">
                <a:solidFill>
                  <a:schemeClr val="bg1"/>
                </a:solidFill>
                <a:effectLst/>
                <a:latin typeface="+mj-lt"/>
                <a:ea typeface="Times New Roman" panose="02020603050405020304" pitchFamily="18" charset="0"/>
              </a:rPr>
              <a:t>São categorias de inscrição no RGP:</a:t>
            </a:r>
          </a:p>
          <a:p>
            <a:pPr marL="3228975" algn="just">
              <a:lnSpc>
                <a:spcPct val="100000"/>
              </a:lnSpc>
            </a:pPr>
            <a:r>
              <a:rPr lang="pt-BR" dirty="0">
                <a:solidFill>
                  <a:srgbClr val="FFC000"/>
                </a:solidFill>
                <a:effectLst/>
                <a:latin typeface="+mj-lt"/>
                <a:ea typeface="Times New Roman" panose="02020603050405020304" pitchFamily="18" charset="0"/>
              </a:rPr>
              <a:t>I</a:t>
            </a:r>
            <a:r>
              <a:rPr lang="pt-BR" dirty="0">
                <a:solidFill>
                  <a:schemeClr val="bg1"/>
                </a:solidFill>
                <a:effectLst/>
                <a:latin typeface="+mj-lt"/>
                <a:ea typeface="Times New Roman" panose="02020603050405020304" pitchFamily="18" charset="0"/>
              </a:rPr>
              <a:t> – pescador e pescadora profissional artesanal (titular do seguro defeso e considerado segurado especial) - pessoa física, brasileira ou estrangeira, residente no País, que exerce a pesca com fins comerciais de forma autônoma ou em regime de economia familiar, com meios de produção próprios ou mediante contrato de parceria, podendo atuar de forma desembarcada ou utilizar embarcação de pesca com arqueação bruta menor ou igual a vinte;</a:t>
            </a:r>
          </a:p>
          <a:p>
            <a:pPr marL="3228975" algn="just">
              <a:lnSpc>
                <a:spcPct val="100000"/>
              </a:lnSpc>
            </a:pPr>
            <a:r>
              <a:rPr lang="pt-BR" dirty="0">
                <a:solidFill>
                  <a:srgbClr val="FFC000"/>
                </a:solidFill>
                <a:effectLst/>
                <a:latin typeface="+mj-lt"/>
                <a:ea typeface="Times New Roman" panose="02020603050405020304" pitchFamily="18" charset="0"/>
              </a:rPr>
              <a:t>II</a:t>
            </a:r>
            <a:r>
              <a:rPr lang="pt-BR" dirty="0">
                <a:solidFill>
                  <a:schemeClr val="bg1"/>
                </a:solidFill>
                <a:effectLst/>
                <a:latin typeface="+mj-lt"/>
                <a:ea typeface="Times New Roman" panose="02020603050405020304" pitchFamily="18" charset="0"/>
              </a:rPr>
              <a:t> – pescador e pescadora profissional industrial - pessoa física, brasileira ou estrangeira, residente no País, que exerce a pesca com fins comerciais, na condição de empregado ou empregada ou em regime de parceria por cotas-partes em embarcação de pesca com qualquer arqueação bruta;</a:t>
            </a:r>
          </a:p>
        </p:txBody>
      </p:sp>
      <p:sp>
        <p:nvSpPr>
          <p:cNvPr id="2" name="Subtítulo 2">
            <a:extLst>
              <a:ext uri="{FF2B5EF4-FFF2-40B4-BE49-F238E27FC236}">
                <a16:creationId xmlns:a16="http://schemas.microsoft.com/office/drawing/2014/main" id="{1A976276-9960-1B54-D5F0-C83EA32A688C}"/>
              </a:ext>
            </a:extLst>
          </p:cNvPr>
          <p:cNvSpPr txBox="1">
            <a:spLocks/>
          </p:cNvSpPr>
          <p:nvPr/>
        </p:nvSpPr>
        <p:spPr>
          <a:xfrm>
            <a:off x="466165" y="365777"/>
            <a:ext cx="11187952" cy="4231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PESCADOR ARTESANAL </a:t>
            </a:r>
            <a:r>
              <a:rPr lang="pt-BR" dirty="0">
                <a:solidFill>
                  <a:schemeClr val="bg1"/>
                </a:solidFill>
                <a:effectLst/>
                <a:latin typeface="Aptos Display" panose="020B0004020202020204" pitchFamily="34" charset="0"/>
                <a:ea typeface="Times New Roman" panose="02020603050405020304" pitchFamily="18" charset="0"/>
              </a:rPr>
              <a:t>– PESCADOR PROFISSIONAL ARTESANAL E ASSEMELHADO</a:t>
            </a:r>
          </a:p>
          <a:p>
            <a:pPr algn="l"/>
            <a:r>
              <a:rPr lang="pt-BR" dirty="0">
                <a:solidFill>
                  <a:srgbClr val="FFC000"/>
                </a:solidFill>
                <a:latin typeface="Aptos Display" panose="020B0004020202020204" pitchFamily="34" charset="0"/>
                <a:ea typeface="Times New Roman" panose="02020603050405020304" pitchFamily="18" charset="0"/>
              </a:rPr>
              <a:t>TIPOS DE PESCADORES</a:t>
            </a:r>
            <a:endParaRPr lang="pt-BR" dirty="0">
              <a:solidFill>
                <a:srgbClr val="FFC000"/>
              </a:solidFill>
              <a:effectLst/>
              <a:latin typeface="Aptos Display"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32853677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400175"/>
            <a:ext cx="11187953" cy="5295900"/>
          </a:xfrm>
        </p:spPr>
        <p:txBody>
          <a:bodyPr numCol="1" spcCol="360000">
            <a:normAutofit lnSpcReduction="10000"/>
          </a:bodyPr>
          <a:lstStyle/>
          <a:p>
            <a:pPr algn="just">
              <a:lnSpc>
                <a:spcPct val="100000"/>
              </a:lnSpc>
            </a:pPr>
            <a:r>
              <a:rPr lang="pt-BR" dirty="0">
                <a:solidFill>
                  <a:schemeClr val="bg1"/>
                </a:solidFill>
                <a:effectLst/>
                <a:latin typeface="+mj-lt"/>
                <a:ea typeface="Times New Roman" panose="02020603050405020304" pitchFamily="18" charset="0"/>
              </a:rPr>
              <a:t>Considera-se pescador artesanal aquele que, individualmente ou em regime de economia família, faz da pesca sua profissão habitual ou principal meio de vida, desde que não utiliza embarcação ou utiliza embarcação de pequeno porte, nos termos da Lei nº 11.959/09 (lei de pesca e aquicultura).</a:t>
            </a:r>
          </a:p>
          <a:p>
            <a:pPr algn="just">
              <a:lnSpc>
                <a:spcPct val="100000"/>
              </a:lnSpc>
            </a:pPr>
            <a:endParaRPr lang="pt-BR" dirty="0">
              <a:solidFill>
                <a:schemeClr val="bg1"/>
              </a:solidFill>
              <a:effectLst/>
              <a:latin typeface="+mj-lt"/>
              <a:ea typeface="Times New Roman" panose="02020603050405020304" pitchFamily="18" charset="0"/>
            </a:endParaRPr>
          </a:p>
          <a:p>
            <a:pPr marL="3228975" algn="just">
              <a:lnSpc>
                <a:spcPct val="100000"/>
              </a:lnSpc>
            </a:pPr>
            <a:r>
              <a:rPr lang="pt-BR" dirty="0">
                <a:solidFill>
                  <a:schemeClr val="bg1"/>
                </a:solidFill>
                <a:effectLst/>
                <a:latin typeface="+mj-lt"/>
                <a:ea typeface="Times New Roman" panose="02020603050405020304" pitchFamily="18" charset="0"/>
              </a:rPr>
              <a:t>Art.111 da </a:t>
            </a:r>
            <a:r>
              <a:rPr lang="pt-BR" dirty="0">
                <a:solidFill>
                  <a:srgbClr val="FFC000"/>
                </a:solidFill>
                <a:effectLst/>
                <a:latin typeface="+mj-lt"/>
                <a:ea typeface="Times New Roman" panose="02020603050405020304" pitchFamily="18" charset="0"/>
              </a:rPr>
              <a:t>IN nº 128/22:</a:t>
            </a:r>
          </a:p>
          <a:p>
            <a:pPr marL="3228975" algn="just">
              <a:lnSpc>
                <a:spcPct val="100000"/>
              </a:lnSpc>
            </a:pPr>
            <a:endParaRPr lang="pt-BR" dirty="0">
              <a:solidFill>
                <a:schemeClr val="bg1"/>
              </a:solidFill>
              <a:effectLst/>
              <a:latin typeface="+mj-lt"/>
              <a:ea typeface="Times New Roman" panose="02020603050405020304" pitchFamily="18" charset="0"/>
            </a:endParaRPr>
          </a:p>
          <a:p>
            <a:pPr marL="3228975" algn="just">
              <a:lnSpc>
                <a:spcPct val="100000"/>
              </a:lnSpc>
            </a:pPr>
            <a:r>
              <a:rPr lang="pt-BR" dirty="0">
                <a:solidFill>
                  <a:srgbClr val="FFC000"/>
                </a:solidFill>
                <a:effectLst/>
                <a:latin typeface="+mj-lt"/>
                <a:ea typeface="Times New Roman" panose="02020603050405020304" pitchFamily="18" charset="0"/>
              </a:rPr>
              <a:t>Art. 111</a:t>
            </a:r>
            <a:r>
              <a:rPr lang="pt-BR" dirty="0">
                <a:solidFill>
                  <a:schemeClr val="bg1"/>
                </a:solidFill>
                <a:effectLst/>
                <a:latin typeface="+mj-lt"/>
                <a:ea typeface="Times New Roman" panose="02020603050405020304" pitchFamily="18" charset="0"/>
              </a:rPr>
              <a:t>. Pescador artesanal ou a este assemelhado será considerado segurado especial desde que exerça a atividade individualmente ou em regime de economia familiar, ainda que com o auxílio eventual de terceiros, fazendo da pesca sua profissão habitual ou principal meio de vida, devendo ser observado o seguinte:</a:t>
            </a:r>
          </a:p>
        </p:txBody>
      </p:sp>
      <p:sp>
        <p:nvSpPr>
          <p:cNvPr id="2" name="Subtítulo 2">
            <a:extLst>
              <a:ext uri="{FF2B5EF4-FFF2-40B4-BE49-F238E27FC236}">
                <a16:creationId xmlns:a16="http://schemas.microsoft.com/office/drawing/2014/main" id="{1A976276-9960-1B54-D5F0-C83EA32A688C}"/>
              </a:ext>
            </a:extLst>
          </p:cNvPr>
          <p:cNvSpPr txBox="1">
            <a:spLocks/>
          </p:cNvSpPr>
          <p:nvPr/>
        </p:nvSpPr>
        <p:spPr>
          <a:xfrm>
            <a:off x="466165" y="365777"/>
            <a:ext cx="11187952" cy="4231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PESCADOR ARTESANAL </a:t>
            </a:r>
            <a:r>
              <a:rPr lang="pt-BR" dirty="0">
                <a:solidFill>
                  <a:schemeClr val="bg1"/>
                </a:solidFill>
                <a:effectLst/>
                <a:latin typeface="Aptos Display" panose="020B0004020202020204" pitchFamily="34" charset="0"/>
                <a:ea typeface="Times New Roman" panose="02020603050405020304" pitchFamily="18" charset="0"/>
              </a:rPr>
              <a:t>– PESCADOR PROFISSIONAL ARTESANAL E ASSEMELHADO</a:t>
            </a:r>
          </a:p>
          <a:p>
            <a:pPr algn="l"/>
            <a:r>
              <a:rPr lang="pt-BR" dirty="0">
                <a:solidFill>
                  <a:srgbClr val="FFC000"/>
                </a:solidFill>
                <a:latin typeface="Aptos Display" panose="020B0004020202020204" pitchFamily="34" charset="0"/>
                <a:ea typeface="Times New Roman" panose="02020603050405020304" pitchFamily="18" charset="0"/>
              </a:rPr>
              <a:t>CONCEITO DO PESCADOR ARTESANAL</a:t>
            </a:r>
            <a:endParaRPr lang="pt-BR" dirty="0">
              <a:solidFill>
                <a:srgbClr val="FFC000"/>
              </a:solidFill>
              <a:effectLst/>
              <a:latin typeface="Aptos Display"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4218422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400175"/>
            <a:ext cx="11187953" cy="5295900"/>
          </a:xfrm>
        </p:spPr>
        <p:txBody>
          <a:bodyPr numCol="1" spcCol="360000">
            <a:normAutofit fontScale="92500" lnSpcReduction="10000"/>
          </a:bodyPr>
          <a:lstStyle/>
          <a:p>
            <a:pPr marL="3228975" algn="just">
              <a:lnSpc>
                <a:spcPct val="100000"/>
              </a:lnSpc>
            </a:pPr>
            <a:r>
              <a:rPr lang="pt-BR" dirty="0">
                <a:solidFill>
                  <a:srgbClr val="FFC000"/>
                </a:solidFill>
                <a:effectLst/>
                <a:latin typeface="+mj-lt"/>
                <a:ea typeface="Times New Roman" panose="02020603050405020304" pitchFamily="18" charset="0"/>
              </a:rPr>
              <a:t>I</a:t>
            </a:r>
            <a:r>
              <a:rPr lang="pt-BR" dirty="0">
                <a:solidFill>
                  <a:schemeClr val="bg1"/>
                </a:solidFill>
                <a:effectLst/>
                <a:latin typeface="+mj-lt"/>
                <a:ea typeface="Times New Roman" panose="02020603050405020304" pitchFamily="18" charset="0"/>
              </a:rPr>
              <a:t> - pescador artesanal é aquele que:</a:t>
            </a:r>
          </a:p>
          <a:p>
            <a:pPr marL="3228975" algn="just">
              <a:lnSpc>
                <a:spcPct val="100000"/>
              </a:lnSpc>
            </a:pPr>
            <a:r>
              <a:rPr lang="pt-BR" dirty="0">
                <a:solidFill>
                  <a:srgbClr val="FFC000"/>
                </a:solidFill>
                <a:effectLst/>
                <a:latin typeface="+mj-lt"/>
                <a:ea typeface="Times New Roman" panose="02020603050405020304" pitchFamily="18" charset="0"/>
              </a:rPr>
              <a:t>a)</a:t>
            </a:r>
            <a:r>
              <a:rPr lang="pt-BR" dirty="0">
                <a:solidFill>
                  <a:schemeClr val="bg1"/>
                </a:solidFill>
                <a:effectLst/>
                <a:latin typeface="+mj-lt"/>
                <a:ea typeface="Times New Roman" panose="02020603050405020304" pitchFamily="18" charset="0"/>
              </a:rPr>
              <a:t> não utiliza embarcação; ou</a:t>
            </a:r>
          </a:p>
          <a:p>
            <a:pPr marL="3228975" algn="just">
              <a:lnSpc>
                <a:spcPct val="100000"/>
              </a:lnSpc>
            </a:pPr>
            <a:r>
              <a:rPr lang="pt-BR" dirty="0">
                <a:solidFill>
                  <a:srgbClr val="FFC000"/>
                </a:solidFill>
                <a:effectLst/>
                <a:latin typeface="+mj-lt"/>
                <a:ea typeface="Times New Roman" panose="02020603050405020304" pitchFamily="18" charset="0"/>
              </a:rPr>
              <a:t>b)</a:t>
            </a:r>
            <a:r>
              <a:rPr lang="pt-BR" dirty="0">
                <a:solidFill>
                  <a:schemeClr val="bg1"/>
                </a:solidFill>
                <a:effectLst/>
                <a:latin typeface="+mj-lt"/>
                <a:ea typeface="Times New Roman" panose="02020603050405020304" pitchFamily="18" charset="0"/>
              </a:rPr>
              <a:t> utilize embarcação de pequeno porte, nos termos da Lei nº 11.959, de 2009; (até 20 AB)</a:t>
            </a:r>
          </a:p>
          <a:p>
            <a:pPr marL="3228975" algn="just">
              <a:lnSpc>
                <a:spcPct val="100000"/>
              </a:lnSpc>
            </a:pPr>
            <a:r>
              <a:rPr lang="pt-BR" dirty="0">
                <a:solidFill>
                  <a:srgbClr val="FFC000"/>
                </a:solidFill>
                <a:effectLst/>
                <a:latin typeface="+mj-lt"/>
                <a:ea typeface="Times New Roman" panose="02020603050405020304" pitchFamily="18" charset="0"/>
              </a:rPr>
              <a:t>II</a:t>
            </a:r>
            <a:r>
              <a:rPr lang="pt-BR" dirty="0">
                <a:solidFill>
                  <a:schemeClr val="bg1"/>
                </a:solidFill>
                <a:effectLst/>
                <a:latin typeface="+mj-lt"/>
                <a:ea typeface="Times New Roman" panose="02020603050405020304" pitchFamily="18" charset="0"/>
              </a:rPr>
              <a:t> - é assemelhado ao pescador artesanal aquele que realiza atividade de apoio à pesca artesanal exercendo as atividades:</a:t>
            </a:r>
          </a:p>
          <a:p>
            <a:pPr marL="3228975" algn="just">
              <a:lnSpc>
                <a:spcPct val="100000"/>
              </a:lnSpc>
            </a:pPr>
            <a:r>
              <a:rPr lang="pt-BR" dirty="0">
                <a:solidFill>
                  <a:srgbClr val="FFC000"/>
                </a:solidFill>
                <a:effectLst/>
                <a:latin typeface="+mj-lt"/>
                <a:ea typeface="Times New Roman" panose="02020603050405020304" pitchFamily="18" charset="0"/>
              </a:rPr>
              <a:t>a)</a:t>
            </a:r>
            <a:r>
              <a:rPr lang="pt-BR" dirty="0">
                <a:solidFill>
                  <a:schemeClr val="bg1"/>
                </a:solidFill>
                <a:effectLst/>
                <a:latin typeface="+mj-lt"/>
                <a:ea typeface="Times New Roman" panose="02020603050405020304" pitchFamily="18" charset="0"/>
              </a:rPr>
              <a:t> de confecção e de reparos de artes e petrechos de pesca;</a:t>
            </a:r>
          </a:p>
          <a:p>
            <a:pPr marL="3228975" algn="just">
              <a:lnSpc>
                <a:spcPct val="100000"/>
              </a:lnSpc>
            </a:pPr>
            <a:r>
              <a:rPr lang="pt-BR" dirty="0">
                <a:solidFill>
                  <a:srgbClr val="FFC000"/>
                </a:solidFill>
                <a:effectLst/>
                <a:latin typeface="+mj-lt"/>
                <a:ea typeface="Times New Roman" panose="02020603050405020304" pitchFamily="18" charset="0"/>
              </a:rPr>
              <a:t>b)</a:t>
            </a:r>
            <a:r>
              <a:rPr lang="pt-BR" dirty="0">
                <a:solidFill>
                  <a:schemeClr val="bg1"/>
                </a:solidFill>
                <a:effectLst/>
                <a:latin typeface="+mj-lt"/>
                <a:ea typeface="Times New Roman" panose="02020603050405020304" pitchFamily="18" charset="0"/>
              </a:rPr>
              <a:t> de reparos em embarcações de pequeno porte; ou</a:t>
            </a:r>
          </a:p>
          <a:p>
            <a:pPr marL="3228975" algn="just">
              <a:lnSpc>
                <a:spcPct val="100000"/>
              </a:lnSpc>
            </a:pPr>
            <a:r>
              <a:rPr lang="pt-BR" dirty="0">
                <a:solidFill>
                  <a:srgbClr val="FFC000"/>
                </a:solidFill>
                <a:effectLst/>
                <a:latin typeface="+mj-lt"/>
                <a:ea typeface="Times New Roman" panose="02020603050405020304" pitchFamily="18" charset="0"/>
              </a:rPr>
              <a:t>c)</a:t>
            </a:r>
            <a:r>
              <a:rPr lang="pt-BR" dirty="0">
                <a:solidFill>
                  <a:schemeClr val="bg1"/>
                </a:solidFill>
                <a:effectLst/>
                <a:latin typeface="+mj-lt"/>
                <a:ea typeface="Times New Roman" panose="02020603050405020304" pitchFamily="18" charset="0"/>
              </a:rPr>
              <a:t> atuando no processamento do produto da pesca artesanal, nos termos do inciso XI do art. 2º da Lei nº 11.959, de 2009;</a:t>
            </a:r>
          </a:p>
          <a:p>
            <a:pPr marL="3228975" algn="just">
              <a:lnSpc>
                <a:spcPct val="100000"/>
              </a:lnSpc>
            </a:pPr>
            <a:r>
              <a:rPr lang="pt-BR" dirty="0">
                <a:solidFill>
                  <a:srgbClr val="FFC000"/>
                </a:solidFill>
                <a:effectLst/>
                <a:latin typeface="+mj-lt"/>
                <a:ea typeface="Times New Roman" panose="02020603050405020304" pitchFamily="18" charset="0"/>
              </a:rPr>
              <a:t>III</a:t>
            </a:r>
            <a:r>
              <a:rPr lang="pt-BR" dirty="0">
                <a:solidFill>
                  <a:schemeClr val="bg1"/>
                </a:solidFill>
                <a:effectLst/>
                <a:latin typeface="+mj-lt"/>
                <a:ea typeface="Times New Roman" panose="02020603050405020304" pitchFamily="18" charset="0"/>
              </a:rPr>
              <a:t> - são considerados pescadores artesanais, também, os mariscadores, caranguejeiros, catadores de algas, observadores de cardumes, entre outros que exerçam as atividades de forma similar, qualquer que seja a denominação empregada.</a:t>
            </a:r>
          </a:p>
        </p:txBody>
      </p:sp>
      <p:sp>
        <p:nvSpPr>
          <p:cNvPr id="2" name="Subtítulo 2">
            <a:extLst>
              <a:ext uri="{FF2B5EF4-FFF2-40B4-BE49-F238E27FC236}">
                <a16:creationId xmlns:a16="http://schemas.microsoft.com/office/drawing/2014/main" id="{1A976276-9960-1B54-D5F0-C83EA32A688C}"/>
              </a:ext>
            </a:extLst>
          </p:cNvPr>
          <p:cNvSpPr txBox="1">
            <a:spLocks/>
          </p:cNvSpPr>
          <p:nvPr/>
        </p:nvSpPr>
        <p:spPr>
          <a:xfrm>
            <a:off x="466165" y="365777"/>
            <a:ext cx="11187952" cy="4231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PESCADOR ARTESANAL </a:t>
            </a:r>
            <a:r>
              <a:rPr lang="pt-BR" dirty="0">
                <a:solidFill>
                  <a:schemeClr val="bg1"/>
                </a:solidFill>
                <a:effectLst/>
                <a:latin typeface="Aptos Display" panose="020B0004020202020204" pitchFamily="34" charset="0"/>
                <a:ea typeface="Times New Roman" panose="02020603050405020304" pitchFamily="18" charset="0"/>
              </a:rPr>
              <a:t>– PESCADOR PROFISSIONAL ARTESANAL E ASSEMELHADO</a:t>
            </a:r>
          </a:p>
          <a:p>
            <a:pPr algn="l"/>
            <a:r>
              <a:rPr lang="pt-BR" dirty="0">
                <a:solidFill>
                  <a:srgbClr val="FFC000"/>
                </a:solidFill>
                <a:latin typeface="Aptos Display" panose="020B0004020202020204" pitchFamily="34" charset="0"/>
                <a:ea typeface="Times New Roman" panose="02020603050405020304" pitchFamily="18" charset="0"/>
              </a:rPr>
              <a:t>CONCEITO DO PESCADOR ARTESANAL</a:t>
            </a:r>
            <a:endParaRPr lang="pt-BR" dirty="0">
              <a:solidFill>
                <a:srgbClr val="FFC000"/>
              </a:solidFill>
              <a:effectLst/>
              <a:latin typeface="Aptos Display"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8882367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666875"/>
            <a:ext cx="11187953" cy="4152900"/>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Importante observar que a IN nº 128/22 exige que para o período trabalhado a contar de 31 de março de 2015 o pescador artesanal deve ter RGP. </a:t>
            </a:r>
            <a:r>
              <a:rPr lang="pt-BR" b="1" dirty="0">
                <a:solidFill>
                  <a:srgbClr val="00B050"/>
                </a:solidFill>
                <a:effectLst/>
                <a:latin typeface="+mj-lt"/>
                <a:ea typeface="Times New Roman" panose="02020603050405020304" pitchFamily="18" charset="0"/>
              </a:rPr>
              <a:t>Entretanto, essa exigência é rigorosa somente para fins de seguro-defeso. </a:t>
            </a:r>
            <a:r>
              <a:rPr lang="pt-BR" dirty="0">
                <a:solidFill>
                  <a:schemeClr val="bg1"/>
                </a:solidFill>
                <a:effectLst/>
                <a:latin typeface="+mj-lt"/>
                <a:ea typeface="Times New Roman" panose="02020603050405020304" pitchFamily="18" charset="0"/>
              </a:rPr>
              <a:t>Para fins de benefícios da lei nº 8.213/91 não necessariamente se exige o RGP ativo.</a:t>
            </a:r>
          </a:p>
          <a:p>
            <a:pPr marL="3228975" algn="just">
              <a:lnSpc>
                <a:spcPct val="100000"/>
              </a:lnSpc>
            </a:pPr>
            <a:r>
              <a:rPr lang="pt-BR" dirty="0">
                <a:solidFill>
                  <a:srgbClr val="FFC000"/>
                </a:solidFill>
                <a:effectLst/>
                <a:latin typeface="+mj-lt"/>
                <a:ea typeface="Times New Roman" panose="02020603050405020304" pitchFamily="18" charset="0"/>
              </a:rPr>
              <a:t>Art.111 da IN</a:t>
            </a:r>
            <a:r>
              <a:rPr lang="pt-BR" dirty="0">
                <a:solidFill>
                  <a:schemeClr val="bg1"/>
                </a:solidFill>
                <a:effectLst/>
                <a:latin typeface="+mj-lt"/>
                <a:ea typeface="Times New Roman" panose="02020603050405020304" pitchFamily="18" charset="0"/>
              </a:rPr>
              <a:t>:</a:t>
            </a:r>
          </a:p>
          <a:p>
            <a:pPr marL="3228975" algn="just">
              <a:lnSpc>
                <a:spcPct val="100000"/>
              </a:lnSpc>
            </a:pPr>
            <a:r>
              <a:rPr lang="pt-BR" dirty="0">
                <a:solidFill>
                  <a:srgbClr val="FFC000"/>
                </a:solidFill>
                <a:effectLst/>
                <a:latin typeface="+mj-lt"/>
                <a:ea typeface="Times New Roman" panose="02020603050405020304" pitchFamily="18" charset="0"/>
              </a:rPr>
              <a:t>§ 1º </a:t>
            </a:r>
            <a:r>
              <a:rPr lang="pt-BR" dirty="0">
                <a:solidFill>
                  <a:schemeClr val="bg1"/>
                </a:solidFill>
                <a:effectLst/>
                <a:latin typeface="+mj-lt"/>
                <a:ea typeface="Times New Roman" panose="02020603050405020304" pitchFamily="18" charset="0"/>
              </a:rPr>
              <a:t>Para período trabalhado a partir de 31 de março de 2015, o pescador artesanal deverá estar cadastrado no Registro Geral de Atividade Pesqueira - RGP, na categoria de Pescador Profissional Artesanal, conforme inciso I do art. 2º do Decreto nº 8.425, de 31 de março de 2015.</a:t>
            </a:r>
          </a:p>
        </p:txBody>
      </p:sp>
      <p:sp>
        <p:nvSpPr>
          <p:cNvPr id="2" name="Subtítulo 2">
            <a:extLst>
              <a:ext uri="{FF2B5EF4-FFF2-40B4-BE49-F238E27FC236}">
                <a16:creationId xmlns:a16="http://schemas.microsoft.com/office/drawing/2014/main" id="{1A976276-9960-1B54-D5F0-C83EA32A688C}"/>
              </a:ext>
            </a:extLst>
          </p:cNvPr>
          <p:cNvSpPr txBox="1">
            <a:spLocks/>
          </p:cNvSpPr>
          <p:nvPr/>
        </p:nvSpPr>
        <p:spPr>
          <a:xfrm>
            <a:off x="466165" y="365777"/>
            <a:ext cx="11187952" cy="4231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RGP E SEGURADO ESPECIAL</a:t>
            </a:r>
            <a:endParaRPr lang="pt-BR" dirty="0">
              <a:solidFill>
                <a:schemeClr val="bg1"/>
              </a:solidFill>
              <a:effectLst/>
              <a:latin typeface="Aptos Display"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33579109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600201"/>
            <a:ext cx="11187953" cy="4210050"/>
          </a:xfrm>
        </p:spPr>
        <p:txBody>
          <a:bodyPr numCol="1" spcCol="360000">
            <a:normAutofit/>
          </a:bodyPr>
          <a:lstStyle/>
          <a:p>
            <a:pPr algn="just">
              <a:lnSpc>
                <a:spcPct val="100000"/>
              </a:lnSpc>
            </a:pPr>
            <a:r>
              <a:rPr lang="pt-BR" b="1" dirty="0">
                <a:solidFill>
                  <a:srgbClr val="00B050"/>
                </a:solidFill>
                <a:effectLst/>
                <a:latin typeface="+mj-lt"/>
                <a:ea typeface="Times New Roman" panose="02020603050405020304" pitchFamily="18" charset="0"/>
              </a:rPr>
              <a:t>Mas o §2º isenta essa necessidade de RGP para pescadores de subsistência, que são mais rudimentares que o pescador artesanal. </a:t>
            </a:r>
            <a:r>
              <a:rPr lang="pt-BR" dirty="0">
                <a:solidFill>
                  <a:schemeClr val="bg1"/>
                </a:solidFill>
                <a:effectLst/>
                <a:latin typeface="+mj-lt"/>
                <a:ea typeface="Times New Roman" panose="02020603050405020304" pitchFamily="18" charset="0"/>
              </a:rPr>
              <a:t>Além disso, o §4º também abrevia a análise da condição do segurado especial para o pescador que não possui RGP.</a:t>
            </a:r>
          </a:p>
          <a:p>
            <a:pPr marL="3228975" algn="just">
              <a:lnSpc>
                <a:spcPct val="100000"/>
              </a:lnSpc>
            </a:pPr>
            <a:r>
              <a:rPr lang="pt-BR" dirty="0">
                <a:solidFill>
                  <a:srgbClr val="FFC000"/>
                </a:solidFill>
                <a:effectLst/>
                <a:latin typeface="+mj-lt"/>
                <a:ea typeface="Times New Roman" panose="02020603050405020304" pitchFamily="18" charset="0"/>
              </a:rPr>
              <a:t>Art.111 da IN</a:t>
            </a:r>
            <a:r>
              <a:rPr lang="pt-BR" dirty="0">
                <a:solidFill>
                  <a:schemeClr val="bg1"/>
                </a:solidFill>
                <a:effectLst/>
                <a:latin typeface="+mj-lt"/>
                <a:ea typeface="Times New Roman" panose="02020603050405020304" pitchFamily="18" charset="0"/>
              </a:rPr>
              <a:t>:</a:t>
            </a:r>
          </a:p>
          <a:p>
            <a:pPr marL="3228975" algn="just">
              <a:lnSpc>
                <a:spcPct val="100000"/>
              </a:lnSpc>
            </a:pPr>
            <a:r>
              <a:rPr lang="pt-BR" dirty="0">
                <a:solidFill>
                  <a:srgbClr val="FFC000"/>
                </a:solidFill>
                <a:effectLst/>
                <a:latin typeface="+mj-lt"/>
                <a:ea typeface="Times New Roman" panose="02020603050405020304" pitchFamily="18" charset="0"/>
              </a:rPr>
              <a:t>§ 2º </a:t>
            </a:r>
            <a:r>
              <a:rPr lang="pt-BR" dirty="0">
                <a:solidFill>
                  <a:schemeClr val="bg1"/>
                </a:solidFill>
                <a:effectLst/>
                <a:latin typeface="+mj-lt"/>
                <a:ea typeface="Times New Roman" panose="02020603050405020304" pitchFamily="18" charset="0"/>
              </a:rPr>
              <a:t>Os pescadores de subsistência, aqueles que exercem as atividades sem fins lucrativos, caso assim se declarem, estão desobrigados do cadastramento no RGP.</a:t>
            </a:r>
          </a:p>
          <a:p>
            <a:pPr marL="3228975" algn="just">
              <a:lnSpc>
                <a:spcPct val="100000"/>
              </a:lnSpc>
            </a:pPr>
            <a:r>
              <a:rPr lang="pt-BR" dirty="0">
                <a:solidFill>
                  <a:srgbClr val="FFC000"/>
                </a:solidFill>
                <a:effectLst/>
                <a:latin typeface="+mj-lt"/>
                <a:ea typeface="Times New Roman" panose="02020603050405020304" pitchFamily="18" charset="0"/>
              </a:rPr>
              <a:t>§ 3º </a:t>
            </a:r>
            <a:r>
              <a:rPr lang="pt-BR" dirty="0">
                <a:solidFill>
                  <a:schemeClr val="bg1"/>
                </a:solidFill>
                <a:effectLst/>
                <a:latin typeface="+mj-lt"/>
                <a:ea typeface="Times New Roman" panose="02020603050405020304" pitchFamily="18" charset="0"/>
              </a:rPr>
              <a:t>A verificação do cadastro no RGP deverá ser realizada mediante consulta aos sistemas corporativos ou apresentação de documento comprobatório emitido pelo órgão competente.</a:t>
            </a:r>
          </a:p>
        </p:txBody>
      </p:sp>
      <p:sp>
        <p:nvSpPr>
          <p:cNvPr id="2" name="Subtítulo 2">
            <a:extLst>
              <a:ext uri="{FF2B5EF4-FFF2-40B4-BE49-F238E27FC236}">
                <a16:creationId xmlns:a16="http://schemas.microsoft.com/office/drawing/2014/main" id="{1A976276-9960-1B54-D5F0-C83EA32A688C}"/>
              </a:ext>
            </a:extLst>
          </p:cNvPr>
          <p:cNvSpPr txBox="1">
            <a:spLocks/>
          </p:cNvSpPr>
          <p:nvPr/>
        </p:nvSpPr>
        <p:spPr>
          <a:xfrm>
            <a:off x="466165" y="365777"/>
            <a:ext cx="11187952" cy="4231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RGP E SEGURADO ESPECIAL</a:t>
            </a:r>
            <a:endParaRPr lang="pt-BR" dirty="0">
              <a:solidFill>
                <a:schemeClr val="bg1"/>
              </a:solidFill>
              <a:effectLst/>
              <a:latin typeface="Aptos Display"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3040772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338470"/>
            <a:ext cx="11187953" cy="4113847"/>
          </a:xfrm>
        </p:spPr>
        <p:txBody>
          <a:bodyPr numCol="1" spcCol="360000">
            <a:normAutofit lnSpcReduction="10000"/>
          </a:bodyPr>
          <a:lstStyle/>
          <a:p>
            <a:pPr marL="3228975" algn="just">
              <a:lnSpc>
                <a:spcPct val="100000"/>
              </a:lnSpc>
            </a:pPr>
            <a:r>
              <a:rPr lang="pt-BR" dirty="0">
                <a:solidFill>
                  <a:srgbClr val="FFC000"/>
                </a:solidFill>
                <a:latin typeface="+mj-lt"/>
                <a:ea typeface="Times New Roman" panose="02020603050405020304" pitchFamily="18" charset="0"/>
              </a:rPr>
              <a:t>COMPROVAÇÃO DE SEGURADO ESPECIAL POR OUTROS MEIOS </a:t>
            </a:r>
            <a:endParaRPr lang="pt-BR" dirty="0">
              <a:solidFill>
                <a:srgbClr val="FFC000"/>
              </a:solidFill>
              <a:effectLst/>
              <a:latin typeface="+mj-lt"/>
              <a:ea typeface="Times New Roman" panose="02020603050405020304" pitchFamily="18" charset="0"/>
            </a:endParaRPr>
          </a:p>
          <a:p>
            <a:pPr marL="3228975" algn="just">
              <a:lnSpc>
                <a:spcPct val="100000"/>
              </a:lnSpc>
            </a:pPr>
            <a:r>
              <a:rPr lang="pt-BR" dirty="0">
                <a:solidFill>
                  <a:srgbClr val="FFC000"/>
                </a:solidFill>
                <a:effectLst/>
                <a:latin typeface="+mj-lt"/>
                <a:ea typeface="Times New Roman" panose="02020603050405020304" pitchFamily="18" charset="0"/>
              </a:rPr>
              <a:t>§ 4º </a:t>
            </a:r>
            <a:r>
              <a:rPr lang="pt-BR" dirty="0">
                <a:solidFill>
                  <a:schemeClr val="bg1"/>
                </a:solidFill>
                <a:effectLst/>
                <a:latin typeface="+mj-lt"/>
                <a:ea typeface="Times New Roman" panose="02020603050405020304" pitchFamily="18" charset="0"/>
              </a:rPr>
              <a:t>A não apresentação do documento citado no § 1º ou, ainda, a constatação de que o pescador teve seu registro suspenso ou cancelado, não constitui fato suficiente para descaracterizar a condição de segurado especial, pois não há como afirmar que houve, necessariamente, a suspensão de suas atividades, cabendo a continuidade da análise da comprovação da atividade com base nos documentos ou registros constantes no processo, observado o constante nesta Seção. (RGP e segurado especial)</a:t>
            </a:r>
          </a:p>
        </p:txBody>
      </p:sp>
      <p:sp>
        <p:nvSpPr>
          <p:cNvPr id="2" name="Subtítulo 2">
            <a:extLst>
              <a:ext uri="{FF2B5EF4-FFF2-40B4-BE49-F238E27FC236}">
                <a16:creationId xmlns:a16="http://schemas.microsoft.com/office/drawing/2014/main" id="{1A976276-9960-1B54-D5F0-C83EA32A688C}"/>
              </a:ext>
            </a:extLst>
          </p:cNvPr>
          <p:cNvSpPr txBox="1">
            <a:spLocks/>
          </p:cNvSpPr>
          <p:nvPr/>
        </p:nvSpPr>
        <p:spPr>
          <a:xfrm>
            <a:off x="466165" y="365777"/>
            <a:ext cx="11187952" cy="4231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RGP E SEGURADO ESPECIAL</a:t>
            </a:r>
            <a:endParaRPr lang="pt-BR" dirty="0">
              <a:solidFill>
                <a:schemeClr val="bg1"/>
              </a:solidFill>
              <a:effectLst/>
              <a:latin typeface="Aptos Display"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37771113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424924"/>
            <a:ext cx="11187953" cy="5067299"/>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Seringueiro é a pessoa que trabalha com a extração do látex da seringueira, matéria-prima da borracha natural.</a:t>
            </a:r>
          </a:p>
          <a:p>
            <a:pPr algn="just">
              <a:lnSpc>
                <a:spcPct val="100000"/>
              </a:lnSpc>
            </a:pPr>
            <a:endParaRPr lang="pt-BR" dirty="0">
              <a:solidFill>
                <a:schemeClr val="bg1"/>
              </a:solidFill>
              <a:effectLst/>
              <a:latin typeface="+mj-lt"/>
              <a:ea typeface="Times New Roman" panose="02020603050405020304" pitchFamily="18" charset="0"/>
            </a:endParaRPr>
          </a:p>
          <a:p>
            <a:pPr algn="just">
              <a:lnSpc>
                <a:spcPct val="100000"/>
              </a:lnSpc>
            </a:pPr>
            <a:r>
              <a:rPr lang="pt-BR" dirty="0">
                <a:solidFill>
                  <a:schemeClr val="bg1"/>
                </a:solidFill>
                <a:effectLst/>
                <a:latin typeface="+mj-lt"/>
                <a:ea typeface="Times New Roman" panose="02020603050405020304" pitchFamily="18" charset="0"/>
              </a:rPr>
              <a:t>Já o extrativista vegetal é a pessoa que trabalha com o processo de exploração dos recursos vegetais nativos, quando há apenas a coleta ou recolhimento de produtos tais como madeira, borrachas, ceras, fibras, frutos, nozes, produtos medicinais e outros.</a:t>
            </a:r>
          </a:p>
          <a:p>
            <a:pPr algn="just">
              <a:lnSpc>
                <a:spcPct val="100000"/>
              </a:lnSpc>
            </a:pPr>
            <a:endParaRPr lang="pt-BR" dirty="0">
              <a:solidFill>
                <a:schemeClr val="bg1"/>
              </a:solidFill>
              <a:effectLst/>
              <a:latin typeface="+mj-lt"/>
              <a:ea typeface="Times New Roman" panose="02020603050405020304" pitchFamily="18" charset="0"/>
            </a:endParaRPr>
          </a:p>
          <a:p>
            <a:pPr algn="just">
              <a:lnSpc>
                <a:spcPct val="100000"/>
              </a:lnSpc>
            </a:pPr>
            <a:r>
              <a:rPr lang="pt-BR" dirty="0">
                <a:solidFill>
                  <a:schemeClr val="bg1"/>
                </a:solidFill>
                <a:effectLst/>
                <a:latin typeface="+mj-lt"/>
                <a:ea typeface="Times New Roman" panose="02020603050405020304" pitchFamily="18" charset="0"/>
              </a:rPr>
              <a:t>Para serem considerados segurados especiais, o seringueiro e o extrativista vegetal devem realizar a coleta e a extração de recursos naturais renováveis de modo sustentável. Além disso, essas atividades devem ser o seu principal meio de vida (Lei nº 9.985/00)</a:t>
            </a:r>
          </a:p>
        </p:txBody>
      </p:sp>
      <p:sp>
        <p:nvSpPr>
          <p:cNvPr id="2" name="Subtítulo 2">
            <a:extLst>
              <a:ext uri="{FF2B5EF4-FFF2-40B4-BE49-F238E27FC236}">
                <a16:creationId xmlns:a16="http://schemas.microsoft.com/office/drawing/2014/main" id="{1A976276-9960-1B54-D5F0-C83EA32A688C}"/>
              </a:ext>
            </a:extLst>
          </p:cNvPr>
          <p:cNvSpPr txBox="1">
            <a:spLocks/>
          </p:cNvSpPr>
          <p:nvPr/>
        </p:nvSpPr>
        <p:spPr>
          <a:xfrm>
            <a:off x="466165" y="365777"/>
            <a:ext cx="11187952" cy="4231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SERINGUEIRO E EXTRATIVISTA VEGETAL</a:t>
            </a:r>
            <a:endParaRPr lang="pt-BR" dirty="0">
              <a:solidFill>
                <a:schemeClr val="bg1"/>
              </a:solidFill>
              <a:effectLst/>
              <a:latin typeface="Aptos Display"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23168582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424924"/>
            <a:ext cx="11187953" cy="5067299"/>
          </a:xfrm>
        </p:spPr>
        <p:txBody>
          <a:bodyPr numCol="1" spcCol="360000">
            <a:normAutofit fontScale="92500" lnSpcReduction="10000"/>
          </a:bodyPr>
          <a:lstStyle/>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Contrato de parceria ou cooperação com cooperativas extrativistas</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Notas fiscais de venda da produção em nome do segurado ou de membros do grupo familiar</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Declarações de associações ou sindicatos de extrativistas (devem ser acompanhadas de prova material adicional)</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Comprovantes de cadastro em órgãos ambientais (como IBAMA, </a:t>
            </a:r>
            <a:r>
              <a:rPr lang="pt-BR" dirty="0" err="1">
                <a:solidFill>
                  <a:schemeClr val="bg1"/>
                </a:solidFill>
                <a:effectLst/>
                <a:latin typeface="+mj-lt"/>
                <a:ea typeface="Times New Roman" panose="02020603050405020304" pitchFamily="18" charset="0"/>
              </a:rPr>
              <a:t>ICMBio</a:t>
            </a:r>
            <a:r>
              <a:rPr lang="pt-BR" dirty="0">
                <a:solidFill>
                  <a:schemeClr val="bg1"/>
                </a:solidFill>
                <a:effectLst/>
                <a:latin typeface="+mj-lt"/>
                <a:ea typeface="Times New Roman" panose="02020603050405020304" pitchFamily="18" charset="0"/>
              </a:rPr>
              <a:t>, ou outros registros de manejo sustentável)</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Documentos de programas de incentivo à economia extrativista (</a:t>
            </a:r>
            <a:r>
              <a:rPr lang="pt-BR" dirty="0" err="1">
                <a:solidFill>
                  <a:schemeClr val="bg1"/>
                </a:solidFill>
                <a:effectLst/>
                <a:latin typeface="+mj-lt"/>
                <a:ea typeface="Times New Roman" panose="02020603050405020304" pitchFamily="18" charset="0"/>
              </a:rPr>
              <a:t>ex</a:t>
            </a:r>
            <a:r>
              <a:rPr lang="pt-BR" dirty="0">
                <a:solidFill>
                  <a:schemeClr val="bg1"/>
                </a:solidFill>
                <a:effectLst/>
                <a:latin typeface="+mj-lt"/>
                <a:ea typeface="Times New Roman" panose="02020603050405020304" pitchFamily="18" charset="0"/>
              </a:rPr>
              <a:t>: programas de sustentabilidade, produção orgânica, etc.)</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Registro em programas sociais vinculados à produção extrativista (como o Programa Bolsa Verde)</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Certidões de nascimento ou casamento com profissão declarada como seringueiro, castanheiro etc.</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Registro como beneficiário de políticas públicas voltadas a povos e comunidades tradicionais</a:t>
            </a:r>
          </a:p>
        </p:txBody>
      </p:sp>
      <p:sp>
        <p:nvSpPr>
          <p:cNvPr id="2" name="Subtítulo 2">
            <a:extLst>
              <a:ext uri="{FF2B5EF4-FFF2-40B4-BE49-F238E27FC236}">
                <a16:creationId xmlns:a16="http://schemas.microsoft.com/office/drawing/2014/main" id="{1A976276-9960-1B54-D5F0-C83EA32A688C}"/>
              </a:ext>
            </a:extLst>
          </p:cNvPr>
          <p:cNvSpPr txBox="1">
            <a:spLocks/>
          </p:cNvSpPr>
          <p:nvPr/>
        </p:nvSpPr>
        <p:spPr>
          <a:xfrm>
            <a:off x="466165" y="365777"/>
            <a:ext cx="11187952" cy="4231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MEIO DE PROVA IDÊNTICOS AOS DO SEGURADO PRODUTOR E PESCADOR.</a:t>
            </a:r>
          </a:p>
          <a:p>
            <a:pPr algn="l"/>
            <a:r>
              <a:rPr lang="pt-BR" dirty="0">
                <a:solidFill>
                  <a:srgbClr val="FFC000"/>
                </a:solidFill>
                <a:effectLst/>
                <a:latin typeface="Aptos Display" panose="020B0004020202020204" pitchFamily="34" charset="0"/>
                <a:ea typeface="Times New Roman" panose="02020603050405020304" pitchFamily="18" charset="0"/>
              </a:rPr>
              <a:t>SÃO EXEMPLOS:</a:t>
            </a:r>
            <a:endParaRPr lang="pt-BR" dirty="0">
              <a:solidFill>
                <a:schemeClr val="bg1"/>
              </a:solidFill>
              <a:effectLst/>
              <a:latin typeface="Aptos Display"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42090992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842931"/>
            <a:ext cx="11187953" cy="4575798"/>
          </a:xfrm>
        </p:spPr>
        <p:txBody>
          <a:bodyPr numCol="1" spcCol="360000">
            <a:normAutofit lnSpcReduction="10000"/>
          </a:bodyPr>
          <a:lstStyle/>
          <a:p>
            <a:pPr algn="just">
              <a:lnSpc>
                <a:spcPct val="100000"/>
              </a:lnSpc>
            </a:pPr>
            <a:r>
              <a:rPr lang="pt-BR" dirty="0">
                <a:solidFill>
                  <a:srgbClr val="FFC000"/>
                </a:solidFill>
                <a:effectLst/>
                <a:latin typeface="+mj-lt"/>
                <a:ea typeface="Times New Roman" panose="02020603050405020304" pitchFamily="18" charset="0"/>
              </a:rPr>
              <a:t>IN Nº 128/22</a:t>
            </a:r>
            <a:endParaRPr lang="pt-BR" dirty="0">
              <a:solidFill>
                <a:schemeClr val="bg1"/>
              </a:solidFill>
              <a:effectLst/>
              <a:latin typeface="+mj-lt"/>
              <a:ea typeface="Times New Roman" panose="02020603050405020304" pitchFamily="18" charset="0"/>
            </a:endParaRPr>
          </a:p>
          <a:p>
            <a:pPr marL="3228975" algn="just">
              <a:lnSpc>
                <a:spcPct val="100000"/>
              </a:lnSpc>
            </a:pPr>
            <a:r>
              <a:rPr lang="pt-BR" dirty="0">
                <a:solidFill>
                  <a:srgbClr val="FFC000"/>
                </a:solidFill>
                <a:effectLst/>
                <a:latin typeface="+mj-lt"/>
                <a:ea typeface="Times New Roman" panose="02020603050405020304" pitchFamily="18" charset="0"/>
              </a:rPr>
              <a:t>Art.109</a:t>
            </a:r>
          </a:p>
          <a:p>
            <a:pPr marL="3228975" algn="just">
              <a:lnSpc>
                <a:spcPct val="100000"/>
              </a:lnSpc>
            </a:pPr>
            <a:r>
              <a:rPr lang="pt-BR" dirty="0">
                <a:solidFill>
                  <a:srgbClr val="FFC000"/>
                </a:solidFill>
                <a:effectLst/>
                <a:latin typeface="+mj-lt"/>
                <a:ea typeface="Times New Roman" panose="02020603050405020304" pitchFamily="18" charset="0"/>
              </a:rPr>
              <a:t>§ 4º </a:t>
            </a:r>
            <a:r>
              <a:rPr lang="pt-BR" dirty="0">
                <a:solidFill>
                  <a:schemeClr val="bg1"/>
                </a:solidFill>
                <a:effectLst/>
                <a:latin typeface="+mj-lt"/>
                <a:ea typeface="Times New Roman" panose="02020603050405020304" pitchFamily="18" charset="0"/>
              </a:rPr>
              <a:t>Enquadra-se como segurado especial o indígena cujo(s) período(s) de exercício de atividade rural tenha(m) sido objeto de certificação pela Fundação Nacional do Índio – FUNAI, inclusive o artesão que utilize matéria-prima proveniente de extrativismo vegetal, independentemente do local onde resida ou exerça suas atividades, sendo irrelevante a definição de indígena aldeado, não-aldeado, em vias de integração, isolado ou integrado, desde que exerça a atividade rural individualmente ou em regime de economia familiar, observado os requisitos contidos nos </a:t>
            </a:r>
            <a:r>
              <a:rPr lang="pt-BR" dirty="0" err="1">
                <a:solidFill>
                  <a:schemeClr val="bg1"/>
                </a:solidFill>
                <a:effectLst/>
                <a:latin typeface="+mj-lt"/>
                <a:ea typeface="Times New Roman" panose="02020603050405020304" pitchFamily="18" charset="0"/>
              </a:rPr>
              <a:t>arts</a:t>
            </a:r>
            <a:r>
              <a:rPr lang="pt-BR" dirty="0">
                <a:solidFill>
                  <a:schemeClr val="bg1"/>
                </a:solidFill>
                <a:effectLst/>
                <a:latin typeface="+mj-lt"/>
                <a:ea typeface="Times New Roman" panose="02020603050405020304" pitchFamily="18" charset="0"/>
              </a:rPr>
              <a:t>. 112 e 113.</a:t>
            </a:r>
          </a:p>
        </p:txBody>
      </p:sp>
      <p:sp>
        <p:nvSpPr>
          <p:cNvPr id="5" name="Subtítulo 2">
            <a:extLst>
              <a:ext uri="{FF2B5EF4-FFF2-40B4-BE49-F238E27FC236}">
                <a16:creationId xmlns:a16="http://schemas.microsoft.com/office/drawing/2014/main" id="{34A076E8-30AE-F2E5-3429-9583B9C57509}"/>
              </a:ext>
            </a:extLst>
          </p:cNvPr>
          <p:cNvSpPr txBox="1">
            <a:spLocks/>
          </p:cNvSpPr>
          <p:nvPr/>
        </p:nvSpPr>
        <p:spPr>
          <a:xfrm>
            <a:off x="466165" y="365777"/>
            <a:ext cx="9350188" cy="13733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INDIGENAS, QUILOMBOLAS E ESTRANGEIROS</a:t>
            </a:r>
          </a:p>
          <a:p>
            <a:pPr algn="l"/>
            <a:endParaRPr lang="pt-BR" b="1" dirty="0">
              <a:solidFill>
                <a:srgbClr val="FFC000"/>
              </a:solidFill>
              <a:latin typeface="Aptos Display" panose="020B0004020202020204" pitchFamily="34" charset="0"/>
              <a:ea typeface="Times New Roman" panose="02020603050405020304" pitchFamily="18" charset="0"/>
            </a:endParaRPr>
          </a:p>
          <a:p>
            <a:pPr algn="l"/>
            <a:r>
              <a:rPr lang="pt-BR" dirty="0">
                <a:solidFill>
                  <a:srgbClr val="FFC000"/>
                </a:solidFill>
                <a:effectLst/>
                <a:latin typeface="Aptos Display" panose="020B0004020202020204" pitchFamily="34" charset="0"/>
                <a:ea typeface="Times New Roman" panose="02020603050405020304" pitchFamily="18" charset="0"/>
              </a:rPr>
              <a:t>INDIGENAS – </a:t>
            </a:r>
            <a:r>
              <a:rPr lang="pt-BR" dirty="0">
                <a:solidFill>
                  <a:schemeClr val="bg1"/>
                </a:solidFill>
                <a:effectLst/>
                <a:latin typeface="Aptos Display" panose="020B0004020202020204" pitchFamily="34" charset="0"/>
                <a:ea typeface="Times New Roman" panose="02020603050405020304" pitchFamily="18" charset="0"/>
              </a:rPr>
              <a:t>CONCEITOS E ENQUADRAMENTOS</a:t>
            </a:r>
          </a:p>
        </p:txBody>
      </p:sp>
    </p:spTree>
    <p:extLst>
      <p:ext uri="{BB962C8B-B14F-4D97-AF65-F5344CB8AC3E}">
        <p14:creationId xmlns:p14="http://schemas.microsoft.com/office/powerpoint/2010/main" val="30613169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809750"/>
            <a:ext cx="11187953" cy="4914900"/>
          </a:xfrm>
        </p:spPr>
        <p:txBody>
          <a:bodyPr numCol="1" spcCol="360000">
            <a:normAutofit fontScale="92500" lnSpcReduction="20000"/>
          </a:bodyPr>
          <a:lstStyle/>
          <a:p>
            <a:pPr marL="3228975" algn="just">
              <a:lnSpc>
                <a:spcPct val="100000"/>
              </a:lnSpc>
            </a:pPr>
            <a:r>
              <a:rPr lang="pt-BR" dirty="0">
                <a:solidFill>
                  <a:schemeClr val="bg1"/>
                </a:solidFill>
                <a:effectLst/>
                <a:latin typeface="+mj-lt"/>
                <a:ea typeface="Times New Roman" panose="02020603050405020304" pitchFamily="18" charset="0"/>
              </a:rPr>
              <a:t>Contudo, a FUNAI, assim como qualquer órgão nacional, por óbvio não possui jurisdição além dos limites do território nacional, razão pela qual não pode certificar a ocorrência de fatos em país estrangeiro.</a:t>
            </a:r>
          </a:p>
          <a:p>
            <a:pPr marL="3228975" algn="just">
              <a:lnSpc>
                <a:spcPct val="100000"/>
              </a:lnSpc>
            </a:pPr>
            <a:r>
              <a:rPr lang="pt-BR" dirty="0">
                <a:solidFill>
                  <a:schemeClr val="bg1"/>
                </a:solidFill>
                <a:effectLst/>
                <a:latin typeface="+mj-lt"/>
                <a:ea typeface="Times New Roman" panose="02020603050405020304" pitchFamily="18" charset="0"/>
              </a:rPr>
              <a:t>É o que dispõe o art. 13 da LINDB, Decreto-Lei n° 4.657 de 1942:</a:t>
            </a:r>
          </a:p>
          <a:p>
            <a:pPr marL="3228975" algn="just">
              <a:lnSpc>
                <a:spcPct val="100000"/>
              </a:lnSpc>
            </a:pPr>
            <a:r>
              <a:rPr lang="pt-BR" dirty="0">
                <a:solidFill>
                  <a:schemeClr val="bg1"/>
                </a:solidFill>
                <a:effectLst/>
                <a:latin typeface="+mj-lt"/>
                <a:ea typeface="Times New Roman" panose="02020603050405020304" pitchFamily="18" charset="0"/>
              </a:rPr>
              <a:t>Art. 13. A prova dos fatos ocorridos em país estrangeiro rege-se pela lei que nele vigorar, quanto ao ônus e aos meios de produzir-se, não admitindo os tribunais brasileiros provas que a lei brasileira desconheça.</a:t>
            </a:r>
          </a:p>
          <a:p>
            <a:pPr marL="3228975" algn="just">
              <a:lnSpc>
                <a:spcPct val="100000"/>
              </a:lnSpc>
            </a:pPr>
            <a:r>
              <a:rPr lang="pt-BR" dirty="0">
                <a:solidFill>
                  <a:schemeClr val="bg1"/>
                </a:solidFill>
                <a:effectLst/>
                <a:latin typeface="+mj-lt"/>
                <a:ea typeface="Times New Roman" panose="02020603050405020304" pitchFamily="18" charset="0"/>
              </a:rPr>
              <a:t>Nessa linha, apesar das atribuições legais da fundação, inclusive de certificar atividades laborais que podem desembocar em direitos previdenciários aos indígenas, não lhe é dada competência nem para atestar atividades ocorridas fora da área geográfica do país, nem atestar para fins previdenciários atividade desenvolvida por indígenas de aldeias de outros países sem situação regular no Brasil, nos lindes do que asseverado neste parecer alhures.</a:t>
            </a:r>
          </a:p>
        </p:txBody>
      </p:sp>
      <p:sp>
        <p:nvSpPr>
          <p:cNvPr id="5" name="Subtítulo 2">
            <a:extLst>
              <a:ext uri="{FF2B5EF4-FFF2-40B4-BE49-F238E27FC236}">
                <a16:creationId xmlns:a16="http://schemas.microsoft.com/office/drawing/2014/main" id="{34A076E8-30AE-F2E5-3429-9583B9C57509}"/>
              </a:ext>
            </a:extLst>
          </p:cNvPr>
          <p:cNvSpPr txBox="1">
            <a:spLocks/>
          </p:cNvSpPr>
          <p:nvPr/>
        </p:nvSpPr>
        <p:spPr>
          <a:xfrm>
            <a:off x="466165" y="365777"/>
            <a:ext cx="10592360" cy="13733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INDIGENAS, QUILOMBOLAS E ESTRANGEIROS</a:t>
            </a:r>
          </a:p>
          <a:p>
            <a:pPr algn="l"/>
            <a:r>
              <a:rPr lang="pt-BR" dirty="0">
                <a:solidFill>
                  <a:srgbClr val="FFC000"/>
                </a:solidFill>
                <a:effectLst/>
                <a:latin typeface="Aptos Display" panose="020B0004020202020204" pitchFamily="34" charset="0"/>
                <a:ea typeface="Times New Roman" panose="02020603050405020304" pitchFamily="18" charset="0"/>
              </a:rPr>
              <a:t>TERRITORIALIDADE E REGULARIDADE DO INDÍGENA (ESTRANGEIROS)</a:t>
            </a:r>
          </a:p>
          <a:p>
            <a:pPr algn="l"/>
            <a:r>
              <a:rPr lang="pt-BR" dirty="0">
                <a:solidFill>
                  <a:schemeClr val="bg1"/>
                </a:solidFill>
                <a:effectLst/>
                <a:latin typeface="Aptos Display" panose="020B0004020202020204" pitchFamily="34" charset="0"/>
                <a:ea typeface="Times New Roman" panose="02020603050405020304" pitchFamily="18" charset="0"/>
              </a:rPr>
              <a:t>Considerações sobre a territorialidade extraído pelo próprio autor</a:t>
            </a:r>
          </a:p>
        </p:txBody>
      </p:sp>
    </p:spTree>
    <p:extLst>
      <p:ext uri="{BB962C8B-B14F-4D97-AF65-F5344CB8AC3E}">
        <p14:creationId xmlns:p14="http://schemas.microsoft.com/office/powerpoint/2010/main" val="4340956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2228850"/>
            <a:ext cx="11187953" cy="4629150"/>
          </a:xfrm>
        </p:spPr>
        <p:txBody>
          <a:bodyPr numCol="1" spcCol="360000">
            <a:normAutofit fontScale="85000" lnSpcReduction="20000"/>
          </a:bodyPr>
          <a:lstStyle/>
          <a:p>
            <a:pPr marL="3228975" algn="just">
              <a:lnSpc>
                <a:spcPct val="100000"/>
              </a:lnSpc>
            </a:pPr>
            <a:r>
              <a:rPr lang="pt-BR" dirty="0">
                <a:solidFill>
                  <a:schemeClr val="bg1"/>
                </a:solidFill>
                <a:effectLst/>
                <a:latin typeface="+mj-lt"/>
                <a:ea typeface="Times New Roman" panose="02020603050405020304" pitchFamily="18" charset="0"/>
              </a:rPr>
              <a:t>Em suma, somente o estrangeiro com residência fixa no País pode ser auxiliado com o benefício assistencial, pois, inserido na sociedade, contribui para a construção de melhor situação social e econômica da coletividade. Somente o estrangeiro em situação regular no País, residente, idoso ou portador de necessidades especiais, hipossuficiente em si mesmo e presente a família pode se dizer beneficiário da assistência em exame.</a:t>
            </a:r>
          </a:p>
          <a:p>
            <a:pPr marL="3228975" algn="just">
              <a:lnSpc>
                <a:spcPct val="100000"/>
              </a:lnSpc>
            </a:pPr>
            <a:r>
              <a:rPr lang="pt-BR" dirty="0">
                <a:solidFill>
                  <a:schemeClr val="bg1"/>
                </a:solidFill>
                <a:effectLst/>
                <a:latin typeface="+mj-lt"/>
                <a:ea typeface="Times New Roman" panose="02020603050405020304" pitchFamily="18" charset="0"/>
              </a:rPr>
              <a:t>Nessa linha de ideias, os estrangeiros em situação diversa não alcançam a assistência, haja vista o não atendimento às leis brasileiras, fato que, por si só, demonstra a ausência de noção de coletividade e de solidariedade a justificar a tutela do Estado. (1) CF, Art. 203: “A assistência social será prestada a quem dela necessitar, independentemente de contribuição à seguridade social, e tem por objetivos: (...) V - a garantia de um salário mínimo de benefício mensal à pessoa portadora de deficiência e ao idoso que comprovem não possuir meios de prover à própria manutenção ou de tê-la provida por sua família, conforme dispuser a lei.</a:t>
            </a:r>
          </a:p>
          <a:p>
            <a:pPr marL="3228975" algn="just">
              <a:lnSpc>
                <a:spcPct val="100000"/>
              </a:lnSpc>
            </a:pPr>
            <a:r>
              <a:rPr lang="pt-BR" dirty="0">
                <a:solidFill>
                  <a:schemeClr val="bg1"/>
                </a:solidFill>
                <a:effectLst/>
                <a:latin typeface="+mj-lt"/>
                <a:ea typeface="Times New Roman" panose="02020603050405020304" pitchFamily="18" charset="0"/>
              </a:rPr>
              <a:t>” RE 587970/SP, rel. Minº  Marco Aurélio, julgamento em 19 e 20.4.2017. (RE-587970) (destaque nosso)</a:t>
            </a:r>
          </a:p>
        </p:txBody>
      </p:sp>
      <p:sp>
        <p:nvSpPr>
          <p:cNvPr id="5" name="Subtítulo 2">
            <a:extLst>
              <a:ext uri="{FF2B5EF4-FFF2-40B4-BE49-F238E27FC236}">
                <a16:creationId xmlns:a16="http://schemas.microsoft.com/office/drawing/2014/main" id="{34A076E8-30AE-F2E5-3429-9583B9C57509}"/>
              </a:ext>
            </a:extLst>
          </p:cNvPr>
          <p:cNvSpPr txBox="1">
            <a:spLocks/>
          </p:cNvSpPr>
          <p:nvPr/>
        </p:nvSpPr>
        <p:spPr>
          <a:xfrm>
            <a:off x="466165" y="365777"/>
            <a:ext cx="10592360" cy="13733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INDIGENAS, QUILOMBOLAS E ESTRANGEIROS</a:t>
            </a:r>
          </a:p>
          <a:p>
            <a:pPr algn="l"/>
            <a:r>
              <a:rPr lang="pt-BR" dirty="0">
                <a:solidFill>
                  <a:srgbClr val="FFC000"/>
                </a:solidFill>
                <a:effectLst/>
                <a:latin typeface="Aptos Display" panose="020B0004020202020204" pitchFamily="34" charset="0"/>
                <a:ea typeface="Times New Roman" panose="02020603050405020304" pitchFamily="18" charset="0"/>
              </a:rPr>
              <a:t>ESTRANGEIRO E O SEGURADO ESPECIAL</a:t>
            </a:r>
          </a:p>
          <a:p>
            <a:pPr algn="l"/>
            <a:r>
              <a:rPr lang="pt-BR" dirty="0">
                <a:solidFill>
                  <a:schemeClr val="bg1"/>
                </a:solidFill>
                <a:effectLst/>
                <a:latin typeface="Aptos Display" panose="020B0004020202020204" pitchFamily="34" charset="0"/>
                <a:ea typeface="Times New Roman" panose="02020603050405020304" pitchFamily="18" charset="0"/>
              </a:rPr>
              <a:t>Trecho do voto do Ministro Marco Aurélio no Tema 173, que julgava o direito de o estrangeiro ter direito ao BPC/LOAS:</a:t>
            </a:r>
          </a:p>
        </p:txBody>
      </p:sp>
    </p:spTree>
    <p:extLst>
      <p:ext uri="{BB962C8B-B14F-4D97-AF65-F5344CB8AC3E}">
        <p14:creationId xmlns:p14="http://schemas.microsoft.com/office/powerpoint/2010/main" val="1843037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739152"/>
            <a:ext cx="11187953" cy="5118848"/>
          </a:xfrm>
        </p:spPr>
        <p:txBody>
          <a:bodyPr numCol="1" spcCol="360000">
            <a:normAutofit fontScale="92500" lnSpcReduction="20000"/>
          </a:bodyPr>
          <a:lstStyle/>
          <a:p>
            <a:pPr marL="3228975" algn="just">
              <a:lnSpc>
                <a:spcPct val="100000"/>
              </a:lnSpc>
            </a:pPr>
            <a:r>
              <a:rPr lang="pt-BR" dirty="0">
                <a:solidFill>
                  <a:schemeClr val="bg1"/>
                </a:solidFill>
                <a:effectLst/>
                <a:latin typeface="+mj-lt"/>
                <a:ea typeface="Times New Roman" panose="02020603050405020304" pitchFamily="18" charset="0"/>
              </a:rPr>
              <a:t>Com essas ponderações, e considerando que a natureza do segurado especial ostenta uma particularidade que se assemelha ao benefício assistencial, já que o caráter contributivo possui na maioria das vezes conotação fictícia, as razões então levantadas no tema mencionado, apesar de endereçada ao benefício de prestação continuada, bem se adequam ao segurado especial estrangeiro.</a:t>
            </a:r>
          </a:p>
          <a:p>
            <a:pPr marL="3228975" algn="just">
              <a:lnSpc>
                <a:spcPct val="100000"/>
              </a:lnSpc>
            </a:pPr>
            <a:r>
              <a:rPr lang="pt-BR" dirty="0">
                <a:solidFill>
                  <a:schemeClr val="bg1"/>
                </a:solidFill>
                <a:effectLst/>
                <a:latin typeface="+mj-lt"/>
                <a:ea typeface="Times New Roman" panose="02020603050405020304" pitchFamily="18" charset="0"/>
              </a:rPr>
              <a:t>Em síntese, é conferido ao estrangeiro residente no Brasil a mesma proteção previdenciária concedida aos brasileiros, desde que atendidos os preceitos da Lei de Migração e de Benefícios, exigindo-se a regular migração para que seja assim concedido benefício previdenciário ao estrangeiro.</a:t>
            </a:r>
          </a:p>
          <a:p>
            <a:pPr marL="3228975" algn="just">
              <a:lnSpc>
                <a:spcPct val="100000"/>
              </a:lnSpc>
            </a:pPr>
            <a:r>
              <a:rPr lang="pt-BR" dirty="0">
                <a:solidFill>
                  <a:schemeClr val="bg1"/>
                </a:solidFill>
                <a:effectLst/>
                <a:latin typeface="+mj-lt"/>
                <a:ea typeface="Times New Roman" panose="02020603050405020304" pitchFamily="18" charset="0"/>
              </a:rPr>
              <a:t>De outra banda, reconhecer direitos aos estrangeiros irregulares no país seria incongruente a todo normativo de proteção à soberania do país - a exemplo da deportação - , além de estimular o ingresso descontrolado e toda sorte de prejuízos econômicos, sociais e trabalhistas no Brasil.</a:t>
            </a:r>
          </a:p>
        </p:txBody>
      </p:sp>
      <p:sp>
        <p:nvSpPr>
          <p:cNvPr id="5" name="Subtítulo 2">
            <a:extLst>
              <a:ext uri="{FF2B5EF4-FFF2-40B4-BE49-F238E27FC236}">
                <a16:creationId xmlns:a16="http://schemas.microsoft.com/office/drawing/2014/main" id="{34A076E8-30AE-F2E5-3429-9583B9C57509}"/>
              </a:ext>
            </a:extLst>
          </p:cNvPr>
          <p:cNvSpPr txBox="1">
            <a:spLocks/>
          </p:cNvSpPr>
          <p:nvPr/>
        </p:nvSpPr>
        <p:spPr>
          <a:xfrm>
            <a:off x="466165" y="365777"/>
            <a:ext cx="10592360" cy="13733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INDIGENAS, QUILOMBOLAS E ESTRANGEIROS</a:t>
            </a:r>
          </a:p>
          <a:p>
            <a:pPr algn="l"/>
            <a:r>
              <a:rPr lang="pt-BR" dirty="0">
                <a:solidFill>
                  <a:srgbClr val="FFC000"/>
                </a:solidFill>
                <a:effectLst/>
                <a:latin typeface="Aptos Display" panose="020B0004020202020204" pitchFamily="34" charset="0"/>
                <a:ea typeface="Times New Roman" panose="02020603050405020304" pitchFamily="18" charset="0"/>
              </a:rPr>
              <a:t>ESTRANGEIRO E O SEGURADO ESPECIAL</a:t>
            </a:r>
          </a:p>
          <a:p>
            <a:pPr algn="l"/>
            <a:r>
              <a:rPr lang="pt-BR" dirty="0">
                <a:solidFill>
                  <a:schemeClr val="bg1"/>
                </a:solidFill>
                <a:effectLst/>
                <a:latin typeface="Aptos Display" panose="020B0004020202020204" pitchFamily="34" charset="0"/>
                <a:ea typeface="Times New Roman" panose="02020603050405020304" pitchFamily="18" charset="0"/>
              </a:rPr>
              <a:t>Trecho do parecer sobre a matéria aplicável ao segurado especial:</a:t>
            </a:r>
          </a:p>
        </p:txBody>
      </p:sp>
    </p:spTree>
    <p:extLst>
      <p:ext uri="{BB962C8B-B14F-4D97-AF65-F5344CB8AC3E}">
        <p14:creationId xmlns:p14="http://schemas.microsoft.com/office/powerpoint/2010/main" val="12963984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495425"/>
            <a:ext cx="11187953" cy="5105400"/>
          </a:xfrm>
        </p:spPr>
        <p:txBody>
          <a:bodyPr numCol="1" spcCol="360000">
            <a:normAutofit fontScale="92500"/>
          </a:bodyPr>
          <a:lstStyle/>
          <a:p>
            <a:pPr marL="3228975" algn="just">
              <a:lnSpc>
                <a:spcPct val="100000"/>
              </a:lnSpc>
            </a:pPr>
            <a:r>
              <a:rPr lang="pt-BR" dirty="0">
                <a:solidFill>
                  <a:schemeClr val="bg1"/>
                </a:solidFill>
                <a:effectLst/>
                <a:latin typeface="+mj-lt"/>
                <a:ea typeface="Times New Roman" panose="02020603050405020304" pitchFamily="18" charset="0"/>
              </a:rPr>
              <a:t>O quilombola é considera segurado especial com características procedimentais parecidas com a do indígena. Vejamos:</a:t>
            </a:r>
          </a:p>
          <a:p>
            <a:pPr marL="3228975" algn="just">
              <a:lnSpc>
                <a:spcPct val="100000"/>
              </a:lnSpc>
            </a:pPr>
            <a:r>
              <a:rPr lang="pt-BR" dirty="0">
                <a:solidFill>
                  <a:srgbClr val="FFC000"/>
                </a:solidFill>
                <a:effectLst/>
                <a:latin typeface="+mj-lt"/>
                <a:ea typeface="Times New Roman" panose="02020603050405020304" pitchFamily="18" charset="0"/>
              </a:rPr>
              <a:t>Art. 93 </a:t>
            </a:r>
            <a:r>
              <a:rPr lang="pt-BR" dirty="0">
                <a:solidFill>
                  <a:schemeClr val="bg1"/>
                </a:solidFill>
                <a:effectLst/>
                <a:latin typeface="+mj-lt"/>
                <a:ea typeface="Times New Roman" panose="02020603050405020304" pitchFamily="18" charset="0"/>
              </a:rPr>
              <a:t>da </a:t>
            </a:r>
            <a:r>
              <a:rPr lang="pt-BR" dirty="0">
                <a:solidFill>
                  <a:srgbClr val="FFC000"/>
                </a:solidFill>
                <a:effectLst/>
                <a:latin typeface="+mj-lt"/>
                <a:ea typeface="Times New Roman" panose="02020603050405020304" pitchFamily="18" charset="0"/>
              </a:rPr>
              <a:t>Portaria Nº 990/22 </a:t>
            </a:r>
            <a:r>
              <a:rPr lang="pt-BR" dirty="0">
                <a:solidFill>
                  <a:schemeClr val="bg1"/>
                </a:solidFill>
                <a:effectLst/>
                <a:latin typeface="+mj-lt"/>
                <a:ea typeface="Times New Roman" panose="02020603050405020304" pitchFamily="18" charset="0"/>
              </a:rPr>
              <a:t>(alteração recente pela Portaria nº 1.209/24)</a:t>
            </a:r>
          </a:p>
          <a:p>
            <a:pPr marL="3228975" algn="just">
              <a:lnSpc>
                <a:spcPct val="100000"/>
              </a:lnSpc>
            </a:pPr>
            <a:r>
              <a:rPr lang="pt-BR" dirty="0">
                <a:solidFill>
                  <a:srgbClr val="FFC000"/>
                </a:solidFill>
                <a:effectLst/>
                <a:latin typeface="+mj-lt"/>
                <a:ea typeface="Times New Roman" panose="02020603050405020304" pitchFamily="18" charset="0"/>
              </a:rPr>
              <a:t>Art. 93</a:t>
            </a:r>
            <a:r>
              <a:rPr lang="pt-BR" dirty="0">
                <a:solidFill>
                  <a:schemeClr val="bg1"/>
                </a:solidFill>
                <a:effectLst/>
                <a:latin typeface="+mj-lt"/>
                <a:ea typeface="Times New Roman" panose="02020603050405020304" pitchFamily="18" charset="0"/>
              </a:rPr>
              <a:t>. Complementarmente à autodeclaração de que trata o caput do art. 90, ao cadastro de que trata o art. 80 e às bases governamentais de que tratam os §§ 5º e 6º do art. 90, a comprovação do exercício de atividade do segurado especial será feita por meio dos seguintes documentos, dentre outros, observado o contido no § 1º:</a:t>
            </a:r>
          </a:p>
          <a:p>
            <a:pPr marL="3228975" algn="just">
              <a:lnSpc>
                <a:spcPct val="100000"/>
              </a:lnSpc>
            </a:pPr>
            <a:r>
              <a:rPr lang="pt-BR" dirty="0">
                <a:solidFill>
                  <a:srgbClr val="FFC000"/>
                </a:solidFill>
                <a:effectLst/>
                <a:latin typeface="+mj-lt"/>
                <a:ea typeface="Times New Roman" panose="02020603050405020304" pitchFamily="18" charset="0"/>
              </a:rPr>
              <a:t>XXXVI</a:t>
            </a:r>
            <a:r>
              <a:rPr lang="pt-BR" dirty="0">
                <a:solidFill>
                  <a:schemeClr val="bg1"/>
                </a:solidFill>
                <a:effectLst/>
                <a:latin typeface="+mj-lt"/>
                <a:ea typeface="Times New Roman" panose="02020603050405020304" pitchFamily="18" charset="0"/>
              </a:rPr>
              <a:t> - declaração fornecida pelo Instituto Nacional de Colonização e Reforma Agrária – INCRA em favor de remanescentes de comunidades quilombolas, observado o contido no §12 ao §16.</a:t>
            </a:r>
          </a:p>
        </p:txBody>
      </p:sp>
      <p:sp>
        <p:nvSpPr>
          <p:cNvPr id="5" name="Subtítulo 2">
            <a:extLst>
              <a:ext uri="{FF2B5EF4-FFF2-40B4-BE49-F238E27FC236}">
                <a16:creationId xmlns:a16="http://schemas.microsoft.com/office/drawing/2014/main" id="{34A076E8-30AE-F2E5-3429-9583B9C57509}"/>
              </a:ext>
            </a:extLst>
          </p:cNvPr>
          <p:cNvSpPr txBox="1">
            <a:spLocks/>
          </p:cNvSpPr>
          <p:nvPr/>
        </p:nvSpPr>
        <p:spPr>
          <a:xfrm>
            <a:off x="466165" y="365777"/>
            <a:ext cx="10592360"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INDIGENAS, QUILOMBOLAS E ESTRANGEIROS</a:t>
            </a:r>
          </a:p>
          <a:p>
            <a:pPr algn="l"/>
            <a:r>
              <a:rPr lang="pt-BR" dirty="0">
                <a:solidFill>
                  <a:srgbClr val="FFC000"/>
                </a:solidFill>
                <a:effectLst/>
                <a:latin typeface="Aptos Display" panose="020B0004020202020204" pitchFamily="34" charset="0"/>
                <a:ea typeface="Times New Roman" panose="02020603050405020304" pitchFamily="18" charset="0"/>
              </a:rPr>
              <a:t>QUILOMBOLAS</a:t>
            </a:r>
          </a:p>
        </p:txBody>
      </p:sp>
    </p:spTree>
    <p:extLst>
      <p:ext uri="{BB962C8B-B14F-4D97-AF65-F5344CB8AC3E}">
        <p14:creationId xmlns:p14="http://schemas.microsoft.com/office/powerpoint/2010/main" val="13701749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729723"/>
            <a:ext cx="11187953" cy="4533900"/>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Para se fixar se alguém é membro da família, a IN nº 128/22 esboçou o conceito de regime de economia familiar no §1º do art.109, detalhando situações em que se consideram membros do grupo familiar. Veja-se:</a:t>
            </a:r>
          </a:p>
          <a:p>
            <a:pPr marL="3228975" algn="just">
              <a:lnSpc>
                <a:spcPct val="100000"/>
              </a:lnSpc>
            </a:pPr>
            <a:r>
              <a:rPr lang="pt-BR" dirty="0">
                <a:solidFill>
                  <a:srgbClr val="FFC000"/>
                </a:solidFill>
                <a:effectLst/>
                <a:latin typeface="+mj-lt"/>
                <a:ea typeface="Times New Roman" panose="02020603050405020304" pitchFamily="18" charset="0"/>
              </a:rPr>
              <a:t>§ 1º </a:t>
            </a:r>
            <a:r>
              <a:rPr lang="pt-BR" dirty="0">
                <a:solidFill>
                  <a:schemeClr val="bg1"/>
                </a:solidFill>
                <a:effectLst/>
                <a:latin typeface="+mj-lt"/>
                <a:ea typeface="Times New Roman" panose="02020603050405020304" pitchFamily="18" charset="0"/>
              </a:rPr>
              <a:t>A atividade é desenvolvida em regime de economia familiar quando o trabalho dos membros do grupo familiar é indispensável à própria subsistência e ao desenvolvimento socioeconômico, sendo exercida em condições de mútua dependência e colaboração, sem a utilização de empregados permanentes, independentemente do valor auferido pelo segurado especial com a comercialização da sua produção, quando houver, observado que: </a:t>
            </a:r>
          </a:p>
        </p:txBody>
      </p:sp>
      <p:sp>
        <p:nvSpPr>
          <p:cNvPr id="2" name="Subtítulo 2">
            <a:extLst>
              <a:ext uri="{FF2B5EF4-FFF2-40B4-BE49-F238E27FC236}">
                <a16:creationId xmlns:a16="http://schemas.microsoft.com/office/drawing/2014/main" id="{F5A5EE1D-9FC3-3775-C90A-8DEE08AEA30A}"/>
              </a:ext>
            </a:extLst>
          </p:cNvPr>
          <p:cNvSpPr txBox="1">
            <a:spLocks/>
          </p:cNvSpPr>
          <p:nvPr/>
        </p:nvSpPr>
        <p:spPr>
          <a:xfrm>
            <a:off x="466165" y="365777"/>
            <a:ext cx="10592360"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GRUPO FAMILIAR</a:t>
            </a:r>
          </a:p>
        </p:txBody>
      </p:sp>
    </p:spTree>
    <p:extLst>
      <p:ext uri="{BB962C8B-B14F-4D97-AF65-F5344CB8AC3E}">
        <p14:creationId xmlns:p14="http://schemas.microsoft.com/office/powerpoint/2010/main" val="34434247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962026"/>
            <a:ext cx="11187953" cy="5692122"/>
          </a:xfrm>
        </p:spPr>
        <p:txBody>
          <a:bodyPr numCol="1" spcCol="360000">
            <a:normAutofit lnSpcReduction="10000"/>
          </a:bodyPr>
          <a:lstStyle/>
          <a:p>
            <a:pPr marL="3228975" algn="just">
              <a:lnSpc>
                <a:spcPct val="100000"/>
              </a:lnSpc>
            </a:pPr>
            <a:r>
              <a:rPr lang="pt-BR" dirty="0">
                <a:solidFill>
                  <a:srgbClr val="FFC000"/>
                </a:solidFill>
                <a:effectLst/>
                <a:latin typeface="+mj-lt"/>
                <a:ea typeface="Times New Roman" panose="02020603050405020304" pitchFamily="18" charset="0"/>
              </a:rPr>
              <a:t>I</a:t>
            </a:r>
            <a:r>
              <a:rPr lang="pt-BR" dirty="0">
                <a:solidFill>
                  <a:schemeClr val="bg1"/>
                </a:solidFill>
                <a:effectLst/>
                <a:latin typeface="+mj-lt"/>
                <a:ea typeface="Times New Roman" panose="02020603050405020304" pitchFamily="18" charset="0"/>
              </a:rPr>
              <a:t> – integram o grupo familiar, também podendo ser enquadrados como segurado especial, o cônjuge ou companheiro, inclusive homoafetivos, e o filho solteiro maior de 16 (dezesseis) anos de idade ou a este equiparado </a:t>
            </a:r>
            <a:r>
              <a:rPr lang="pt-BR" dirty="0">
                <a:solidFill>
                  <a:srgbClr val="C00000"/>
                </a:solidFill>
                <a:effectLst/>
                <a:latin typeface="+mj-lt"/>
                <a:ea typeface="Times New Roman" panose="02020603050405020304" pitchFamily="18" charset="0"/>
              </a:rPr>
              <a:t>(enteado, menor sob tutela e menor sob guarda)</a:t>
            </a:r>
            <a:r>
              <a:rPr lang="pt-BR" dirty="0">
                <a:solidFill>
                  <a:schemeClr val="bg1"/>
                </a:solidFill>
                <a:effectLst/>
                <a:latin typeface="+mj-lt"/>
                <a:ea typeface="Times New Roman" panose="02020603050405020304" pitchFamily="18" charset="0"/>
              </a:rPr>
              <a:t>, desde que comprovem a participação ativa nas atividades rurais do grupo familiar;</a:t>
            </a:r>
          </a:p>
          <a:p>
            <a:pPr marL="3228975" algn="just">
              <a:lnSpc>
                <a:spcPct val="100000"/>
              </a:lnSpc>
            </a:pPr>
            <a:r>
              <a:rPr lang="pt-BR" dirty="0">
                <a:solidFill>
                  <a:srgbClr val="FFC000"/>
                </a:solidFill>
                <a:effectLst/>
                <a:latin typeface="+mj-lt"/>
                <a:ea typeface="Times New Roman" panose="02020603050405020304" pitchFamily="18" charset="0"/>
              </a:rPr>
              <a:t>II</a:t>
            </a:r>
            <a:r>
              <a:rPr lang="pt-BR" dirty="0">
                <a:solidFill>
                  <a:schemeClr val="bg1"/>
                </a:solidFill>
                <a:effectLst/>
                <a:latin typeface="+mj-lt"/>
                <a:ea typeface="Times New Roman" panose="02020603050405020304" pitchFamily="18" charset="0"/>
              </a:rPr>
              <a:t> – a situação de estar o cônjuge ou o companheiro em lugar incerto e não sabido, decorrente do abandono do lar, não prejudica a condição de segurado especial do cônjuge ou do companheiro que permaneceu exercendo a atividade, individualmente ou em regime de economia familiar;</a:t>
            </a:r>
          </a:p>
          <a:p>
            <a:pPr marL="3228975" algn="just">
              <a:lnSpc>
                <a:spcPct val="100000"/>
              </a:lnSpc>
            </a:pPr>
            <a:r>
              <a:rPr lang="pt-BR" dirty="0">
                <a:solidFill>
                  <a:srgbClr val="FFC000"/>
                </a:solidFill>
                <a:effectLst/>
                <a:latin typeface="+mj-lt"/>
                <a:ea typeface="Times New Roman" panose="02020603050405020304" pitchFamily="18" charset="0"/>
              </a:rPr>
              <a:t>III</a:t>
            </a:r>
            <a:r>
              <a:rPr lang="pt-BR" dirty="0">
                <a:solidFill>
                  <a:schemeClr val="bg1"/>
                </a:solidFill>
                <a:effectLst/>
                <a:latin typeface="+mj-lt"/>
                <a:ea typeface="Times New Roman" panose="02020603050405020304" pitchFamily="18" charset="0"/>
              </a:rPr>
              <a:t> – o falecimento de um ou ambos os cônjuges ou companheiro não retira a condição de segurado especial de filho maior de 16 (dezesseis) anos de idade ou a este equiparado, desde que permaneça exercendo a atividade, individualmente ou em regime de economia familiar;</a:t>
            </a:r>
          </a:p>
        </p:txBody>
      </p:sp>
      <p:sp>
        <p:nvSpPr>
          <p:cNvPr id="2" name="Subtítulo 2">
            <a:extLst>
              <a:ext uri="{FF2B5EF4-FFF2-40B4-BE49-F238E27FC236}">
                <a16:creationId xmlns:a16="http://schemas.microsoft.com/office/drawing/2014/main" id="{7AE7062D-703C-6D68-5E0E-C8C04B11F79D}"/>
              </a:ext>
            </a:extLst>
          </p:cNvPr>
          <p:cNvSpPr txBox="1">
            <a:spLocks/>
          </p:cNvSpPr>
          <p:nvPr/>
        </p:nvSpPr>
        <p:spPr>
          <a:xfrm>
            <a:off x="466165" y="365777"/>
            <a:ext cx="10592360"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GRUPO FAMILIAR</a:t>
            </a:r>
          </a:p>
        </p:txBody>
      </p:sp>
    </p:spTree>
    <p:extLst>
      <p:ext uri="{BB962C8B-B14F-4D97-AF65-F5344CB8AC3E}">
        <p14:creationId xmlns:p14="http://schemas.microsoft.com/office/powerpoint/2010/main" val="18478634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2375553"/>
            <a:ext cx="11187953" cy="3009900"/>
          </a:xfrm>
        </p:spPr>
        <p:txBody>
          <a:bodyPr numCol="1" spcCol="360000">
            <a:normAutofit/>
          </a:bodyPr>
          <a:lstStyle/>
          <a:p>
            <a:pPr marL="3228975" algn="just">
              <a:lnSpc>
                <a:spcPct val="100000"/>
              </a:lnSpc>
            </a:pPr>
            <a:r>
              <a:rPr lang="pt-BR" dirty="0">
                <a:solidFill>
                  <a:srgbClr val="FFC000"/>
                </a:solidFill>
                <a:effectLst/>
                <a:latin typeface="+mj-lt"/>
                <a:ea typeface="Times New Roman" panose="02020603050405020304" pitchFamily="18" charset="0"/>
              </a:rPr>
              <a:t>IV</a:t>
            </a:r>
            <a:r>
              <a:rPr lang="pt-BR" dirty="0">
                <a:solidFill>
                  <a:schemeClr val="bg1"/>
                </a:solidFill>
                <a:effectLst/>
                <a:latin typeface="+mj-lt"/>
                <a:ea typeface="Times New Roman" panose="02020603050405020304" pitchFamily="18" charset="0"/>
              </a:rPr>
              <a:t> – não integram o grupo familiar do segurado especial os filhos casados, separados, divorciados, viúvos e ainda aqueles que </a:t>
            </a:r>
            <a:r>
              <a:rPr lang="pt-BR" dirty="0">
                <a:solidFill>
                  <a:srgbClr val="C00000"/>
                </a:solidFill>
                <a:effectLst/>
                <a:latin typeface="+mj-lt"/>
                <a:ea typeface="Times New Roman" panose="02020603050405020304" pitchFamily="18" charset="0"/>
              </a:rPr>
              <a:t>estão ou estiveram em união estável</a:t>
            </a:r>
            <a:r>
              <a:rPr lang="pt-BR" dirty="0">
                <a:solidFill>
                  <a:schemeClr val="bg1"/>
                </a:solidFill>
                <a:effectLst/>
                <a:latin typeface="+mj-lt"/>
                <a:ea typeface="Times New Roman" panose="02020603050405020304" pitchFamily="18" charset="0"/>
              </a:rPr>
              <a:t>, inclusive os homoafetivos, os irmãos, os genros e as noras, os sogros, os tios, os sobrinhos, os primos, os netos e os afins; e</a:t>
            </a:r>
          </a:p>
          <a:p>
            <a:pPr marL="3228975" algn="just">
              <a:lnSpc>
                <a:spcPct val="100000"/>
              </a:lnSpc>
            </a:pPr>
            <a:r>
              <a:rPr lang="pt-BR" dirty="0">
                <a:solidFill>
                  <a:srgbClr val="FFC000"/>
                </a:solidFill>
                <a:effectLst/>
                <a:latin typeface="+mj-lt"/>
                <a:ea typeface="Times New Roman" panose="02020603050405020304" pitchFamily="18" charset="0"/>
              </a:rPr>
              <a:t>V</a:t>
            </a:r>
            <a:r>
              <a:rPr lang="pt-BR" dirty="0">
                <a:solidFill>
                  <a:schemeClr val="bg1"/>
                </a:solidFill>
                <a:effectLst/>
                <a:latin typeface="+mj-lt"/>
                <a:ea typeface="Times New Roman" panose="02020603050405020304" pitchFamily="18" charset="0"/>
              </a:rPr>
              <a:t> – os pais podem integrar o grupo familiar dos filhos solteiros que não estão ou estiveram em união estável.</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0592360"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GRUPO FAMILIAR</a:t>
            </a:r>
          </a:p>
        </p:txBody>
      </p:sp>
    </p:spTree>
    <p:extLst>
      <p:ext uri="{BB962C8B-B14F-4D97-AF65-F5344CB8AC3E}">
        <p14:creationId xmlns:p14="http://schemas.microsoft.com/office/powerpoint/2010/main" val="33417205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924051"/>
            <a:ext cx="11187953" cy="3543300"/>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Importante observar que toda a legislação a respeito do cadastro, manutenção e atualização do segurado especial está moldada na previsão do art.38-A da Lei nº 8.213/91, com a inovação de utilização futura somente do banco de dados do CNIS.</a:t>
            </a:r>
          </a:p>
          <a:p>
            <a:pPr algn="just">
              <a:lnSpc>
                <a:spcPct val="100000"/>
              </a:lnSpc>
            </a:pPr>
            <a:endParaRPr lang="pt-BR" dirty="0">
              <a:solidFill>
                <a:schemeClr val="bg1"/>
              </a:solidFill>
              <a:effectLst/>
              <a:latin typeface="+mj-lt"/>
              <a:ea typeface="Times New Roman" panose="02020603050405020304" pitchFamily="18" charset="0"/>
            </a:endParaRPr>
          </a:p>
          <a:p>
            <a:pPr algn="just">
              <a:lnSpc>
                <a:spcPct val="100000"/>
              </a:lnSpc>
            </a:pPr>
            <a:r>
              <a:rPr lang="pt-BR" dirty="0">
                <a:solidFill>
                  <a:schemeClr val="bg1"/>
                </a:solidFill>
                <a:effectLst/>
                <a:latin typeface="+mj-lt"/>
                <a:ea typeface="Times New Roman" panose="02020603050405020304" pitchFamily="18" charset="0"/>
              </a:rPr>
              <a:t>Entretanto, não é isso que acontece na realidade atual, de sorte que a inscrição do </a:t>
            </a:r>
            <a:r>
              <a:rPr lang="pt-BR" b="1" dirty="0">
                <a:solidFill>
                  <a:srgbClr val="00B050"/>
                </a:solidFill>
                <a:effectLst/>
                <a:latin typeface="+mj-lt"/>
                <a:ea typeface="Times New Roman" panose="02020603050405020304" pitchFamily="18" charset="0"/>
              </a:rPr>
              <a:t>segurado especial só acontece na ocasião do requerimento administrativo de algum benefício</a:t>
            </a:r>
            <a:r>
              <a:rPr lang="pt-BR" dirty="0">
                <a:solidFill>
                  <a:schemeClr val="bg1"/>
                </a:solidFill>
                <a:effectLst/>
                <a:latin typeface="+mj-lt"/>
                <a:ea typeface="Times New Roman" panose="02020603050405020304" pitchFamily="18" charset="0"/>
              </a:rPr>
              <a:t>. Sendo deferido ou não, os períodos reconhecidos como segurado especial já ficam averbados.</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0592360"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INSCRIÇÃO DO SEGURADO ESPECIAL E DO GRUPO FAMILIAR</a:t>
            </a:r>
          </a:p>
        </p:txBody>
      </p:sp>
    </p:spTree>
    <p:extLst>
      <p:ext uri="{BB962C8B-B14F-4D97-AF65-F5344CB8AC3E}">
        <p14:creationId xmlns:p14="http://schemas.microsoft.com/office/powerpoint/2010/main" val="12281675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181100"/>
            <a:ext cx="11187953" cy="5425423"/>
          </a:xfrm>
        </p:spPr>
        <p:txBody>
          <a:bodyPr numCol="1" spcCol="360000">
            <a:normAutofit fontScale="92500"/>
          </a:bodyPr>
          <a:lstStyle/>
          <a:p>
            <a:pPr algn="just">
              <a:lnSpc>
                <a:spcPct val="100000"/>
              </a:lnSpc>
            </a:pPr>
            <a:r>
              <a:rPr lang="pt-BR" dirty="0">
                <a:solidFill>
                  <a:schemeClr val="bg1"/>
                </a:solidFill>
                <a:effectLst/>
                <a:latin typeface="+mj-lt"/>
                <a:ea typeface="Times New Roman" panose="02020603050405020304" pitchFamily="18" charset="0"/>
              </a:rPr>
              <a:t>O benefício do registro como grupo familiar (com titular e componentes) é que a comprovação da qualidade de segurado especial com instrumentos ratificadores (base governamental e documentos listados no art.93 da Portaria nº 992/22 ou art.116 da IN nº 128/22) se estende a todos e somente algumas hipóteses de descaracterização é que alcançam todo o grupo familiar.</a:t>
            </a:r>
          </a:p>
          <a:p>
            <a:pPr marL="3228975" algn="just">
              <a:lnSpc>
                <a:spcPct val="100000"/>
              </a:lnSpc>
            </a:pPr>
            <a:r>
              <a:rPr lang="pt-BR" dirty="0">
                <a:solidFill>
                  <a:srgbClr val="FFC000"/>
                </a:solidFill>
                <a:effectLst/>
                <a:latin typeface="+mj-lt"/>
                <a:ea typeface="Times New Roman" panose="02020603050405020304" pitchFamily="18" charset="0"/>
              </a:rPr>
              <a:t>Art.93 </a:t>
            </a:r>
            <a:r>
              <a:rPr lang="pt-BR" dirty="0">
                <a:solidFill>
                  <a:schemeClr val="bg1"/>
                </a:solidFill>
                <a:effectLst/>
                <a:latin typeface="+mj-lt"/>
                <a:ea typeface="Times New Roman" panose="02020603050405020304" pitchFamily="18" charset="0"/>
              </a:rPr>
              <a:t>da </a:t>
            </a:r>
            <a:r>
              <a:rPr lang="pt-BR" dirty="0">
                <a:solidFill>
                  <a:srgbClr val="FFC000"/>
                </a:solidFill>
                <a:effectLst/>
                <a:latin typeface="+mj-lt"/>
                <a:ea typeface="Times New Roman" panose="02020603050405020304" pitchFamily="18" charset="0"/>
              </a:rPr>
              <a:t>Portaria nº 990/22</a:t>
            </a:r>
            <a:r>
              <a:rPr lang="pt-BR" dirty="0">
                <a:solidFill>
                  <a:schemeClr val="bg1"/>
                </a:solidFill>
                <a:effectLst/>
                <a:latin typeface="+mj-lt"/>
                <a:ea typeface="Times New Roman" panose="02020603050405020304" pitchFamily="18" charset="0"/>
              </a:rPr>
              <a:t>:</a:t>
            </a:r>
          </a:p>
          <a:p>
            <a:pPr marL="3228975" algn="just">
              <a:lnSpc>
                <a:spcPct val="100000"/>
              </a:lnSpc>
            </a:pPr>
            <a:r>
              <a:rPr lang="pt-BR" dirty="0">
                <a:solidFill>
                  <a:srgbClr val="FFC000"/>
                </a:solidFill>
                <a:effectLst/>
                <a:latin typeface="+mj-lt"/>
                <a:ea typeface="Times New Roman" panose="02020603050405020304" pitchFamily="18" charset="0"/>
              </a:rPr>
              <a:t>§ 3º </a:t>
            </a:r>
            <a:r>
              <a:rPr lang="pt-BR" dirty="0">
                <a:solidFill>
                  <a:schemeClr val="bg1"/>
                </a:solidFill>
                <a:effectLst/>
                <a:latin typeface="+mj-lt"/>
                <a:ea typeface="Times New Roman" panose="02020603050405020304" pitchFamily="18" charset="0"/>
              </a:rPr>
              <a:t>Quanto à extensão do instrumento ratificador em relação ao grupo familiar:</a:t>
            </a:r>
          </a:p>
          <a:p>
            <a:pPr marL="3228975" algn="just">
              <a:lnSpc>
                <a:spcPct val="100000"/>
              </a:lnSpc>
            </a:pPr>
            <a:r>
              <a:rPr lang="pt-BR" dirty="0">
                <a:solidFill>
                  <a:srgbClr val="FFC000"/>
                </a:solidFill>
                <a:effectLst/>
                <a:latin typeface="+mj-lt"/>
                <a:ea typeface="Times New Roman" panose="02020603050405020304" pitchFamily="18" charset="0"/>
              </a:rPr>
              <a:t>I</a:t>
            </a:r>
            <a:r>
              <a:rPr lang="pt-BR" dirty="0">
                <a:solidFill>
                  <a:schemeClr val="bg1"/>
                </a:solidFill>
                <a:effectLst/>
                <a:latin typeface="+mj-lt"/>
                <a:ea typeface="Times New Roman" panose="02020603050405020304" pitchFamily="18" charset="0"/>
              </a:rPr>
              <a:t> - considerando o contido no § 2º </a:t>
            </a:r>
            <a:r>
              <a:rPr lang="pt-BR" dirty="0">
                <a:solidFill>
                  <a:srgbClr val="C00000"/>
                </a:solidFill>
                <a:effectLst/>
                <a:latin typeface="+mj-lt"/>
                <a:ea typeface="Times New Roman" panose="02020603050405020304" pitchFamily="18" charset="0"/>
              </a:rPr>
              <a:t>(critérios de contemporaneidade)</a:t>
            </a:r>
            <a:r>
              <a:rPr lang="pt-BR" dirty="0">
                <a:solidFill>
                  <a:schemeClr val="bg1"/>
                </a:solidFill>
                <a:effectLst/>
                <a:latin typeface="+mj-lt"/>
                <a:ea typeface="Times New Roman" panose="02020603050405020304" pitchFamily="18" charset="0"/>
              </a:rPr>
              <a:t>, todo e qualquer instrumento ratificador vale para qualquer membro do grupo familiar, devendo o titular do documento possuir condição de segurado especial no período pretendido, caso contrário a pessoa interessada deverá apresentar documento em nome próprio;</a:t>
            </a:r>
          </a:p>
          <a:p>
            <a:pPr marL="3228975" algn="just">
              <a:lnSpc>
                <a:spcPct val="100000"/>
              </a:lnSpc>
            </a:pPr>
            <a:r>
              <a:rPr lang="pt-BR" dirty="0">
                <a:solidFill>
                  <a:schemeClr val="bg1"/>
                </a:solidFill>
                <a:effectLst/>
                <a:latin typeface="+mj-lt"/>
                <a:ea typeface="Times New Roman" panose="02020603050405020304" pitchFamily="18" charset="0"/>
              </a:rPr>
              <a:t>(alterado pela Portaria </a:t>
            </a:r>
            <a:r>
              <a:rPr lang="pt-BR" dirty="0" err="1">
                <a:solidFill>
                  <a:schemeClr val="bg1"/>
                </a:solidFill>
                <a:effectLst/>
                <a:latin typeface="+mj-lt"/>
                <a:ea typeface="Times New Roman" panose="02020603050405020304" pitchFamily="18" charset="0"/>
              </a:rPr>
              <a:t>Dirben</a:t>
            </a:r>
            <a:r>
              <a:rPr lang="pt-BR" dirty="0">
                <a:solidFill>
                  <a:schemeClr val="bg1"/>
                </a:solidFill>
                <a:effectLst/>
                <a:latin typeface="+mj-lt"/>
                <a:ea typeface="Times New Roman" panose="02020603050405020304" pitchFamily="18" charset="0"/>
              </a:rPr>
              <a:t>/INSS nº 1.079, de 06 de Dezembro de 2022)</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0592360"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APROVEITAMENTO DE PROVAS PARA TODO O GRUPO</a:t>
            </a:r>
          </a:p>
        </p:txBody>
      </p:sp>
    </p:spTree>
    <p:extLst>
      <p:ext uri="{BB962C8B-B14F-4D97-AF65-F5344CB8AC3E}">
        <p14:creationId xmlns:p14="http://schemas.microsoft.com/office/powerpoint/2010/main" val="18056792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958198"/>
            <a:ext cx="11187953" cy="5534025"/>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Por outro lado, caso um dos membros exerça atividade distinta ou que os descaracterizou da condição de segurado especial, é dado ao segurado especial se inscrever como exercente de atividade individualmente.</a:t>
            </a:r>
          </a:p>
          <a:p>
            <a:pPr algn="just">
              <a:lnSpc>
                <a:spcPct val="100000"/>
              </a:lnSpc>
            </a:pPr>
            <a:endParaRPr lang="pt-BR" dirty="0">
              <a:solidFill>
                <a:schemeClr val="bg1"/>
              </a:solidFill>
              <a:effectLst/>
              <a:latin typeface="+mj-lt"/>
              <a:ea typeface="Times New Roman" panose="02020603050405020304" pitchFamily="18" charset="0"/>
            </a:endParaRPr>
          </a:p>
          <a:p>
            <a:pPr algn="just">
              <a:lnSpc>
                <a:spcPct val="100000"/>
              </a:lnSpc>
            </a:pPr>
            <a:r>
              <a:rPr lang="pt-BR" dirty="0">
                <a:solidFill>
                  <a:schemeClr val="bg1"/>
                </a:solidFill>
                <a:effectLst/>
                <a:latin typeface="+mj-lt"/>
                <a:ea typeface="Times New Roman" panose="02020603050405020304" pitchFamily="18" charset="0"/>
              </a:rPr>
              <a:t>É requisito impeditivo a existência de empregado permanente ou superior a 120/dia por ano. A presunção legal é de que a partir daí ele pode contribuir e não necessita mais da cobertura protetiva conferida ao segurado especial e o exercício de sua atividade se distanciaria da ideia de economia de subsistência. Seria contribuinte individual. Mas o recebimento de benefício por incapacidade não se computa esse período de contratação.</a:t>
            </a:r>
          </a:p>
          <a:p>
            <a:pPr algn="just">
              <a:lnSpc>
                <a:spcPct val="100000"/>
              </a:lnSpc>
            </a:pPr>
            <a:endParaRPr lang="pt-BR" dirty="0">
              <a:solidFill>
                <a:schemeClr val="bg1"/>
              </a:solidFill>
              <a:effectLst/>
              <a:latin typeface="+mj-lt"/>
              <a:ea typeface="Times New Roman" panose="02020603050405020304" pitchFamily="18" charset="0"/>
            </a:endParaRPr>
          </a:p>
          <a:p>
            <a:pPr algn="just">
              <a:lnSpc>
                <a:spcPct val="100000"/>
              </a:lnSpc>
            </a:pPr>
            <a:r>
              <a:rPr lang="pt-BR" dirty="0">
                <a:solidFill>
                  <a:schemeClr val="bg1"/>
                </a:solidFill>
                <a:effectLst/>
                <a:latin typeface="+mj-lt"/>
                <a:ea typeface="Times New Roman" panose="02020603050405020304" pitchFamily="18" charset="0"/>
              </a:rPr>
              <a:t>O produtor rural pode ser proprietário, usufrutuário, possuidor, assentado, parceiro ou meeiro outorgados, comodatário ou arrendatário rurais. </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0592360"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ATIVIDADE EXERCIDA INDIVIDUALMENTE</a:t>
            </a:r>
          </a:p>
        </p:txBody>
      </p:sp>
    </p:spTree>
    <p:extLst>
      <p:ext uri="{BB962C8B-B14F-4D97-AF65-F5344CB8AC3E}">
        <p14:creationId xmlns:p14="http://schemas.microsoft.com/office/powerpoint/2010/main" val="23940003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662609" y="1033671"/>
            <a:ext cx="10991509" cy="4972778"/>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A partir da publicação da Lei nº 11.718, de 22/06/08, ficou definido que, além da comprovação do exercício da atividade, outros requisitos deverão ser atentados, sob pena de descaracterizar a condição de segurado especial.</a:t>
            </a:r>
          </a:p>
          <a:p>
            <a:pPr algn="just">
              <a:lnSpc>
                <a:spcPct val="100000"/>
              </a:lnSpc>
            </a:pPr>
            <a:endParaRPr lang="pt-BR" dirty="0">
              <a:solidFill>
                <a:schemeClr val="bg1"/>
              </a:solidFill>
              <a:effectLst/>
              <a:latin typeface="+mj-lt"/>
              <a:ea typeface="Times New Roman" panose="02020603050405020304" pitchFamily="18" charset="0"/>
            </a:endParaRPr>
          </a:p>
          <a:p>
            <a:pPr algn="just">
              <a:lnSpc>
                <a:spcPct val="100000"/>
              </a:lnSpc>
            </a:pPr>
            <a:r>
              <a:rPr lang="pt-BR" b="1" dirty="0">
                <a:solidFill>
                  <a:srgbClr val="00B050"/>
                </a:solidFill>
                <a:effectLst/>
                <a:latin typeface="+mj-lt"/>
                <a:ea typeface="Times New Roman" panose="02020603050405020304" pitchFamily="18" charset="0"/>
              </a:rPr>
              <a:t>Via de regra são: módulos fiscais, exercício de atividade remunerada no ano civil e contratação de empregados/prestadores de serviços acima do limite legal.</a:t>
            </a:r>
          </a:p>
          <a:p>
            <a:pPr algn="just">
              <a:lnSpc>
                <a:spcPct val="100000"/>
              </a:lnSpc>
            </a:pPr>
            <a:endParaRPr lang="pt-BR" dirty="0">
              <a:solidFill>
                <a:schemeClr val="bg1"/>
              </a:solidFill>
              <a:effectLst/>
              <a:latin typeface="+mj-lt"/>
              <a:ea typeface="Times New Roman" panose="02020603050405020304" pitchFamily="18" charset="0"/>
            </a:endParaRPr>
          </a:p>
          <a:p>
            <a:pPr algn="just">
              <a:lnSpc>
                <a:spcPct val="100000"/>
              </a:lnSpc>
            </a:pPr>
            <a:r>
              <a:rPr lang="pt-BR" dirty="0">
                <a:solidFill>
                  <a:srgbClr val="FFC000"/>
                </a:solidFill>
                <a:effectLst/>
                <a:latin typeface="+mj-lt"/>
                <a:ea typeface="Times New Roman" panose="02020603050405020304" pitchFamily="18" charset="0"/>
              </a:rPr>
              <a:t>OBS.</a:t>
            </a:r>
            <a:r>
              <a:rPr lang="pt-BR" dirty="0">
                <a:solidFill>
                  <a:schemeClr val="bg1"/>
                </a:solidFill>
                <a:effectLst/>
                <a:latin typeface="+mj-lt"/>
                <a:ea typeface="Times New Roman" panose="02020603050405020304" pitchFamily="18" charset="0"/>
              </a:rPr>
              <a:t>: Ainda que o segurado possua uma boa base governamental de dados ou outros elementos, a existência de qualquer um desses fatores descaracteriza a condição de segurado especial.</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0592360"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ELEMENTOS DESCARACTERIZADORES </a:t>
            </a:r>
          </a:p>
        </p:txBody>
      </p:sp>
    </p:spTree>
    <p:extLst>
      <p:ext uri="{BB962C8B-B14F-4D97-AF65-F5344CB8AC3E}">
        <p14:creationId xmlns:p14="http://schemas.microsoft.com/office/powerpoint/2010/main" val="25507915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939662"/>
            <a:ext cx="11187953" cy="5686425"/>
          </a:xfrm>
        </p:spPr>
        <p:txBody>
          <a:bodyPr numCol="1" spcCol="360000">
            <a:normAutofit fontScale="92500" lnSpcReduction="10000"/>
          </a:bodyPr>
          <a:lstStyle/>
          <a:p>
            <a:pPr algn="just">
              <a:lnSpc>
                <a:spcPct val="100000"/>
              </a:lnSpc>
            </a:pPr>
            <a:r>
              <a:rPr lang="pt-BR" dirty="0">
                <a:solidFill>
                  <a:schemeClr val="bg1"/>
                </a:solidFill>
                <a:effectLst/>
                <a:latin typeface="+mj-lt"/>
                <a:ea typeface="Times New Roman" panose="02020603050405020304" pitchFamily="18" charset="0"/>
              </a:rPr>
              <a:t>A Lei de Benefícios foi alterada em 2008 para exigir que existe uma metragem máxima de propriedade para ser considerado segurado especial. 04 módulos fiscais.</a:t>
            </a:r>
          </a:p>
          <a:p>
            <a:pPr marL="3228975" algn="just">
              <a:lnSpc>
                <a:spcPct val="100000"/>
              </a:lnSpc>
            </a:pPr>
            <a:r>
              <a:rPr lang="pt-BR" dirty="0">
                <a:solidFill>
                  <a:srgbClr val="FFC000"/>
                </a:solidFill>
                <a:effectLst/>
                <a:latin typeface="+mj-lt"/>
                <a:ea typeface="Times New Roman" panose="02020603050405020304" pitchFamily="18" charset="0"/>
              </a:rPr>
              <a:t>Art. 11</a:t>
            </a:r>
            <a:r>
              <a:rPr lang="pt-BR" dirty="0">
                <a:solidFill>
                  <a:schemeClr val="bg1"/>
                </a:solidFill>
                <a:effectLst/>
                <a:latin typeface="+mj-lt"/>
                <a:ea typeface="Times New Roman" panose="02020603050405020304" pitchFamily="18" charset="0"/>
              </a:rPr>
              <a:t>. São segurados obrigatórios da Previdência Social as seguintes pessoas físicas:   </a:t>
            </a:r>
          </a:p>
          <a:p>
            <a:pPr marL="3228975" algn="just">
              <a:lnSpc>
                <a:spcPct val="100000"/>
              </a:lnSpc>
            </a:pPr>
            <a:r>
              <a:rPr lang="pt-BR" dirty="0">
                <a:solidFill>
                  <a:srgbClr val="FFC000"/>
                </a:solidFill>
                <a:effectLst/>
                <a:latin typeface="+mj-lt"/>
                <a:ea typeface="Times New Roman" panose="02020603050405020304" pitchFamily="18" charset="0"/>
              </a:rPr>
              <a:t>VII</a:t>
            </a:r>
            <a:r>
              <a:rPr lang="pt-BR" dirty="0">
                <a:solidFill>
                  <a:schemeClr val="bg1"/>
                </a:solidFill>
                <a:effectLst/>
                <a:latin typeface="+mj-lt"/>
                <a:ea typeface="Times New Roman" panose="02020603050405020304" pitchFamily="18" charset="0"/>
              </a:rPr>
              <a:t> – como segurado especial: a pessoa física residente no imóvel rural ou em aglomerado urbano ou rural próximo a ele que, individualmente ou em regime de economia familiar, ainda que com o auxílio eventual de terceiros, na condição de:              (Redação dada pela Lei nº 11.718, de 2008)</a:t>
            </a:r>
          </a:p>
          <a:p>
            <a:pPr marL="3228975" algn="just">
              <a:lnSpc>
                <a:spcPct val="100000"/>
              </a:lnSpc>
            </a:pPr>
            <a:r>
              <a:rPr lang="pt-BR" dirty="0">
                <a:solidFill>
                  <a:srgbClr val="FFC000"/>
                </a:solidFill>
                <a:effectLst/>
                <a:latin typeface="+mj-lt"/>
                <a:ea typeface="Times New Roman" panose="02020603050405020304" pitchFamily="18" charset="0"/>
              </a:rPr>
              <a:t>a) </a:t>
            </a:r>
            <a:r>
              <a:rPr lang="pt-BR" dirty="0">
                <a:solidFill>
                  <a:schemeClr val="bg1"/>
                </a:solidFill>
                <a:effectLst/>
                <a:latin typeface="+mj-lt"/>
                <a:ea typeface="Times New Roman" panose="02020603050405020304" pitchFamily="18" charset="0"/>
              </a:rPr>
              <a:t>produtor, seja proprietário, usufrutuário, possuidor, assentado, parceiro ou meeiro outorgados, comodatário ou arrendatário rurais, que explore atividade:  </a:t>
            </a:r>
          </a:p>
          <a:p>
            <a:pPr marL="3228975" algn="just">
              <a:lnSpc>
                <a:spcPct val="100000"/>
              </a:lnSpc>
            </a:pPr>
            <a:r>
              <a:rPr lang="pt-BR" dirty="0">
                <a:solidFill>
                  <a:srgbClr val="FFC000"/>
                </a:solidFill>
                <a:effectLst/>
                <a:latin typeface="+mj-lt"/>
                <a:ea typeface="Times New Roman" panose="02020603050405020304" pitchFamily="18" charset="0"/>
              </a:rPr>
              <a:t>1</a:t>
            </a:r>
            <a:r>
              <a:rPr lang="pt-BR" dirty="0">
                <a:solidFill>
                  <a:schemeClr val="bg1"/>
                </a:solidFill>
                <a:effectLst/>
                <a:latin typeface="+mj-lt"/>
                <a:ea typeface="Times New Roman" panose="02020603050405020304" pitchFamily="18" charset="0"/>
              </a:rPr>
              <a:t>. </a:t>
            </a:r>
            <a:r>
              <a:rPr lang="pt-BR" b="1" dirty="0">
                <a:solidFill>
                  <a:srgbClr val="00B050"/>
                </a:solidFill>
                <a:effectLst/>
                <a:latin typeface="+mj-lt"/>
                <a:ea typeface="Times New Roman" panose="02020603050405020304" pitchFamily="18" charset="0"/>
              </a:rPr>
              <a:t>agropecuária em área de até 4 (quatro) módulos fiscais; </a:t>
            </a:r>
          </a:p>
          <a:p>
            <a:pPr algn="just">
              <a:lnSpc>
                <a:spcPct val="100000"/>
              </a:lnSpc>
            </a:pPr>
            <a:r>
              <a:rPr lang="pt-BR" dirty="0">
                <a:solidFill>
                  <a:srgbClr val="FFC000"/>
                </a:solidFill>
                <a:effectLst/>
                <a:latin typeface="+mj-lt"/>
                <a:ea typeface="Times New Roman" panose="02020603050405020304" pitchFamily="18" charset="0"/>
              </a:rPr>
              <a:t>OBS.</a:t>
            </a:r>
            <a:r>
              <a:rPr lang="pt-BR" dirty="0">
                <a:solidFill>
                  <a:schemeClr val="bg1"/>
                </a:solidFill>
                <a:effectLst/>
                <a:latin typeface="+mj-lt"/>
                <a:ea typeface="Times New Roman" panose="02020603050405020304" pitchFamily="18" charset="0"/>
              </a:rPr>
              <a:t>: a restrição de módulos fiscais é somente para segurado especial produtor rural (agropecuária - (agrícola, pastoril ou hortifrutigranjeira), não sendo exigido para o pescador nem para o seringueiro ou extrativista.</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0592360"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MÓDULOS FISCAIS</a:t>
            </a:r>
          </a:p>
        </p:txBody>
      </p:sp>
    </p:spTree>
    <p:extLst>
      <p:ext uri="{BB962C8B-B14F-4D97-AF65-F5344CB8AC3E}">
        <p14:creationId xmlns:p14="http://schemas.microsoft.com/office/powerpoint/2010/main" val="32833149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675861" y="899906"/>
            <a:ext cx="11014115" cy="5686425"/>
          </a:xfrm>
        </p:spPr>
        <p:txBody>
          <a:bodyPr numCol="1" spcCol="360000">
            <a:normAutofit lnSpcReduction="10000"/>
          </a:bodyPr>
          <a:lstStyle/>
          <a:p>
            <a:pPr algn="just">
              <a:lnSpc>
                <a:spcPct val="100000"/>
              </a:lnSpc>
            </a:pPr>
            <a:r>
              <a:rPr lang="pt-BR" dirty="0">
                <a:solidFill>
                  <a:schemeClr val="bg1"/>
                </a:solidFill>
                <a:effectLst/>
                <a:latin typeface="+mj-lt"/>
                <a:ea typeface="Times New Roman" panose="02020603050405020304" pitchFamily="18" charset="0"/>
              </a:rPr>
              <a:t>INSS considera o tamanho da área, somando propriedades contínuas ou não, cuja soma ultrapassa os 04 módulos fiscais.</a:t>
            </a:r>
          </a:p>
          <a:p>
            <a:pPr marL="3228975" algn="just">
              <a:lnSpc>
                <a:spcPct val="100000"/>
              </a:lnSpc>
            </a:pPr>
            <a:r>
              <a:rPr lang="pt-BR" dirty="0">
                <a:solidFill>
                  <a:srgbClr val="FFC000"/>
                </a:solidFill>
                <a:effectLst/>
                <a:latin typeface="+mj-lt"/>
                <a:ea typeface="Times New Roman" panose="02020603050405020304" pitchFamily="18" charset="0"/>
              </a:rPr>
              <a:t>IN nº 128/22</a:t>
            </a:r>
          </a:p>
          <a:p>
            <a:pPr marL="3228975" algn="just">
              <a:lnSpc>
                <a:spcPct val="100000"/>
              </a:lnSpc>
            </a:pPr>
            <a:r>
              <a:rPr lang="pt-BR" dirty="0">
                <a:solidFill>
                  <a:srgbClr val="FFC000"/>
                </a:solidFill>
                <a:effectLst/>
                <a:latin typeface="+mj-lt"/>
                <a:ea typeface="Times New Roman" panose="02020603050405020304" pitchFamily="18" charset="0"/>
              </a:rPr>
              <a:t>Art.110</a:t>
            </a:r>
          </a:p>
          <a:p>
            <a:pPr marL="3228975" algn="just">
              <a:lnSpc>
                <a:spcPct val="100000"/>
              </a:lnSpc>
            </a:pPr>
            <a:r>
              <a:rPr lang="pt-BR" dirty="0">
                <a:solidFill>
                  <a:srgbClr val="FFC000"/>
                </a:solidFill>
                <a:effectLst/>
                <a:latin typeface="+mj-lt"/>
                <a:ea typeface="Times New Roman" panose="02020603050405020304" pitchFamily="18" charset="0"/>
              </a:rPr>
              <a:t>§ 2º </a:t>
            </a:r>
            <a:r>
              <a:rPr lang="pt-BR" dirty="0">
                <a:solidFill>
                  <a:schemeClr val="bg1"/>
                </a:solidFill>
                <a:effectLst/>
                <a:latin typeface="+mj-lt"/>
                <a:ea typeface="Times New Roman" panose="02020603050405020304" pitchFamily="18" charset="0"/>
              </a:rPr>
              <a:t>O enquadramento na condição do trabalhador rural para período de atividade trabalhado a partir de 23 de junho de 2008, data da vigência da Lei nº 11.718, de 2008, está condicionado à comprovação da atividade agropecuária em área contínua ou não de até quatro módulos fiscais, </a:t>
            </a:r>
            <a:r>
              <a:rPr lang="pt-BR" b="1" dirty="0">
                <a:solidFill>
                  <a:srgbClr val="C00000"/>
                </a:solidFill>
                <a:effectLst/>
                <a:latin typeface="+mj-lt"/>
                <a:ea typeface="Times New Roman" panose="02020603050405020304" pitchFamily="18" charset="0"/>
              </a:rPr>
              <a:t>independentemente do tamanho da área explorada</a:t>
            </a:r>
            <a:r>
              <a:rPr lang="pt-BR" b="1" dirty="0">
                <a:solidFill>
                  <a:schemeClr val="bg1"/>
                </a:solidFill>
                <a:effectLst/>
                <a:latin typeface="+mj-lt"/>
                <a:ea typeface="Times New Roman" panose="02020603050405020304" pitchFamily="18" charset="0"/>
              </a:rPr>
              <a:t>.</a:t>
            </a:r>
          </a:p>
          <a:p>
            <a:pPr marL="3228975" algn="just">
              <a:lnSpc>
                <a:spcPct val="100000"/>
              </a:lnSpc>
            </a:pPr>
            <a:r>
              <a:rPr lang="pt-BR" dirty="0">
                <a:solidFill>
                  <a:srgbClr val="FFC000"/>
                </a:solidFill>
                <a:effectLst/>
                <a:latin typeface="+mj-lt"/>
                <a:ea typeface="Times New Roman" panose="02020603050405020304" pitchFamily="18" charset="0"/>
              </a:rPr>
              <a:t>§ 3º </a:t>
            </a:r>
            <a:r>
              <a:rPr lang="pt-BR" dirty="0">
                <a:solidFill>
                  <a:schemeClr val="bg1"/>
                </a:solidFill>
                <a:effectLst/>
                <a:latin typeface="+mj-lt"/>
                <a:ea typeface="Times New Roman" panose="02020603050405020304" pitchFamily="18" charset="0"/>
              </a:rPr>
              <a:t>Havendo mais de uma propriedade, a apuração da área total pertencente ao segurado, nos termos do § 1º, será realizada a partir do somatório dos módulos fiscais de todas as propriedades, ainda que a atividade seja desenvolvida em apenas uma delas.</a:t>
            </a:r>
          </a:p>
          <a:p>
            <a:pPr algn="just">
              <a:lnSpc>
                <a:spcPct val="100000"/>
              </a:lnSpc>
            </a:pPr>
            <a:endParaRPr lang="pt-BR" dirty="0">
              <a:solidFill>
                <a:schemeClr val="bg1"/>
              </a:solidFill>
              <a:effectLst/>
              <a:latin typeface="+mj-lt"/>
              <a:ea typeface="Times New Roman" panose="02020603050405020304" pitchFamily="18" charset="0"/>
            </a:endParaRP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675861" y="365777"/>
            <a:ext cx="10382664"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ÁREA TOTAL OU SOMENTE ÁREA EXPLORADA</a:t>
            </a:r>
          </a:p>
        </p:txBody>
      </p:sp>
    </p:spTree>
    <p:extLst>
      <p:ext uri="{BB962C8B-B14F-4D97-AF65-F5344CB8AC3E}">
        <p14:creationId xmlns:p14="http://schemas.microsoft.com/office/powerpoint/2010/main" val="40721725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453498"/>
            <a:ext cx="11187953" cy="4238625"/>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A jurisprudência entende que devem ser consideradas as áreas exploradas, conforme Súmula 30 da TNU. Vejamos:</a:t>
            </a:r>
          </a:p>
          <a:p>
            <a:pPr marL="3228975" algn="just">
              <a:lnSpc>
                <a:spcPct val="100000"/>
              </a:lnSpc>
            </a:pPr>
            <a:r>
              <a:rPr lang="pt-BR" dirty="0">
                <a:solidFill>
                  <a:schemeClr val="bg1"/>
                </a:solidFill>
                <a:effectLst/>
                <a:latin typeface="+mj-lt"/>
                <a:ea typeface="Times New Roman" panose="02020603050405020304" pitchFamily="18" charset="0"/>
              </a:rPr>
              <a:t>Tratando-se de demanda previdenciária, o fato de o imóvel ser superior ao módulo rural não afasta, por si só, a qualificação de seu proprietário como segurado especial, desde que comprovada, nos autos, a sua exploração em regime de economia familiar.</a:t>
            </a:r>
          </a:p>
          <a:p>
            <a:pPr algn="just">
              <a:lnSpc>
                <a:spcPct val="100000"/>
              </a:lnSpc>
            </a:pPr>
            <a:r>
              <a:rPr lang="pt-BR" dirty="0">
                <a:solidFill>
                  <a:schemeClr val="bg1"/>
                </a:solidFill>
                <a:effectLst/>
                <a:latin typeface="+mj-lt"/>
                <a:ea typeface="Times New Roman" panose="02020603050405020304" pitchFamily="18" charset="0"/>
              </a:rPr>
              <a:t>No mesmo sentido o STJ no - RECURSO ESPECIAL: REsp 1947404 RS 2021/0061237-9.</a:t>
            </a:r>
          </a:p>
          <a:p>
            <a:pPr algn="just">
              <a:lnSpc>
                <a:spcPct val="100000"/>
              </a:lnSpc>
            </a:pPr>
            <a:r>
              <a:rPr lang="pt-BR" dirty="0">
                <a:solidFill>
                  <a:srgbClr val="FFC000"/>
                </a:solidFill>
                <a:effectLst/>
                <a:latin typeface="+mj-lt"/>
                <a:ea typeface="Times New Roman" panose="02020603050405020304" pitchFamily="18" charset="0"/>
              </a:rPr>
              <a:t>OBS.</a:t>
            </a:r>
            <a:r>
              <a:rPr lang="pt-BR" dirty="0">
                <a:solidFill>
                  <a:schemeClr val="bg1"/>
                </a:solidFill>
                <a:effectLst/>
                <a:latin typeface="+mj-lt"/>
                <a:ea typeface="Times New Roman" panose="02020603050405020304" pitchFamily="18" charset="0"/>
              </a:rPr>
              <a:t>: o tamanho da propriedade é autodeclarado no formulário próprio e o INSS faz batimento no CCIR – Certificado do Cadastro do Imóvel rural</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0592360"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ÁREA TOTAL OU SOMENTE ÁREA EXPLORADA</a:t>
            </a:r>
          </a:p>
        </p:txBody>
      </p:sp>
    </p:spTree>
    <p:extLst>
      <p:ext uri="{BB962C8B-B14F-4D97-AF65-F5344CB8AC3E}">
        <p14:creationId xmlns:p14="http://schemas.microsoft.com/office/powerpoint/2010/main" val="9008753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622852" y="1415398"/>
            <a:ext cx="11031266" cy="4671077"/>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A definição da quantidade de hectares por Módulo Fiscal é feita pelo INCRA – Instituto Nacional de Colonização e Reforma Agrária, fixando a quantidade representativa por município.</a:t>
            </a:r>
          </a:p>
          <a:p>
            <a:pPr algn="just">
              <a:lnSpc>
                <a:spcPct val="100000"/>
              </a:lnSpc>
            </a:pPr>
            <a:r>
              <a:rPr lang="pt-BR" dirty="0">
                <a:solidFill>
                  <a:schemeClr val="bg1"/>
                </a:solidFill>
                <a:effectLst/>
                <a:latin typeface="+mj-lt"/>
                <a:ea typeface="Times New Roman" panose="02020603050405020304" pitchFamily="18" charset="0"/>
              </a:rPr>
              <a:t>O INCRA leva em conta vários fatores, mas principalmente a densidade demográfica e a produtividade da terra, conferindo fator maior para locais menos populosos, mais ermos e fatores menores para áreas de maior concentração.</a:t>
            </a:r>
          </a:p>
          <a:p>
            <a:pPr algn="just">
              <a:lnSpc>
                <a:spcPct val="100000"/>
              </a:lnSpc>
            </a:pPr>
            <a:r>
              <a:rPr lang="pt-BR" dirty="0">
                <a:solidFill>
                  <a:srgbClr val="FFC000"/>
                </a:solidFill>
                <a:effectLst/>
                <a:latin typeface="+mj-lt"/>
                <a:ea typeface="Times New Roman" panose="02020603050405020304" pitchFamily="18" charset="0"/>
              </a:rPr>
              <a:t>Exemplo</a:t>
            </a:r>
            <a:r>
              <a:rPr lang="pt-BR" dirty="0">
                <a:solidFill>
                  <a:schemeClr val="bg1"/>
                </a:solidFill>
                <a:effectLst/>
                <a:latin typeface="+mj-lt"/>
                <a:ea typeface="Times New Roman" panose="02020603050405020304" pitchFamily="18" charset="0"/>
              </a:rPr>
              <a:t>: município de São Paulo (SP) é de 05 hectares e em Caxias (MA) é de 55 hectares. Assim, uma área de 30 hectares corresponde a 06 módulos fiscais em São Paulo e a menos de 01 módulo fiscal em Caxias/MA.</a:t>
            </a:r>
          </a:p>
          <a:p>
            <a:pPr algn="just">
              <a:lnSpc>
                <a:spcPct val="100000"/>
              </a:lnSpc>
            </a:pPr>
            <a:r>
              <a:rPr lang="pt-BR" dirty="0">
                <a:solidFill>
                  <a:schemeClr val="bg1"/>
                </a:solidFill>
                <a:effectLst/>
                <a:latin typeface="+mj-lt"/>
                <a:ea typeface="Times New Roman" panose="02020603050405020304" pitchFamily="18" charset="0"/>
              </a:rPr>
              <a:t>Na prática, se na autodeclaração somente contiver dados de hectares e local, o sistema do INSS calcula os módulos fiscais.</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0592360"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COMO CALCULAR O MÓDULO FISCAL</a:t>
            </a:r>
          </a:p>
        </p:txBody>
      </p:sp>
    </p:spTree>
    <p:extLst>
      <p:ext uri="{BB962C8B-B14F-4D97-AF65-F5344CB8AC3E}">
        <p14:creationId xmlns:p14="http://schemas.microsoft.com/office/powerpoint/2010/main" val="15469390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901149"/>
            <a:ext cx="11187953" cy="5591074"/>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Outorga é o termo genérico utilizado para as diversas formas de transferência de posse e/ou usufruto da terra a terceiros, como parceria, meação ou comodato.</a:t>
            </a:r>
          </a:p>
          <a:p>
            <a:pPr algn="just">
              <a:lnSpc>
                <a:spcPct val="100000"/>
              </a:lnSpc>
            </a:pPr>
            <a:r>
              <a:rPr lang="pt-BR" b="1" dirty="0">
                <a:solidFill>
                  <a:srgbClr val="00B050"/>
                </a:solidFill>
                <a:effectLst/>
                <a:latin typeface="+mj-lt"/>
                <a:ea typeface="Times New Roman" panose="02020603050405020304" pitchFamily="18" charset="0"/>
              </a:rPr>
              <a:t>Para o proprietário da terra é permitido outorgar até 50% do imóvel rural, mas o outorgante só mantém a condição de segurado especial se o outorgado tiver essa qualidade. Entretanto, o inverso não é recíproco</a:t>
            </a:r>
            <a:r>
              <a:rPr lang="pt-BR" b="1" dirty="0">
                <a:solidFill>
                  <a:schemeClr val="bg1"/>
                </a:solidFill>
                <a:effectLst/>
                <a:latin typeface="+mj-lt"/>
                <a:ea typeface="Times New Roman" panose="02020603050405020304" pitchFamily="18" charset="0"/>
              </a:rPr>
              <a:t>.</a:t>
            </a:r>
            <a:r>
              <a:rPr lang="pt-BR" dirty="0">
                <a:solidFill>
                  <a:schemeClr val="bg1"/>
                </a:solidFill>
                <a:effectLst/>
                <a:latin typeface="+mj-lt"/>
                <a:ea typeface="Times New Roman" panose="02020603050405020304" pitchFamily="18" charset="0"/>
              </a:rPr>
              <a:t> O outorgado pode ter a condição de segurado especial mesmo o outorgante não sendo segurado especial. </a:t>
            </a:r>
          </a:p>
          <a:p>
            <a:pPr algn="just">
              <a:lnSpc>
                <a:spcPct val="100000"/>
              </a:lnSpc>
            </a:pPr>
            <a:r>
              <a:rPr lang="pt-BR" dirty="0">
                <a:solidFill>
                  <a:schemeClr val="bg1"/>
                </a:solidFill>
                <a:effectLst/>
                <a:latin typeface="+mj-lt"/>
                <a:ea typeface="Times New Roman" panose="02020603050405020304" pitchFamily="18" charset="0"/>
              </a:rPr>
              <a:t>Isso porque a redação é destinada a quem outorga a terra, com quesitos seguintes para manter a qualidade de segurado. Para quem recebe a redação não criou nenhuma condição, a menos o limite dos 04 módulos fiscais. Veja-se IN nº 128/22</a:t>
            </a:r>
          </a:p>
          <a:p>
            <a:pPr marL="1477963" algn="just"/>
            <a:r>
              <a:rPr lang="pt-BR" sz="2000" dirty="0">
                <a:solidFill>
                  <a:schemeClr val="bg1"/>
                </a:solidFill>
              </a:rPr>
              <a:t>Art. 112. Não descaracteriza a condição de segurado especial:</a:t>
            </a:r>
          </a:p>
          <a:p>
            <a:pPr marL="1477963" algn="just"/>
            <a:r>
              <a:rPr lang="pt-BR" sz="2000" dirty="0" err="1">
                <a:solidFill>
                  <a:schemeClr val="bg1"/>
                </a:solidFill>
              </a:rPr>
              <a:t>I</a:t>
            </a:r>
            <a:r>
              <a:rPr lang="pt-BR" sz="2000" dirty="0">
                <a:solidFill>
                  <a:schemeClr val="bg1"/>
                </a:solidFill>
              </a:rPr>
              <a:t> – a outorga, por meio de contrato escrito de parceria, meação ou comodato, de até 50% (cinquenta por cento) do imóvel rural cuja área total, contínua ou descontínua, não seja superior a quatro módulos fiscais, desde que outorgante e outorgado continuem a exercer a respectiva atividade, individualmente ou em regime de economia familiar;</a:t>
            </a:r>
          </a:p>
          <a:p>
            <a:pPr algn="just">
              <a:lnSpc>
                <a:spcPct val="100000"/>
              </a:lnSpc>
            </a:pPr>
            <a:endParaRPr lang="pt-BR" dirty="0">
              <a:solidFill>
                <a:schemeClr val="bg1"/>
              </a:solidFill>
              <a:effectLst/>
              <a:latin typeface="+mj-lt"/>
              <a:ea typeface="Times New Roman" panose="02020603050405020304" pitchFamily="18" charset="0"/>
            </a:endParaRPr>
          </a:p>
          <a:p>
            <a:pPr algn="just">
              <a:lnSpc>
                <a:spcPct val="100000"/>
              </a:lnSpc>
            </a:pPr>
            <a:endParaRPr lang="pt-BR" dirty="0">
              <a:solidFill>
                <a:schemeClr val="bg1"/>
              </a:solidFill>
              <a:effectLst/>
              <a:latin typeface="+mj-lt"/>
              <a:ea typeface="Times New Roman" panose="02020603050405020304" pitchFamily="18" charset="0"/>
            </a:endParaRP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0592360"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MÓDULOS FISCAIS E OUTORGA DA TERRA</a:t>
            </a:r>
          </a:p>
        </p:txBody>
      </p:sp>
    </p:spTree>
    <p:extLst>
      <p:ext uri="{BB962C8B-B14F-4D97-AF65-F5344CB8AC3E}">
        <p14:creationId xmlns:p14="http://schemas.microsoft.com/office/powerpoint/2010/main" val="16045797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662609" y="1073427"/>
            <a:ext cx="10991509" cy="5003524"/>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O início do prazo de contagem de validade dos contratos de outorga para fins de ratificação de autodeclaração é contabilizado somente </a:t>
            </a:r>
            <a:r>
              <a:rPr lang="pt-BR" b="1" dirty="0">
                <a:solidFill>
                  <a:srgbClr val="00B050"/>
                </a:solidFill>
                <a:effectLst/>
                <a:latin typeface="+mj-lt"/>
                <a:ea typeface="Times New Roman" panose="02020603050405020304" pitchFamily="18" charset="0"/>
              </a:rPr>
              <a:t>a partir do registro do contrato ou do reconhecimento de firma em cartório.</a:t>
            </a:r>
          </a:p>
          <a:p>
            <a:pPr algn="just">
              <a:lnSpc>
                <a:spcPct val="100000"/>
              </a:lnSpc>
            </a:pPr>
            <a:r>
              <a:rPr lang="pt-BR" dirty="0">
                <a:solidFill>
                  <a:srgbClr val="FFC000"/>
                </a:solidFill>
                <a:effectLst/>
                <a:latin typeface="+mj-lt"/>
                <a:ea typeface="Times New Roman" panose="02020603050405020304" pitchFamily="18" charset="0"/>
              </a:rPr>
              <a:t>IN nº 128/22</a:t>
            </a:r>
          </a:p>
          <a:p>
            <a:pPr algn="just">
              <a:lnSpc>
                <a:spcPct val="100000"/>
              </a:lnSpc>
            </a:pPr>
            <a:r>
              <a:rPr lang="pt-BR" dirty="0">
                <a:solidFill>
                  <a:srgbClr val="FFC000"/>
                </a:solidFill>
                <a:effectLst/>
                <a:latin typeface="+mj-lt"/>
                <a:ea typeface="Times New Roman" panose="02020603050405020304" pitchFamily="18" charset="0"/>
              </a:rPr>
              <a:t>Art. 116</a:t>
            </a:r>
            <a:r>
              <a:rPr lang="pt-BR" dirty="0">
                <a:solidFill>
                  <a:schemeClr val="bg1"/>
                </a:solidFill>
                <a:effectLst/>
                <a:latin typeface="+mj-lt"/>
                <a:ea typeface="Times New Roman" panose="02020603050405020304" pitchFamily="18" charset="0"/>
              </a:rPr>
              <a:t>. Complementarmente à autodeclaração de que trata o § 1º do art. 115 e ao cadastro de que trata o art. 9º, a comprovação do exercício de atividade do segurado especial será feita por meio dos seguintes documentos, dentre outros, observado o contido no § 1º:</a:t>
            </a:r>
          </a:p>
          <a:p>
            <a:pPr algn="just">
              <a:lnSpc>
                <a:spcPct val="100000"/>
              </a:lnSpc>
            </a:pPr>
            <a:r>
              <a:rPr lang="pt-BR" dirty="0">
                <a:solidFill>
                  <a:srgbClr val="FFC000"/>
                </a:solidFill>
                <a:effectLst/>
                <a:latin typeface="+mj-lt"/>
                <a:ea typeface="Times New Roman" panose="02020603050405020304" pitchFamily="18" charset="0"/>
              </a:rPr>
              <a:t>I</a:t>
            </a:r>
            <a:r>
              <a:rPr lang="pt-BR" dirty="0">
                <a:solidFill>
                  <a:schemeClr val="bg1"/>
                </a:solidFill>
                <a:effectLst/>
                <a:latin typeface="+mj-lt"/>
                <a:ea typeface="Times New Roman" panose="02020603050405020304" pitchFamily="18" charset="0"/>
              </a:rPr>
              <a:t> – Contrato de arrendamento, parceria, meação ou comodato rural, cujo período da atividade será considerado </a:t>
            </a:r>
            <a:r>
              <a:rPr lang="pt-BR" b="1" dirty="0">
                <a:solidFill>
                  <a:srgbClr val="00B050"/>
                </a:solidFill>
                <a:effectLst/>
                <a:latin typeface="+mj-lt"/>
                <a:ea typeface="Times New Roman" panose="02020603050405020304" pitchFamily="18" charset="0"/>
              </a:rPr>
              <a:t>somente a partir da data do registro ou do reconhecimento de firma do documento em cartório;</a:t>
            </a:r>
          </a:p>
        </p:txBody>
      </p:sp>
      <p:sp>
        <p:nvSpPr>
          <p:cNvPr id="4" name="Subtítulo 2">
            <a:extLst>
              <a:ext uri="{FF2B5EF4-FFF2-40B4-BE49-F238E27FC236}">
                <a16:creationId xmlns:a16="http://schemas.microsoft.com/office/drawing/2014/main" id="{5E9ABCFE-C166-EFF9-0236-3086D034BC47}"/>
              </a:ext>
            </a:extLst>
          </p:cNvPr>
          <p:cNvSpPr txBox="1">
            <a:spLocks/>
          </p:cNvSpPr>
          <p:nvPr/>
        </p:nvSpPr>
        <p:spPr>
          <a:xfrm>
            <a:off x="662609" y="365777"/>
            <a:ext cx="10395916" cy="70765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latin typeface="+mj-lt"/>
                <a:ea typeface="Times New Roman" panose="02020603050405020304" pitchFamily="18" charset="0"/>
              </a:rPr>
              <a:t>CONTAGEM PRAZO INICIAL DE VALIDADE DA OUTORGA</a:t>
            </a:r>
            <a:endParaRPr lang="pt-BR" b="1" dirty="0">
              <a:solidFill>
                <a:srgbClr val="FFC000"/>
              </a:solidFill>
              <a:effectLst/>
              <a:latin typeface="+mj-lt"/>
              <a:ea typeface="Times New Roman" panose="02020603050405020304" pitchFamily="18" charset="0"/>
            </a:endParaRPr>
          </a:p>
        </p:txBody>
      </p:sp>
    </p:spTree>
    <p:extLst>
      <p:ext uri="{BB962C8B-B14F-4D97-AF65-F5344CB8AC3E}">
        <p14:creationId xmlns:p14="http://schemas.microsoft.com/office/powerpoint/2010/main" val="32543464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543049"/>
            <a:ext cx="11187953" cy="4486275"/>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A regra é bem evidente para o INSS, o outorgante, independente do tamanho do imóvel rural, perde a condição de segurado especial se fizer outorga do imóvel, ainda que parcialmente, por arrendamento. Essa previsão está no art.114 da IN nº 128/22:</a:t>
            </a:r>
          </a:p>
          <a:p>
            <a:pPr algn="just">
              <a:lnSpc>
                <a:spcPct val="100000"/>
              </a:lnSpc>
            </a:pPr>
            <a:endParaRPr lang="pt-BR" dirty="0">
              <a:solidFill>
                <a:srgbClr val="FFC000"/>
              </a:solidFill>
              <a:effectLst/>
              <a:latin typeface="+mj-lt"/>
              <a:ea typeface="Times New Roman" panose="02020603050405020304" pitchFamily="18" charset="0"/>
            </a:endParaRPr>
          </a:p>
          <a:p>
            <a:pPr algn="just">
              <a:lnSpc>
                <a:spcPct val="100000"/>
              </a:lnSpc>
            </a:pPr>
            <a:r>
              <a:rPr lang="pt-BR" dirty="0">
                <a:solidFill>
                  <a:srgbClr val="FFC000"/>
                </a:solidFill>
                <a:effectLst/>
                <a:latin typeface="+mj-lt"/>
                <a:ea typeface="Times New Roman" panose="02020603050405020304" pitchFamily="18" charset="0"/>
              </a:rPr>
              <a:t>Art. 114</a:t>
            </a:r>
            <a:r>
              <a:rPr lang="pt-BR" dirty="0">
                <a:solidFill>
                  <a:schemeClr val="bg1"/>
                </a:solidFill>
                <a:effectLst/>
                <a:latin typeface="+mj-lt"/>
                <a:ea typeface="Times New Roman" panose="02020603050405020304" pitchFamily="18" charset="0"/>
              </a:rPr>
              <a:t>. Não se considera segurado especial o arrendador de imóvel rural ou de embarcação.</a:t>
            </a:r>
          </a:p>
          <a:p>
            <a:pPr algn="just">
              <a:lnSpc>
                <a:spcPct val="100000"/>
              </a:lnSpc>
            </a:pPr>
            <a:endParaRPr lang="pt-BR" dirty="0">
              <a:solidFill>
                <a:schemeClr val="bg1"/>
              </a:solidFill>
              <a:effectLst/>
              <a:latin typeface="+mj-lt"/>
              <a:ea typeface="Times New Roman" panose="02020603050405020304" pitchFamily="18" charset="0"/>
            </a:endParaRPr>
          </a:p>
          <a:p>
            <a:pPr algn="just">
              <a:lnSpc>
                <a:spcPct val="100000"/>
              </a:lnSpc>
            </a:pPr>
            <a:r>
              <a:rPr lang="pt-BR" dirty="0">
                <a:solidFill>
                  <a:schemeClr val="bg1"/>
                </a:solidFill>
                <a:effectLst/>
                <a:latin typeface="+mj-lt"/>
                <a:ea typeface="Times New Roman" panose="02020603050405020304" pitchFamily="18" charset="0"/>
              </a:rPr>
              <a:t>Por outro lado, segundo o próprio conceito de segurado especial na lei de benefícios, o arrendatário é considerado segurado especial, desde que não incorra em nenhuma das hipóteses de descaracterização. Veja-se art.11, VII, a da Lei nº 8.213/91:</a:t>
            </a:r>
          </a:p>
        </p:txBody>
      </p:sp>
      <p:sp>
        <p:nvSpPr>
          <p:cNvPr id="4" name="Subtítulo 2">
            <a:extLst>
              <a:ext uri="{FF2B5EF4-FFF2-40B4-BE49-F238E27FC236}">
                <a16:creationId xmlns:a16="http://schemas.microsoft.com/office/drawing/2014/main" id="{14C35442-2164-C829-8567-61DAB83769FF}"/>
              </a:ext>
            </a:extLst>
          </p:cNvPr>
          <p:cNvSpPr txBox="1">
            <a:spLocks/>
          </p:cNvSpPr>
          <p:nvPr/>
        </p:nvSpPr>
        <p:spPr>
          <a:xfrm>
            <a:off x="466165" y="365777"/>
            <a:ext cx="10592360"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ARRENDAMENTO DA TERRA E PERDA DA QUALIDADE DE SEGURADO ESPECIAL</a:t>
            </a:r>
          </a:p>
        </p:txBody>
      </p:sp>
    </p:spTree>
    <p:extLst>
      <p:ext uri="{BB962C8B-B14F-4D97-AF65-F5344CB8AC3E}">
        <p14:creationId xmlns:p14="http://schemas.microsoft.com/office/powerpoint/2010/main" val="2828237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876301"/>
            <a:ext cx="11187953" cy="5743574"/>
          </a:xfrm>
        </p:spPr>
        <p:txBody>
          <a:bodyPr numCol="1" spcCol="360000">
            <a:normAutofit lnSpcReduction="10000"/>
          </a:bodyPr>
          <a:lstStyle/>
          <a:p>
            <a:pPr algn="just">
              <a:lnSpc>
                <a:spcPct val="100000"/>
              </a:lnSpc>
            </a:pPr>
            <a:r>
              <a:rPr lang="pt-BR" dirty="0">
                <a:solidFill>
                  <a:schemeClr val="bg1"/>
                </a:solidFill>
                <a:effectLst/>
                <a:latin typeface="+mj-lt"/>
                <a:ea typeface="Times New Roman" panose="02020603050405020304" pitchFamily="18" charset="0"/>
              </a:rPr>
              <a:t>A contratação de trabalhadores alberga empregado por tempo determinado e prestadores de serviços (contribuintes individuais) e limita a razão de 120 pessoas por ano. </a:t>
            </a:r>
          </a:p>
          <a:p>
            <a:pPr algn="just">
              <a:lnSpc>
                <a:spcPct val="100000"/>
              </a:lnSpc>
            </a:pPr>
            <a:r>
              <a:rPr lang="pt-BR" dirty="0">
                <a:solidFill>
                  <a:schemeClr val="bg1"/>
                </a:solidFill>
                <a:effectLst/>
                <a:latin typeface="+mj-lt"/>
                <a:ea typeface="Times New Roman" panose="02020603050405020304" pitchFamily="18" charset="0"/>
              </a:rPr>
              <a:t>Outro fator importante é que essa contratação é feita pelo grupo familiar, o que faz com que eventual violação do limite descaracterize todo o grupo familiar. Vejamos o </a:t>
            </a:r>
            <a:r>
              <a:rPr lang="pt-BR" dirty="0">
                <a:solidFill>
                  <a:srgbClr val="FFC000"/>
                </a:solidFill>
                <a:effectLst/>
                <a:latin typeface="+mj-lt"/>
                <a:ea typeface="Times New Roman" panose="02020603050405020304" pitchFamily="18" charset="0"/>
              </a:rPr>
              <a:t>Decreto nº 3.048/99:</a:t>
            </a:r>
          </a:p>
          <a:p>
            <a:pPr marL="3228975" indent="-3228975" algn="just">
              <a:lnSpc>
                <a:spcPct val="100000"/>
              </a:lnSpc>
            </a:pPr>
            <a:r>
              <a:rPr lang="pt-BR" dirty="0">
                <a:solidFill>
                  <a:srgbClr val="FFC000"/>
                </a:solidFill>
                <a:effectLst/>
                <a:latin typeface="+mj-lt"/>
                <a:ea typeface="Times New Roman" panose="02020603050405020304" pitchFamily="18" charset="0"/>
              </a:rPr>
              <a:t>Art. 9º</a:t>
            </a:r>
          </a:p>
          <a:p>
            <a:pPr marL="3228975" indent="-3228975" algn="just">
              <a:lnSpc>
                <a:spcPct val="100000"/>
              </a:lnSpc>
            </a:pPr>
            <a:r>
              <a:rPr lang="pt-BR" dirty="0">
                <a:solidFill>
                  <a:srgbClr val="FFC000"/>
                </a:solidFill>
                <a:effectLst/>
                <a:latin typeface="+mj-lt"/>
                <a:ea typeface="Times New Roman" panose="02020603050405020304" pitchFamily="18" charset="0"/>
              </a:rPr>
              <a:t>§ 21.  </a:t>
            </a:r>
            <a:r>
              <a:rPr lang="pt-BR" dirty="0">
                <a:solidFill>
                  <a:schemeClr val="bg1"/>
                </a:solidFill>
                <a:effectLst/>
                <a:latin typeface="+mj-lt"/>
                <a:ea typeface="Times New Roman" panose="02020603050405020304" pitchFamily="18" charset="0"/>
              </a:rPr>
              <a:t>O grupo familiar poderá utilizar-se de empregado contratado por prazo determinado, inclusive daquele referido na alínea “r” do inciso I do caput, ou de trabalhador de que trata a alínea “j” do inciso V do caput, à razão de, no máximo, cento e vinte pessoas por dia no mesmo ano civil, em períodos corridos ou intercalados, ou, ainda, por tempo equivalente em horas de trabalho, à razão de oito horas por dia e quarenta e quatro horas por semana, hipóteses em que períodos de afastamento em decorrência de percepção de auxílio por incapacidade temporária não serão computados.       (Redação dada pelo Decreto nº 10.410, de 2020).</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0592360"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CONTRATAÇÃO DE TRABALHADORES ACIMA DE 120/ANO </a:t>
            </a:r>
          </a:p>
        </p:txBody>
      </p:sp>
    </p:spTree>
    <p:extLst>
      <p:ext uri="{BB962C8B-B14F-4D97-AF65-F5344CB8AC3E}">
        <p14:creationId xmlns:p14="http://schemas.microsoft.com/office/powerpoint/2010/main" val="23524547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310624"/>
            <a:ext cx="11187953" cy="4962524"/>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Com isso, é possível a contratação de 01 (uma) pessoa por 120 (cento e vinte) dias no ano, como é possível a contratação de 04 (quatro) pessoas por 30 (trinta) dias no ano civil.</a:t>
            </a:r>
          </a:p>
          <a:p>
            <a:pPr algn="just">
              <a:lnSpc>
                <a:spcPct val="100000"/>
              </a:lnSpc>
            </a:pPr>
            <a:r>
              <a:rPr lang="pt-BR" dirty="0">
                <a:solidFill>
                  <a:schemeClr val="bg1"/>
                </a:solidFill>
                <a:effectLst/>
                <a:latin typeface="+mj-lt"/>
                <a:ea typeface="Times New Roman" panose="02020603050405020304" pitchFamily="18" charset="0"/>
              </a:rPr>
              <a:t>Art.112 da </a:t>
            </a:r>
            <a:r>
              <a:rPr lang="pt-BR" dirty="0">
                <a:solidFill>
                  <a:srgbClr val="FFC000"/>
                </a:solidFill>
                <a:effectLst/>
                <a:latin typeface="+mj-lt"/>
                <a:ea typeface="Times New Roman" panose="02020603050405020304" pitchFamily="18" charset="0"/>
              </a:rPr>
              <a:t>IN nº 128/22</a:t>
            </a:r>
          </a:p>
          <a:p>
            <a:pPr marL="3228975" algn="just">
              <a:lnSpc>
                <a:spcPct val="100000"/>
              </a:lnSpc>
            </a:pPr>
            <a:r>
              <a:rPr lang="pt-BR" dirty="0">
                <a:solidFill>
                  <a:srgbClr val="FFC000"/>
                </a:solidFill>
                <a:effectLst/>
                <a:latin typeface="+mj-lt"/>
                <a:ea typeface="Times New Roman" panose="02020603050405020304" pitchFamily="18" charset="0"/>
              </a:rPr>
              <a:t>Art. 112</a:t>
            </a:r>
            <a:r>
              <a:rPr lang="pt-BR" dirty="0">
                <a:solidFill>
                  <a:schemeClr val="bg1"/>
                </a:solidFill>
                <a:effectLst/>
                <a:latin typeface="+mj-lt"/>
                <a:ea typeface="Times New Roman" panose="02020603050405020304" pitchFamily="18" charset="0"/>
              </a:rPr>
              <a:t>. Não descaracteriza a condição de segurado especial:</a:t>
            </a:r>
          </a:p>
          <a:p>
            <a:pPr marL="3228975" algn="just">
              <a:lnSpc>
                <a:spcPct val="100000"/>
              </a:lnSpc>
            </a:pPr>
            <a:r>
              <a:rPr lang="pt-BR" dirty="0">
                <a:solidFill>
                  <a:srgbClr val="FFC000"/>
                </a:solidFill>
                <a:effectLst/>
                <a:latin typeface="+mj-lt"/>
                <a:ea typeface="Times New Roman" panose="02020603050405020304" pitchFamily="18" charset="0"/>
              </a:rPr>
              <a:t>VIII</a:t>
            </a:r>
            <a:r>
              <a:rPr lang="pt-BR" dirty="0">
                <a:solidFill>
                  <a:schemeClr val="bg1"/>
                </a:solidFill>
                <a:effectLst/>
                <a:latin typeface="+mj-lt"/>
                <a:ea typeface="Times New Roman" panose="02020603050405020304" pitchFamily="18" charset="0"/>
              </a:rPr>
              <a:t> – a contratação de trabalhadores, por prazo determinado, à razão de, no máximo, 120 (cento e vinte) pessoas/dia dentro do ano civil, em períodos corridos ou intercalados ou, ainda, por tempo equivalente em horas de trabalho, à razão de 8 (oito) horas/dia e 44 (quarenta e quatro) horas/semana, não devendo ser computado nesse prazo o período em que o trabalhador se afasta em decorrência da percepção de auxílio por incapacidade temporária;</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0592360"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CONTRATAÇÃO DE TRABALHADORES ACIMA DE 120/ANO </a:t>
            </a:r>
          </a:p>
        </p:txBody>
      </p:sp>
    </p:spTree>
    <p:extLst>
      <p:ext uri="{BB962C8B-B14F-4D97-AF65-F5344CB8AC3E}">
        <p14:creationId xmlns:p14="http://schemas.microsoft.com/office/powerpoint/2010/main" val="13520425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415399"/>
            <a:ext cx="11187953" cy="4737751"/>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Seu Alberto todo ano contrata alguns prestadores de serviço para ajudar em queimar e brocar a terra.</a:t>
            </a:r>
          </a:p>
          <a:p>
            <a:pPr algn="just">
              <a:lnSpc>
                <a:spcPct val="100000"/>
              </a:lnSpc>
            </a:pPr>
            <a:r>
              <a:rPr lang="pt-BR" dirty="0">
                <a:solidFill>
                  <a:schemeClr val="bg1"/>
                </a:solidFill>
                <a:effectLst/>
                <a:latin typeface="+mj-lt"/>
                <a:ea typeface="Times New Roman" panose="02020603050405020304" pitchFamily="18" charset="0"/>
              </a:rPr>
              <a:t>No ano de 2023 contratou 01(uma) pessoa para trabalhar em 20/09/23 e rescindiu o contrato em 22/04/24, ou seja, mais de 07 (sete) meses depois. </a:t>
            </a:r>
          </a:p>
          <a:p>
            <a:pPr algn="just">
              <a:lnSpc>
                <a:spcPct val="100000"/>
              </a:lnSpc>
            </a:pPr>
            <a:r>
              <a:rPr lang="pt-BR" dirty="0">
                <a:solidFill>
                  <a:schemeClr val="bg1"/>
                </a:solidFill>
                <a:effectLst/>
                <a:latin typeface="+mj-lt"/>
                <a:ea typeface="Times New Roman" panose="02020603050405020304" pitchFamily="18" charset="0"/>
              </a:rPr>
              <a:t>Na conferência do prazo, a contratação é limitada ao ano civil. No ano de 2023 foram menos de 120 dias e ainda ficam excluídos os domingos e o sábado só confere 04 horas.</a:t>
            </a:r>
          </a:p>
          <a:p>
            <a:pPr algn="just">
              <a:lnSpc>
                <a:spcPct val="100000"/>
              </a:lnSpc>
            </a:pPr>
            <a:r>
              <a:rPr lang="pt-BR" dirty="0">
                <a:solidFill>
                  <a:schemeClr val="bg1"/>
                </a:solidFill>
                <a:effectLst/>
                <a:latin typeface="+mj-lt"/>
                <a:ea typeface="Times New Roman" panose="02020603050405020304" pitchFamily="18" charset="0"/>
              </a:rPr>
              <a:t>Da mesma forma o ano de 2024, com menos de 120 dias/pessoa, de sorte que essa contratação de 07 (sete) meses e 02 dias NÃO DESCARACTERIZA A CONDIÇÃO DE SEGURADO ESPECIAL.</a:t>
            </a:r>
          </a:p>
          <a:p>
            <a:pPr algn="just">
              <a:lnSpc>
                <a:spcPct val="100000"/>
              </a:lnSpc>
            </a:pPr>
            <a:r>
              <a:rPr lang="pt-BR" dirty="0">
                <a:solidFill>
                  <a:srgbClr val="FFC000"/>
                </a:solidFill>
                <a:effectLst/>
                <a:latin typeface="+mj-lt"/>
                <a:ea typeface="Times New Roman" panose="02020603050405020304" pitchFamily="18" charset="0"/>
              </a:rPr>
              <a:t>OBS.</a:t>
            </a:r>
            <a:r>
              <a:rPr lang="pt-BR" dirty="0">
                <a:solidFill>
                  <a:schemeClr val="bg1"/>
                </a:solidFill>
                <a:effectLst/>
                <a:latin typeface="+mj-lt"/>
                <a:ea typeface="Times New Roman" panose="02020603050405020304" pitchFamily="18" charset="0"/>
              </a:rPr>
              <a:t>: se durante esse período o contratado se afastasse recebendo auxílio por incapacidade temporária, o prazo seria prorrogado em tempo equivalente ao do benefício.</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ESTUDO DE CASO </a:t>
            </a:r>
            <a:r>
              <a:rPr lang="pt-BR" dirty="0">
                <a:solidFill>
                  <a:schemeClr val="bg1"/>
                </a:solidFill>
                <a:effectLst/>
                <a:latin typeface="+mj-lt"/>
                <a:ea typeface="Times New Roman" panose="02020603050405020304" pitchFamily="18" charset="0"/>
              </a:rPr>
              <a:t>–</a:t>
            </a:r>
            <a:r>
              <a:rPr lang="pt-BR" b="1" dirty="0">
                <a:solidFill>
                  <a:schemeClr val="bg1"/>
                </a:solidFill>
                <a:effectLst/>
                <a:latin typeface="+mj-lt"/>
                <a:ea typeface="Times New Roman" panose="02020603050405020304" pitchFamily="18" charset="0"/>
              </a:rPr>
              <a:t> </a:t>
            </a:r>
            <a:r>
              <a:rPr lang="pt-BR" dirty="0">
                <a:solidFill>
                  <a:schemeClr val="bg1"/>
                </a:solidFill>
                <a:effectLst/>
                <a:latin typeface="+mj-lt"/>
                <a:ea typeface="Times New Roman" panose="02020603050405020304" pitchFamily="18" charset="0"/>
              </a:rPr>
              <a:t>COMO CALCULAR OS PRAZOS TRABALHADORES/DIA NO ANO</a:t>
            </a:r>
          </a:p>
        </p:txBody>
      </p:sp>
    </p:spTree>
    <p:extLst>
      <p:ext uri="{BB962C8B-B14F-4D97-AF65-F5344CB8AC3E}">
        <p14:creationId xmlns:p14="http://schemas.microsoft.com/office/powerpoint/2010/main" val="22787763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419224"/>
            <a:ext cx="11187953" cy="5172076"/>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Previsão em todos os normativos, repetidos pela IN nº 128/22 no seu art.112. Veja-se:</a:t>
            </a:r>
          </a:p>
          <a:p>
            <a:pPr marL="3228975" algn="just">
              <a:lnSpc>
                <a:spcPct val="100000"/>
              </a:lnSpc>
            </a:pPr>
            <a:r>
              <a:rPr lang="pt-BR" dirty="0">
                <a:solidFill>
                  <a:srgbClr val="FFC000"/>
                </a:solidFill>
                <a:effectLst/>
                <a:latin typeface="+mj-lt"/>
                <a:ea typeface="Times New Roman" panose="02020603050405020304" pitchFamily="18" charset="0"/>
              </a:rPr>
              <a:t>IN n128/22</a:t>
            </a:r>
          </a:p>
          <a:p>
            <a:pPr marL="3228975" algn="just">
              <a:lnSpc>
                <a:spcPct val="100000"/>
              </a:lnSpc>
            </a:pPr>
            <a:r>
              <a:rPr lang="pt-BR" dirty="0">
                <a:solidFill>
                  <a:srgbClr val="FFC000"/>
                </a:solidFill>
                <a:effectLst/>
                <a:latin typeface="+mj-lt"/>
                <a:ea typeface="Times New Roman" panose="02020603050405020304" pitchFamily="18" charset="0"/>
              </a:rPr>
              <a:t>Art.112 </a:t>
            </a:r>
            <a:r>
              <a:rPr lang="pt-BR" dirty="0">
                <a:solidFill>
                  <a:schemeClr val="bg1"/>
                </a:solidFill>
                <a:effectLst/>
                <a:latin typeface="+mj-lt"/>
                <a:ea typeface="Times New Roman" panose="02020603050405020304" pitchFamily="18" charset="0"/>
              </a:rPr>
              <a:t>Não descaracteriza a condição de segurado especial:</a:t>
            </a:r>
          </a:p>
          <a:p>
            <a:pPr marL="3228975" algn="just">
              <a:lnSpc>
                <a:spcPct val="100000"/>
              </a:lnSpc>
            </a:pPr>
            <a:r>
              <a:rPr lang="pt-BR" dirty="0">
                <a:solidFill>
                  <a:srgbClr val="FFC000"/>
                </a:solidFill>
                <a:effectLst/>
                <a:latin typeface="+mj-lt"/>
                <a:ea typeface="Times New Roman" panose="02020603050405020304" pitchFamily="18" charset="0"/>
              </a:rPr>
              <a:t>IX</a:t>
            </a:r>
            <a:r>
              <a:rPr lang="pt-BR" dirty="0">
                <a:solidFill>
                  <a:schemeClr val="bg1"/>
                </a:solidFill>
                <a:effectLst/>
                <a:latin typeface="+mj-lt"/>
                <a:ea typeface="Times New Roman" panose="02020603050405020304" pitchFamily="18" charset="0"/>
              </a:rPr>
              <a:t> – a percepção de rendimentos decorrentes de:</a:t>
            </a:r>
          </a:p>
          <a:p>
            <a:pPr marL="3228975" algn="just">
              <a:lnSpc>
                <a:spcPct val="100000"/>
              </a:lnSpc>
            </a:pPr>
            <a:r>
              <a:rPr lang="pt-BR" dirty="0">
                <a:solidFill>
                  <a:schemeClr val="bg1"/>
                </a:solidFill>
                <a:effectLst/>
                <a:latin typeface="+mj-lt"/>
                <a:ea typeface="Times New Roman" panose="02020603050405020304" pitchFamily="18" charset="0"/>
              </a:rPr>
              <a:t>d) exercício de atividade remunerada, </a:t>
            </a:r>
            <a:r>
              <a:rPr lang="pt-BR" dirty="0">
                <a:solidFill>
                  <a:srgbClr val="C00000"/>
                </a:solidFill>
                <a:effectLst/>
                <a:latin typeface="+mj-lt"/>
                <a:ea typeface="Times New Roman" panose="02020603050405020304" pitchFamily="18" charset="0"/>
              </a:rPr>
              <a:t>urbana ou rural</a:t>
            </a:r>
            <a:r>
              <a:rPr lang="pt-BR" dirty="0">
                <a:solidFill>
                  <a:schemeClr val="bg1"/>
                </a:solidFill>
                <a:effectLst/>
                <a:latin typeface="+mj-lt"/>
                <a:ea typeface="Times New Roman" panose="02020603050405020304" pitchFamily="18" charset="0"/>
              </a:rPr>
              <a:t>, em período não superior a 120 (cento e vinte) dias, corridos ou intercalados, no ano civil, observado o disposto no § 2º;</a:t>
            </a:r>
          </a:p>
          <a:p>
            <a:pPr algn="just">
              <a:lnSpc>
                <a:spcPct val="100000"/>
              </a:lnSpc>
            </a:pPr>
            <a:r>
              <a:rPr lang="pt-BR" dirty="0">
                <a:solidFill>
                  <a:srgbClr val="FFC000"/>
                </a:solidFill>
                <a:effectLst/>
                <a:latin typeface="+mj-lt"/>
                <a:ea typeface="Times New Roman" panose="02020603050405020304" pitchFamily="18" charset="0"/>
              </a:rPr>
              <a:t>OBS.</a:t>
            </a:r>
            <a:r>
              <a:rPr lang="pt-BR" dirty="0">
                <a:solidFill>
                  <a:schemeClr val="bg1"/>
                </a:solidFill>
                <a:effectLst/>
                <a:latin typeface="+mj-lt"/>
                <a:ea typeface="Times New Roman" panose="02020603050405020304" pitchFamily="18" charset="0"/>
              </a:rPr>
              <a:t>: a violação desse quesito exclui somente o membro do grupo familiar, não prejudicando os demais. Da mesma forma se participar de sociedade empresária, tornar-se segurado obrigatório em outro regime previdenciário, se enquadrar em outra categoria de segurado do RGPS ou receber alguns benefícios previdenciários acima de 01 salário-mínimo.</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EXERCÍCIO DE ATIVIDADE REMUNERADA ACIMA DE 120/DIAS NO ANO</a:t>
            </a:r>
            <a:endParaRPr lang="pt-BR"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28371034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073426"/>
            <a:ext cx="11187953" cy="5418797"/>
          </a:xfrm>
        </p:spPr>
        <p:txBody>
          <a:bodyPr numCol="1" spcCol="360000">
            <a:normAutofit/>
          </a:bodyPr>
          <a:lstStyle/>
          <a:p>
            <a:pPr algn="just">
              <a:lnSpc>
                <a:spcPct val="100000"/>
              </a:lnSpc>
            </a:pPr>
            <a:r>
              <a:rPr lang="pt-BR" dirty="0">
                <a:solidFill>
                  <a:schemeClr val="bg1"/>
                </a:solidFill>
                <a:latin typeface="+mj-lt"/>
                <a:ea typeface="Times New Roman" panose="02020603050405020304" pitchFamily="18" charset="0"/>
              </a:rPr>
              <a:t>Seu João apresenta contrato de comodato com firma reconhecida em 01/01/08.</a:t>
            </a:r>
          </a:p>
          <a:p>
            <a:pPr algn="just">
              <a:lnSpc>
                <a:spcPct val="100000"/>
              </a:lnSpc>
            </a:pPr>
            <a:r>
              <a:rPr lang="pt-BR" dirty="0">
                <a:solidFill>
                  <a:schemeClr val="bg1"/>
                </a:solidFill>
                <a:effectLst/>
                <a:latin typeface="+mj-lt"/>
                <a:ea typeface="Times New Roman" panose="02020603050405020304" pitchFamily="18" charset="0"/>
              </a:rPr>
              <a:t>Trata-se de contrato com validade indeterminada. Mas seu João assinou a carteira em 28/02/2016, como vigia. Como fica seu tempo de ratificação como segurado especial?</a:t>
            </a:r>
          </a:p>
          <a:p>
            <a:pPr algn="just">
              <a:lnSpc>
                <a:spcPct val="100000"/>
              </a:lnSpc>
            </a:pPr>
            <a:endParaRPr lang="pt-BR" dirty="0">
              <a:solidFill>
                <a:schemeClr val="bg1"/>
              </a:solidFill>
              <a:effectLst/>
              <a:latin typeface="+mj-lt"/>
              <a:ea typeface="Times New Roman" panose="02020603050405020304" pitchFamily="18" charset="0"/>
            </a:endParaRPr>
          </a:p>
          <a:p>
            <a:pPr algn="just">
              <a:lnSpc>
                <a:spcPct val="100000"/>
              </a:lnSpc>
            </a:pPr>
            <a:r>
              <a:rPr lang="pt-BR" dirty="0">
                <a:solidFill>
                  <a:schemeClr val="bg1"/>
                </a:solidFill>
                <a:effectLst/>
                <a:latin typeface="+mj-lt"/>
                <a:ea typeface="Times New Roman" panose="02020603050405020304" pitchFamily="18" charset="0"/>
              </a:rPr>
              <a:t>O contrato de comodato sem data fim tem força de prova até eventual hipótese de descaracterização. </a:t>
            </a:r>
          </a:p>
          <a:p>
            <a:pPr algn="just">
              <a:lnSpc>
                <a:spcPct val="100000"/>
              </a:lnSpc>
            </a:pPr>
            <a:r>
              <a:rPr lang="pt-BR" dirty="0">
                <a:solidFill>
                  <a:schemeClr val="bg1"/>
                </a:solidFill>
                <a:effectLst/>
                <a:latin typeface="+mj-lt"/>
                <a:ea typeface="Times New Roman" panose="02020603050405020304" pitchFamily="18" charset="0"/>
              </a:rPr>
              <a:t>No caso, se não houver outros elementos </a:t>
            </a:r>
            <a:r>
              <a:rPr lang="pt-BR" dirty="0" err="1">
                <a:solidFill>
                  <a:schemeClr val="bg1"/>
                </a:solidFill>
                <a:effectLst/>
                <a:latin typeface="+mj-lt"/>
                <a:ea typeface="Times New Roman" panose="02020603050405020304" pitchFamily="18" charset="0"/>
              </a:rPr>
              <a:t>descaracterizadores</a:t>
            </a:r>
            <a:r>
              <a:rPr lang="pt-BR" dirty="0">
                <a:solidFill>
                  <a:schemeClr val="bg1"/>
                </a:solidFill>
                <a:effectLst/>
                <a:latin typeface="+mj-lt"/>
                <a:ea typeface="Times New Roman" panose="02020603050405020304" pitchFamily="18" charset="0"/>
              </a:rPr>
              <a:t>, a ratificação será de 01/01/2008 até o mês subsequente a 120 dias após o início do trabalho de carteira assinada.</a:t>
            </a:r>
          </a:p>
          <a:p>
            <a:pPr algn="just">
              <a:lnSpc>
                <a:spcPct val="100000"/>
              </a:lnSpc>
            </a:pPr>
            <a:r>
              <a:rPr lang="pt-BR" dirty="0">
                <a:solidFill>
                  <a:schemeClr val="bg1"/>
                </a:solidFill>
                <a:effectLst/>
                <a:latin typeface="+mj-lt"/>
                <a:ea typeface="Times New Roman" panose="02020603050405020304" pitchFamily="18" charset="0"/>
              </a:rPr>
              <a:t>Ou seja, o INSS ratificará parcialmente de 01/01/2008 a 30/06/2016, já que em 01/07/2016 inicia sua descaracterização, que seguirá até 31/12/2016.</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538055"/>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COMO É FEITA A CONTAGEM EM CASOS DE EXERCÍCIO DE ATIVIDADE URBANA</a:t>
            </a:r>
            <a:endParaRPr lang="pt-BR"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41141719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657348"/>
            <a:ext cx="11187953" cy="3819527"/>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Para esse caso, a descaracterização também exige que período acima de 120 dias seja dentro do mesmo ano civil, de sorte que se ultrapassar esse período, mas alcançar 2 anos civil, não haverá descaracterização se em cada ano não se ultrapassar 120 dias.</a:t>
            </a:r>
          </a:p>
          <a:p>
            <a:pPr algn="just">
              <a:lnSpc>
                <a:spcPct val="100000"/>
              </a:lnSpc>
            </a:pPr>
            <a:r>
              <a:rPr lang="pt-BR" b="1" dirty="0">
                <a:solidFill>
                  <a:srgbClr val="00B050"/>
                </a:solidFill>
                <a:effectLst/>
                <a:latin typeface="+mj-lt"/>
                <a:ea typeface="Times New Roman" panose="02020603050405020304" pitchFamily="18" charset="0"/>
              </a:rPr>
              <a:t>Nesse caso o sábado e domingo são incluídos. </a:t>
            </a:r>
            <a:r>
              <a:rPr lang="pt-BR" dirty="0">
                <a:solidFill>
                  <a:schemeClr val="bg1"/>
                </a:solidFill>
                <a:effectLst/>
                <a:latin typeface="+mj-lt"/>
                <a:ea typeface="Times New Roman" panose="02020603050405020304" pitchFamily="18" charset="0"/>
              </a:rPr>
              <a:t>A legislação não fala sobre a hipótese de afastamento e recebimento de auxílio por incapacidade temporária, mas pela regra geral também descaracteriza nesse período, já que constará no INSS na qualidade de segurado empregado.</a:t>
            </a:r>
          </a:p>
          <a:p>
            <a:pPr algn="just">
              <a:lnSpc>
                <a:spcPct val="100000"/>
              </a:lnSpc>
            </a:pPr>
            <a:r>
              <a:rPr lang="pt-BR" dirty="0">
                <a:solidFill>
                  <a:schemeClr val="bg1"/>
                </a:solidFill>
                <a:effectLst/>
                <a:latin typeface="+mj-lt"/>
                <a:ea typeface="Times New Roman" panose="02020603050405020304" pitchFamily="18" charset="0"/>
              </a:rPr>
              <a:t>O início da contagem da descaracterização é de suma importância para se compreender os períodos que podem ou não ser ratificados.</a:t>
            </a:r>
          </a:p>
          <a:p>
            <a:pPr algn="just">
              <a:lnSpc>
                <a:spcPct val="100000"/>
              </a:lnSpc>
            </a:pPr>
            <a:endParaRPr lang="pt-BR" dirty="0">
              <a:solidFill>
                <a:schemeClr val="bg1"/>
              </a:solidFill>
              <a:effectLst/>
              <a:latin typeface="+mj-lt"/>
              <a:ea typeface="Times New Roman" panose="02020603050405020304" pitchFamily="18" charset="0"/>
            </a:endParaRP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EXERCÍCIO DE ATIVIDADE REMUNERADA ACIMA DE 120/DIAS NO ANO</a:t>
            </a:r>
            <a:endParaRPr lang="pt-BR"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14945131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675861" y="1166191"/>
            <a:ext cx="10978257" cy="5326032"/>
          </a:xfrm>
        </p:spPr>
        <p:txBody>
          <a:bodyPr numCol="1" spcCol="360000">
            <a:normAutofit/>
          </a:bodyPr>
          <a:lstStyle/>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Exploração de mais de 04 módulos fiscais, a partir de 23/06/08</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Outorga de mais de 50% do imóvel rural, ou na hipótese de o outorgado não ser segurado especial (para proprietário)</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Exploração de atividade turística por mais de 120 dias/ano</a:t>
            </a:r>
          </a:p>
          <a:p>
            <a:pPr marL="342900" indent="-342900" algn="just">
              <a:lnSpc>
                <a:spcPct val="100000"/>
              </a:lnSpc>
              <a:buFont typeface="Arial" panose="020B0604020202020204" pitchFamily="34" charset="0"/>
              <a:buChar char="•"/>
            </a:pPr>
            <a:r>
              <a:rPr lang="pt-BR" dirty="0">
                <a:solidFill>
                  <a:schemeClr val="bg1"/>
                </a:solidFill>
                <a:latin typeface="+mj-lt"/>
                <a:ea typeface="Times New Roman" panose="02020603050405020304" pitchFamily="18" charset="0"/>
              </a:rPr>
              <a:t>Atividade artística de até 01 salário mínimo</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Atividade artesanal (limitado a 01 salário mínimo se a matéria prima for de terceiros)</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Incidir IPI sobre o produto do beneficiamento ou industrialização utilizado pelo grupo familiar</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Utilização de trabalhadores acima de 120 pessoas/dias no ano</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Ser arrendador de imóvel rural, ou de embarcação acima de 20 AB</a:t>
            </a:r>
          </a:p>
          <a:p>
            <a:pPr marL="342900" indent="-342900" algn="just">
              <a:lnSpc>
                <a:spcPct val="100000"/>
              </a:lnSpc>
              <a:buFont typeface="Arial" panose="020B0604020202020204" pitchFamily="34" charset="0"/>
              <a:buChar char="•"/>
            </a:pPr>
            <a:r>
              <a:rPr lang="pt-BR" dirty="0">
                <a:solidFill>
                  <a:schemeClr val="bg1"/>
                </a:solidFill>
                <a:latin typeface="+mj-lt"/>
                <a:ea typeface="Times New Roman" panose="02020603050405020304" pitchFamily="18" charset="0"/>
              </a:rPr>
              <a:t>Mandato de vereador</a:t>
            </a:r>
            <a:endParaRPr lang="pt-BR" dirty="0">
              <a:solidFill>
                <a:schemeClr val="bg1"/>
              </a:solidFill>
              <a:effectLst/>
              <a:latin typeface="+mj-lt"/>
              <a:ea typeface="Times New Roman" panose="02020603050405020304" pitchFamily="18" charset="0"/>
            </a:endParaRP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675859" y="365777"/>
            <a:ext cx="10978258"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HIPÓTESES DE DESCARACTERIZAÇÃO (E EXCEÇÕES) DE TODO GRUPO FAMILIAR</a:t>
            </a:r>
            <a:endParaRPr lang="pt-BR"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27245216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881997"/>
            <a:ext cx="11187953" cy="5610226"/>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A regra geral é que o segurado especial não possua outra fonte de renda, sob pena de descaracterizar sua natureza de atuação em regime de economia familiar. Mas algumas exceções permitem a cumulação de rendas de outros benefícios previdenciários.</a:t>
            </a:r>
          </a:p>
          <a:p>
            <a:pPr algn="just">
              <a:lnSpc>
                <a:spcPct val="100000"/>
              </a:lnSpc>
            </a:pPr>
            <a:r>
              <a:rPr lang="pt-BR" dirty="0">
                <a:solidFill>
                  <a:schemeClr val="bg1"/>
                </a:solidFill>
                <a:effectLst/>
                <a:latin typeface="+mj-lt"/>
                <a:ea typeface="Times New Roman" panose="02020603050405020304" pitchFamily="18" charset="0"/>
              </a:rPr>
              <a:t>O </a:t>
            </a:r>
            <a:r>
              <a:rPr lang="pt-BR" dirty="0">
                <a:solidFill>
                  <a:srgbClr val="FFC000"/>
                </a:solidFill>
                <a:effectLst/>
                <a:latin typeface="+mj-lt"/>
                <a:ea typeface="Times New Roman" panose="02020603050405020304" pitchFamily="18" charset="0"/>
              </a:rPr>
              <a:t>Decreto nº 3.048/99 </a:t>
            </a:r>
            <a:r>
              <a:rPr lang="pt-BR" dirty="0">
                <a:solidFill>
                  <a:schemeClr val="bg1"/>
                </a:solidFill>
                <a:effectLst/>
                <a:latin typeface="+mj-lt"/>
                <a:ea typeface="Times New Roman" panose="02020603050405020304" pitchFamily="18" charset="0"/>
              </a:rPr>
              <a:t>é que melhor esmiuça a matéria ao delimitar os tipos de benefícios e quais os limites de renda.</a:t>
            </a:r>
          </a:p>
          <a:p>
            <a:pPr marL="3228975" algn="just">
              <a:lnSpc>
                <a:spcPct val="100000"/>
              </a:lnSpc>
            </a:pPr>
            <a:r>
              <a:rPr lang="pt-BR" dirty="0">
                <a:solidFill>
                  <a:srgbClr val="FFC000"/>
                </a:solidFill>
                <a:effectLst/>
                <a:latin typeface="+mj-lt"/>
                <a:ea typeface="Times New Roman" panose="02020603050405020304" pitchFamily="18" charset="0"/>
              </a:rPr>
              <a:t>Art.9º</a:t>
            </a:r>
          </a:p>
          <a:p>
            <a:pPr marL="3228975" algn="just">
              <a:lnSpc>
                <a:spcPct val="100000"/>
              </a:lnSpc>
            </a:pPr>
            <a:r>
              <a:rPr lang="pt-BR" dirty="0">
                <a:solidFill>
                  <a:srgbClr val="FFC000"/>
                </a:solidFill>
                <a:effectLst/>
                <a:latin typeface="+mj-lt"/>
                <a:ea typeface="Times New Roman" panose="02020603050405020304" pitchFamily="18" charset="0"/>
              </a:rPr>
              <a:t>§ 8°</a:t>
            </a:r>
            <a:r>
              <a:rPr lang="pt-BR" dirty="0">
                <a:solidFill>
                  <a:schemeClr val="bg1"/>
                </a:solidFill>
                <a:effectLst/>
                <a:latin typeface="+mj-lt"/>
                <a:ea typeface="Times New Roman" panose="02020603050405020304" pitchFamily="18" charset="0"/>
              </a:rPr>
              <a:t>  Não é segurado especial o membro de grupo familiar que possuir outra fonte de rendimento, exceto se decorrente de:            (Redação dada pelo Decreto nº 6.722, de 2008).</a:t>
            </a:r>
          </a:p>
          <a:p>
            <a:pPr marL="3228975" algn="just">
              <a:lnSpc>
                <a:spcPct val="100000"/>
              </a:lnSpc>
            </a:pPr>
            <a:r>
              <a:rPr lang="pt-BR" dirty="0">
                <a:solidFill>
                  <a:srgbClr val="FFC000"/>
                </a:solidFill>
                <a:effectLst/>
                <a:latin typeface="+mj-lt"/>
                <a:ea typeface="Times New Roman" panose="02020603050405020304" pitchFamily="18" charset="0"/>
              </a:rPr>
              <a:t>I</a:t>
            </a:r>
            <a:r>
              <a:rPr lang="pt-BR" dirty="0">
                <a:solidFill>
                  <a:schemeClr val="bg1"/>
                </a:solidFill>
                <a:effectLst/>
                <a:latin typeface="+mj-lt"/>
                <a:ea typeface="Times New Roman" panose="02020603050405020304" pitchFamily="18" charset="0"/>
              </a:rPr>
              <a:t> - benefício de pensão por morte, auxílio-acidente ou auxílio-reclusão, cujo valor não supere o do menor benefício da previdência social;         (Redação dada pelo Decreto nº 10.410, de 2020).</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SEGURADO ESPECIAL E RECEBIMENTO DE OUTROS BENEFÍCIOS</a:t>
            </a:r>
            <a:endParaRPr lang="pt-BR"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41364676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205948"/>
            <a:ext cx="11187953" cy="4194727"/>
          </a:xfrm>
        </p:spPr>
        <p:txBody>
          <a:bodyPr numCol="1" spcCol="360000">
            <a:normAutofit/>
          </a:bodyPr>
          <a:lstStyle/>
          <a:p>
            <a:pPr marL="3228975" algn="just">
              <a:lnSpc>
                <a:spcPct val="100000"/>
              </a:lnSpc>
            </a:pPr>
            <a:r>
              <a:rPr lang="pt-BR" dirty="0">
                <a:solidFill>
                  <a:srgbClr val="FFC000"/>
                </a:solidFill>
                <a:effectLst/>
                <a:latin typeface="+mj-lt"/>
                <a:ea typeface="Times New Roman" panose="02020603050405020304" pitchFamily="18" charset="0"/>
              </a:rPr>
              <a:t>II</a:t>
            </a:r>
            <a:r>
              <a:rPr lang="pt-BR" dirty="0">
                <a:solidFill>
                  <a:schemeClr val="bg1"/>
                </a:solidFill>
                <a:effectLst/>
                <a:latin typeface="+mj-lt"/>
                <a:ea typeface="Times New Roman" panose="02020603050405020304" pitchFamily="18" charset="0"/>
              </a:rPr>
              <a:t> - Benefício previdenciário pela participação em plano de previdência complementar instituído nos termos do inciso III do § 18 deste artigo; </a:t>
            </a:r>
          </a:p>
          <a:p>
            <a:pPr algn="just">
              <a:lnSpc>
                <a:spcPct val="100000"/>
              </a:lnSpc>
            </a:pPr>
            <a:r>
              <a:rPr lang="pt-BR" dirty="0">
                <a:solidFill>
                  <a:schemeClr val="bg1"/>
                </a:solidFill>
                <a:effectLst/>
                <a:latin typeface="+mj-lt"/>
                <a:ea typeface="Times New Roman" panose="02020603050405020304" pitchFamily="18" charset="0"/>
              </a:rPr>
              <a:t>Em síntese, é possível acumular com os benefícios de pensão por morte, auxílio-acidente ou auxílio-reclusão, </a:t>
            </a:r>
            <a:r>
              <a:rPr lang="pt-BR" b="1" dirty="0">
                <a:solidFill>
                  <a:srgbClr val="00B050"/>
                </a:solidFill>
                <a:effectLst/>
                <a:latin typeface="+mj-lt"/>
                <a:ea typeface="Times New Roman" panose="02020603050405020304" pitchFamily="18" charset="0"/>
              </a:rPr>
              <a:t>com valor limitado a 01 salário-mínimo se tais benefícios forem concedidos em outras condições diferentes de segurado especial</a:t>
            </a:r>
            <a:r>
              <a:rPr lang="pt-BR" dirty="0">
                <a:solidFill>
                  <a:schemeClr val="bg1"/>
                </a:solidFill>
                <a:effectLst/>
                <a:latin typeface="+mj-lt"/>
                <a:ea typeface="Times New Roman" panose="02020603050405020304" pitchFamily="18" charset="0"/>
              </a:rPr>
              <a:t>.</a:t>
            </a:r>
          </a:p>
          <a:p>
            <a:pPr algn="just">
              <a:lnSpc>
                <a:spcPct val="100000"/>
              </a:lnSpc>
            </a:pPr>
            <a:r>
              <a:rPr lang="pt-BR" dirty="0">
                <a:solidFill>
                  <a:schemeClr val="bg1"/>
                </a:solidFill>
                <a:effectLst/>
                <a:latin typeface="+mj-lt"/>
                <a:ea typeface="Times New Roman" panose="02020603050405020304" pitchFamily="18" charset="0"/>
              </a:rPr>
              <a:t>Caso sejam recebidas como segurados especiais, não existe limite de renda.</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SEGURADO ESPECIAL E RECEBIMENTO DE OUTROS BENEFÍCIOS</a:t>
            </a:r>
            <a:endParaRPr lang="pt-BR"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19803369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790700"/>
            <a:ext cx="11187953" cy="4314825"/>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O pagamento é feito a contar da data do requerimento. </a:t>
            </a:r>
          </a:p>
          <a:p>
            <a:pPr algn="just">
              <a:lnSpc>
                <a:spcPct val="100000"/>
              </a:lnSpc>
            </a:pPr>
            <a:r>
              <a:rPr lang="pt-BR" dirty="0">
                <a:solidFill>
                  <a:schemeClr val="bg1"/>
                </a:solidFill>
                <a:effectLst/>
                <a:latin typeface="+mj-lt"/>
                <a:ea typeface="Times New Roman" panose="02020603050405020304" pitchFamily="18" charset="0"/>
              </a:rPr>
              <a:t>Mas diferentemente dos demais casos de aposentadoria (incluindo os urbanos e os demais trabalhadores rurais), </a:t>
            </a:r>
            <a:r>
              <a:rPr lang="pt-BR" b="1" dirty="0">
                <a:solidFill>
                  <a:srgbClr val="00B050"/>
                </a:solidFill>
                <a:effectLst/>
                <a:latin typeface="+mj-lt"/>
                <a:ea typeface="Times New Roman" panose="02020603050405020304" pitchFamily="18" charset="0"/>
              </a:rPr>
              <a:t>no caso do segurado especial o segurado deve ter a qualidade de segurado do RGPS na ocasião do requerimento</a:t>
            </a:r>
            <a:r>
              <a:rPr lang="pt-BR" dirty="0">
                <a:solidFill>
                  <a:schemeClr val="bg1"/>
                </a:solidFill>
                <a:effectLst/>
                <a:latin typeface="+mj-lt"/>
                <a:ea typeface="Times New Roman" panose="02020603050405020304" pitchFamily="18" charset="0"/>
              </a:rPr>
              <a:t>.</a:t>
            </a:r>
          </a:p>
          <a:p>
            <a:pPr algn="just">
              <a:lnSpc>
                <a:spcPct val="100000"/>
              </a:lnSpc>
            </a:pPr>
            <a:endParaRPr lang="pt-BR" dirty="0">
              <a:solidFill>
                <a:schemeClr val="bg1"/>
              </a:solidFill>
              <a:effectLst/>
              <a:latin typeface="+mj-lt"/>
              <a:ea typeface="Times New Roman" panose="02020603050405020304" pitchFamily="18" charset="0"/>
            </a:endParaRPr>
          </a:p>
          <a:p>
            <a:pPr algn="just">
              <a:lnSpc>
                <a:spcPct val="100000"/>
              </a:lnSpc>
            </a:pPr>
            <a:r>
              <a:rPr lang="pt-BR" dirty="0">
                <a:solidFill>
                  <a:schemeClr val="bg1"/>
                </a:solidFill>
                <a:effectLst/>
                <a:latin typeface="+mj-lt"/>
                <a:ea typeface="Times New Roman" panose="02020603050405020304" pitchFamily="18" charset="0"/>
              </a:rPr>
              <a:t>Isso porque a redação da lei nº 10.666/03 previu que o preenchimento dos requisitos de carência, idade e tempo de contribuição conferem o direito de aposentadoria, independente de na ocasião do requerimento está com a qualidade de segurado. No entanto, ao segurado especial há menção especial no RPS, art.56 com exigência de manutenção da qualidade de segurado na época do requerimento.</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APOSENTADORIA POR IDADE, QUALIDADE DE SEGURADO, DER E DIREITO ADQUIRIDO</a:t>
            </a:r>
            <a:endParaRPr lang="pt-BR"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42795843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203049"/>
            <a:ext cx="11187953" cy="5495925"/>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Assim dita o art.3º da </a:t>
            </a:r>
            <a:r>
              <a:rPr lang="pt-BR" dirty="0">
                <a:solidFill>
                  <a:srgbClr val="FFC000"/>
                </a:solidFill>
                <a:effectLst/>
                <a:latin typeface="+mj-lt"/>
                <a:ea typeface="Times New Roman" panose="02020603050405020304" pitchFamily="18" charset="0"/>
              </a:rPr>
              <a:t>lei nº 10.666/03</a:t>
            </a:r>
            <a:r>
              <a:rPr lang="pt-BR" dirty="0">
                <a:solidFill>
                  <a:schemeClr val="bg1"/>
                </a:solidFill>
                <a:effectLst/>
                <a:latin typeface="+mj-lt"/>
                <a:ea typeface="Times New Roman" panose="02020603050405020304" pitchFamily="18" charset="0"/>
              </a:rPr>
              <a:t>, que não exige para os trabalhadores urbanos e rurais, com exceção do segurado especial:</a:t>
            </a:r>
          </a:p>
          <a:p>
            <a:pPr marL="3228975" algn="just">
              <a:lnSpc>
                <a:spcPct val="100000"/>
              </a:lnSpc>
            </a:pPr>
            <a:r>
              <a:rPr lang="pt-BR" dirty="0">
                <a:solidFill>
                  <a:srgbClr val="FFC000"/>
                </a:solidFill>
                <a:effectLst/>
                <a:latin typeface="+mj-lt"/>
                <a:ea typeface="Times New Roman" panose="02020603050405020304" pitchFamily="18" charset="0"/>
              </a:rPr>
              <a:t>Art. 3º </a:t>
            </a:r>
            <a:r>
              <a:rPr lang="pt-BR" dirty="0">
                <a:solidFill>
                  <a:schemeClr val="bg1"/>
                </a:solidFill>
                <a:effectLst/>
                <a:latin typeface="+mj-lt"/>
                <a:ea typeface="Times New Roman" panose="02020603050405020304" pitchFamily="18" charset="0"/>
              </a:rPr>
              <a:t>A perda da qualidade de segurado não será considerada para a concessão das aposentadorias por tempo de contribuição e especial. </a:t>
            </a:r>
          </a:p>
          <a:p>
            <a:pPr marL="3228975" algn="just">
              <a:lnSpc>
                <a:spcPct val="100000"/>
              </a:lnSpc>
            </a:pPr>
            <a:r>
              <a:rPr lang="pt-BR" dirty="0">
                <a:solidFill>
                  <a:srgbClr val="FFC000"/>
                </a:solidFill>
                <a:effectLst/>
                <a:latin typeface="+mj-lt"/>
                <a:ea typeface="Times New Roman" panose="02020603050405020304" pitchFamily="18" charset="0"/>
              </a:rPr>
              <a:t>§ 1º </a:t>
            </a:r>
            <a:r>
              <a:rPr lang="pt-BR" dirty="0">
                <a:solidFill>
                  <a:schemeClr val="bg1"/>
                </a:solidFill>
                <a:effectLst/>
                <a:latin typeface="+mj-lt"/>
                <a:ea typeface="Times New Roman" panose="02020603050405020304" pitchFamily="18" charset="0"/>
              </a:rPr>
              <a:t>Na hipótese de aposentadoria por idade, a perda da qualidade de segurado não será considerada para a concessão desse benefício, desde que o segurado conte com, no mínimo, o tempo de contribuição correspondente ao exigido para efeito de carência na data do requerimento do benefício.</a:t>
            </a:r>
          </a:p>
          <a:p>
            <a:pPr algn="just">
              <a:lnSpc>
                <a:spcPct val="100000"/>
              </a:lnSpc>
            </a:pPr>
            <a:r>
              <a:rPr lang="pt-BR" dirty="0">
                <a:solidFill>
                  <a:schemeClr val="bg1"/>
                </a:solidFill>
                <a:effectLst/>
                <a:latin typeface="+mj-lt"/>
                <a:ea typeface="Times New Roman" panose="02020603050405020304" pitchFamily="18" charset="0"/>
              </a:rPr>
              <a:t>Um exemplo para a regra geral é o caso do segurado urbano ou do trabalhador rural que já tenha preenchido os quesitos de carência e tempo de contribuição e parem de exercer atividade remunerada, podendo aguardar somente a idade para se aposentarem.</a:t>
            </a:r>
          </a:p>
          <a:p>
            <a:pPr marL="3228975" algn="just">
              <a:lnSpc>
                <a:spcPct val="100000"/>
              </a:lnSpc>
            </a:pPr>
            <a:endParaRPr lang="pt-BR" dirty="0">
              <a:solidFill>
                <a:schemeClr val="bg1"/>
              </a:solidFill>
              <a:effectLst/>
              <a:latin typeface="+mj-lt"/>
              <a:ea typeface="Times New Roman" panose="02020603050405020304" pitchFamily="18" charset="0"/>
            </a:endParaRP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APOSENTADORIA POR IDADE, QUALIDADE DE SEGURADO, DER E DIREITO ADQUIRIDO</a:t>
            </a:r>
            <a:endParaRPr lang="pt-BR"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34251495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259785"/>
            <a:ext cx="11187953" cy="5232438"/>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Já o segurado especial deve manter a qualidade de segurado na época do requerimento, de sorte que se consegue comprovar o efetivo exercício de atividade rural durante 180 meses em épocas remotas e preenche a idade sem estar exercendo a atividade, não terá direito ao benefício.</a:t>
            </a:r>
          </a:p>
          <a:p>
            <a:pPr algn="just">
              <a:lnSpc>
                <a:spcPct val="100000"/>
              </a:lnSpc>
            </a:pPr>
            <a:r>
              <a:rPr lang="pt-BR" dirty="0">
                <a:solidFill>
                  <a:srgbClr val="FFC000"/>
                </a:solidFill>
                <a:ea typeface="Times New Roman" panose="02020603050405020304" pitchFamily="18" charset="0"/>
              </a:rPr>
              <a:t>Art. 56</a:t>
            </a:r>
          </a:p>
          <a:p>
            <a:pPr algn="just">
              <a:lnSpc>
                <a:spcPct val="100000"/>
              </a:lnSpc>
            </a:pPr>
            <a:r>
              <a:rPr lang="pt-BR" dirty="0">
                <a:solidFill>
                  <a:srgbClr val="FFC000"/>
                </a:solidFill>
                <a:ea typeface="Times New Roman" panose="02020603050405020304" pitchFamily="18" charset="0"/>
              </a:rPr>
              <a:t>§ 1º  </a:t>
            </a:r>
            <a:r>
              <a:rPr lang="pt-BR" dirty="0">
                <a:solidFill>
                  <a:schemeClr val="bg1"/>
                </a:solidFill>
                <a:ea typeface="Times New Roman" panose="02020603050405020304" pitchFamily="18" charset="0"/>
              </a:rPr>
              <a:t>Para fins do disposto no caput, o segurado a que se refere o inciso VII do caput do art. 9º </a:t>
            </a:r>
            <a:r>
              <a:rPr lang="pt-BR" b="1" dirty="0">
                <a:solidFill>
                  <a:srgbClr val="00B050"/>
                </a:solidFill>
                <a:ea typeface="Times New Roman" panose="02020603050405020304" pitchFamily="18" charset="0"/>
              </a:rPr>
              <a:t>comprovará o efetivo exercício de atividade rural, ainda que de forma descontínua, no período imediatamente anterior ao requerimento do benefício </a:t>
            </a:r>
            <a:r>
              <a:rPr lang="pt-BR" dirty="0">
                <a:solidFill>
                  <a:schemeClr val="bg1"/>
                </a:solidFill>
                <a:ea typeface="Times New Roman" panose="02020603050405020304" pitchFamily="18" charset="0"/>
              </a:rPr>
              <a:t>ou, conforme o caso, ao mês em que tiver cumprido o requisito etário, por tempo igual ao número de meses de contribuição correspondente à carência do benefício pretendido, computados os períodos pelos quais o segurado especial tenha recebido os rendimentos a que se referem os incisos III ao VIII do § 8º do art. 9º.    (Redação dada pelo Decreto nº 10.410, de 2020).</a:t>
            </a:r>
          </a:p>
          <a:p>
            <a:pPr algn="just">
              <a:lnSpc>
                <a:spcPct val="100000"/>
              </a:lnSpc>
            </a:pPr>
            <a:endParaRPr lang="pt-BR" dirty="0">
              <a:solidFill>
                <a:schemeClr val="bg1"/>
              </a:solidFill>
              <a:effectLst/>
              <a:latin typeface="+mj-lt"/>
              <a:ea typeface="Times New Roman" panose="02020603050405020304" pitchFamily="18" charset="0"/>
            </a:endParaRP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APOSENTADORIA POR IDADE, QUALIDADE DE SEGURADO, DER E DIREITO ADQUIRIDO</a:t>
            </a:r>
            <a:endParaRPr lang="pt-BR"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33837558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227953"/>
            <a:ext cx="11187953" cy="5177773"/>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Esse é o entendimento inclusive do STJ em tema repetitivo, nº 642:</a:t>
            </a:r>
          </a:p>
          <a:p>
            <a:pPr marL="3228975" algn="just">
              <a:lnSpc>
                <a:spcPct val="100000"/>
              </a:lnSpc>
            </a:pPr>
            <a:r>
              <a:rPr lang="pt-BR" dirty="0">
                <a:solidFill>
                  <a:schemeClr val="bg1"/>
                </a:solidFill>
                <a:effectLst/>
                <a:latin typeface="+mj-lt"/>
                <a:ea typeface="Times New Roman" panose="02020603050405020304" pitchFamily="18" charset="0"/>
              </a:rPr>
              <a:t>O segurado especial tem que estar laborando no campo, quando completar a idade mínima para se aposentar por idade rural, momento em que poderá requerer seu benefício. Ressalvada a hipótese do direito adquirido, em que o segurado especial, embora não tenha requerido sua aposentadoria por idade rural, preenchera de forma concomitante, no passado, ambos os requisitos carência e idade.</a:t>
            </a:r>
          </a:p>
          <a:p>
            <a:pPr algn="just">
              <a:lnSpc>
                <a:spcPct val="100000"/>
              </a:lnSpc>
            </a:pPr>
            <a:r>
              <a:rPr lang="pt-BR" dirty="0">
                <a:solidFill>
                  <a:schemeClr val="bg1"/>
                </a:solidFill>
                <a:effectLst/>
                <a:latin typeface="+mj-lt"/>
                <a:ea typeface="Times New Roman" panose="02020603050405020304" pitchFamily="18" charset="0"/>
              </a:rPr>
              <a:t>Exemplo seria o caso de um segurado ter exercido atividade no período entre 30 e 45 anos e solicitar a aposentadoria aos 60 anos sem estar exercendo qualquer atividade. O benefício certamente será indeferido.</a:t>
            </a:r>
          </a:p>
          <a:p>
            <a:pPr algn="just">
              <a:lnSpc>
                <a:spcPct val="100000"/>
              </a:lnSpc>
            </a:pPr>
            <a:r>
              <a:rPr lang="pt-BR" dirty="0">
                <a:solidFill>
                  <a:schemeClr val="bg1"/>
                </a:solidFill>
                <a:effectLst/>
                <a:latin typeface="+mj-lt"/>
                <a:ea typeface="Times New Roman" panose="02020603050405020304" pitchFamily="18" charset="0"/>
              </a:rPr>
              <a:t>Trata-se do posicionamento tanto do INSS quanto da jurisprudência.</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APOSENTADORIA POR IDADE, QUALIDADE DE SEGURADO, DER E DIREITO ADQUIRIDO</a:t>
            </a:r>
            <a:endParaRPr lang="pt-BR"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12988902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495425"/>
            <a:ext cx="11187953" cy="4638675"/>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Além disso, veja ainda que na mesma redação há previsão de que a prova do exercício de atividade rural pode ser considerada ainda que de forma descontínua.</a:t>
            </a:r>
          </a:p>
          <a:p>
            <a:pPr algn="just">
              <a:lnSpc>
                <a:spcPct val="100000"/>
              </a:lnSpc>
            </a:pPr>
            <a:r>
              <a:rPr lang="pt-BR" dirty="0">
                <a:solidFill>
                  <a:schemeClr val="bg1"/>
                </a:solidFill>
                <a:effectLst/>
                <a:latin typeface="+mj-lt"/>
                <a:ea typeface="Times New Roman" panose="02020603050405020304" pitchFamily="18" charset="0"/>
              </a:rPr>
              <a:t>A interpretação é de que a perda da qualidade de segurado especial com o exercício de outra atividade remunerada em outra condição de segurado por mais de 120 dias/ano não impede a utilização do primeiro período como soma de outros na condição de segurado especial para aposentadoria por idade de 60/55 anos.</a:t>
            </a:r>
          </a:p>
          <a:p>
            <a:pPr algn="just">
              <a:lnSpc>
                <a:spcPct val="100000"/>
              </a:lnSpc>
            </a:pPr>
            <a:r>
              <a:rPr lang="pt-BR" dirty="0">
                <a:solidFill>
                  <a:schemeClr val="bg1"/>
                </a:solidFill>
                <a:effectLst/>
                <a:latin typeface="+mj-lt"/>
                <a:ea typeface="Times New Roman" panose="02020603050405020304" pitchFamily="18" charset="0"/>
              </a:rPr>
              <a:t>O que é diferente da aposentadoria híbrida, que utiliza o trabalho urbano, tal qual previsto no §3º do art.48 da Lei de Benefícios. Nesse caso, a idade mínima será de 65/62 anos.</a:t>
            </a:r>
          </a:p>
          <a:p>
            <a:pPr algn="just">
              <a:lnSpc>
                <a:spcPct val="100000"/>
              </a:lnSpc>
            </a:pPr>
            <a:r>
              <a:rPr lang="pt-BR" dirty="0">
                <a:solidFill>
                  <a:schemeClr val="bg1"/>
                </a:solidFill>
                <a:effectLst/>
                <a:latin typeface="+mj-lt"/>
                <a:ea typeface="Times New Roman" panose="02020603050405020304" pitchFamily="18" charset="0"/>
              </a:rPr>
              <a:t>Especificamente sobre a aposentadoria híbrida, a lei nº 11.718/08 inovou a lei de benefício e incluiu a possibilidade de soma de atividade como segurado especial com outras condições de segurado (urbana em especial) para aposentadoria por idade.</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ATIVIDADE DESCONTÍNUA</a:t>
            </a:r>
            <a:endParaRPr lang="pt-BR"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22463445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095375"/>
            <a:ext cx="11187953" cy="5396848"/>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Assim dita o §3º do </a:t>
            </a:r>
            <a:r>
              <a:rPr lang="pt-BR" dirty="0">
                <a:solidFill>
                  <a:srgbClr val="FFC000"/>
                </a:solidFill>
                <a:effectLst/>
                <a:latin typeface="+mj-lt"/>
                <a:ea typeface="Times New Roman" panose="02020603050405020304" pitchFamily="18" charset="0"/>
              </a:rPr>
              <a:t>art.48 da LB</a:t>
            </a:r>
            <a:r>
              <a:rPr lang="pt-BR" dirty="0">
                <a:solidFill>
                  <a:schemeClr val="bg1"/>
                </a:solidFill>
                <a:effectLst/>
                <a:latin typeface="+mj-lt"/>
                <a:ea typeface="Times New Roman" panose="02020603050405020304" pitchFamily="18" charset="0"/>
              </a:rPr>
              <a:t>:</a:t>
            </a:r>
          </a:p>
          <a:p>
            <a:pPr marL="3228975" algn="just">
              <a:lnSpc>
                <a:spcPct val="100000"/>
              </a:lnSpc>
            </a:pPr>
            <a:r>
              <a:rPr lang="pt-BR" dirty="0">
                <a:solidFill>
                  <a:srgbClr val="FFC000"/>
                </a:solidFill>
                <a:effectLst/>
                <a:latin typeface="+mj-lt"/>
                <a:ea typeface="Times New Roman" panose="02020603050405020304" pitchFamily="18" charset="0"/>
              </a:rPr>
              <a:t>§ 3º  </a:t>
            </a:r>
            <a:r>
              <a:rPr lang="pt-BR" dirty="0">
                <a:solidFill>
                  <a:schemeClr val="bg1"/>
                </a:solidFill>
                <a:effectLst/>
                <a:latin typeface="+mj-lt"/>
                <a:ea typeface="Times New Roman" panose="02020603050405020304" pitchFamily="18" charset="0"/>
              </a:rPr>
              <a:t>Os trabalhadores rurais de que trata o § 1º deste artigo que não atendam ao disposto no § 2º deste artigo, mas que satisfaçam essa condição, </a:t>
            </a:r>
            <a:r>
              <a:rPr lang="pt-BR" dirty="0">
                <a:solidFill>
                  <a:srgbClr val="FFC000"/>
                </a:solidFill>
                <a:effectLst/>
                <a:latin typeface="+mj-lt"/>
                <a:ea typeface="Times New Roman" panose="02020603050405020304" pitchFamily="18" charset="0"/>
              </a:rPr>
              <a:t>se forem considerados períodos de contribuição sob outras categorias do segurado</a:t>
            </a:r>
            <a:r>
              <a:rPr lang="pt-BR" dirty="0">
                <a:solidFill>
                  <a:schemeClr val="bg1"/>
                </a:solidFill>
                <a:effectLst/>
                <a:latin typeface="+mj-lt"/>
                <a:ea typeface="Times New Roman" panose="02020603050405020304" pitchFamily="18" charset="0"/>
              </a:rPr>
              <a:t>, farão jus ao benefício ao completarem 65 (sessenta e cinco) anos de idade, se homem, e 60 (sessenta) anos, se mulher.               (Incluído pela Lei nº 11,718, de 2008)</a:t>
            </a:r>
          </a:p>
          <a:p>
            <a:pPr algn="just">
              <a:lnSpc>
                <a:spcPct val="100000"/>
              </a:lnSpc>
            </a:pPr>
            <a:r>
              <a:rPr lang="pt-BR" dirty="0">
                <a:solidFill>
                  <a:schemeClr val="bg1"/>
                </a:solidFill>
                <a:effectLst/>
                <a:latin typeface="+mj-lt"/>
                <a:ea typeface="Times New Roman" panose="02020603050405020304" pitchFamily="18" charset="0"/>
              </a:rPr>
              <a:t>Entretanto, a idade deixa de ser a beneficiada aos segurados especiais e com o advento da EC nº 103/19 passou de 65/60 anos homem/mulher, para 65/62 homem/mulher.</a:t>
            </a:r>
          </a:p>
          <a:p>
            <a:pPr algn="just">
              <a:lnSpc>
                <a:spcPct val="100000"/>
              </a:lnSpc>
            </a:pPr>
            <a:r>
              <a:rPr lang="pt-BR" dirty="0">
                <a:solidFill>
                  <a:schemeClr val="bg1"/>
                </a:solidFill>
                <a:effectLst/>
                <a:latin typeface="+mj-lt"/>
                <a:ea typeface="Times New Roman" panose="02020603050405020304" pitchFamily="18" charset="0"/>
              </a:rPr>
              <a:t>No mais, o INSS interpretou esse artigo entendendo que o segurado deve apresentar a condição de segurado especial no momento do requerimento, além de ter que prevalecer essa condição no período de carência a ser considerado.</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APOSENTADORIA HIBRIDA</a:t>
            </a:r>
            <a:endParaRPr lang="pt-BR"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10943995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935447"/>
            <a:ext cx="11187953" cy="3309001"/>
          </a:xfrm>
        </p:spPr>
        <p:txBody>
          <a:bodyPr numCol="1" spcCol="360000">
            <a:normAutofit lnSpcReduction="10000"/>
          </a:bodyPr>
          <a:lstStyle/>
          <a:p>
            <a:pPr algn="just">
              <a:lnSpc>
                <a:spcPct val="100000"/>
              </a:lnSpc>
            </a:pPr>
            <a:r>
              <a:rPr lang="pt-BR" dirty="0">
                <a:solidFill>
                  <a:schemeClr val="bg1"/>
                </a:solidFill>
                <a:effectLst/>
                <a:latin typeface="+mj-lt"/>
                <a:ea typeface="Times New Roman" panose="02020603050405020304" pitchFamily="18" charset="0"/>
              </a:rPr>
              <a:t>Diferentemente do BPC/LOAS, que analisa a data da última contribuição previdenciária como parâmetro para se apurar se existe renda a ser contabilizada nos cálculos (acima de 03 meses sem recolhimento entre a última competência e a DER), </a:t>
            </a:r>
            <a:r>
              <a:rPr lang="pt-BR" b="1" dirty="0">
                <a:solidFill>
                  <a:srgbClr val="00B050"/>
                </a:solidFill>
                <a:effectLst/>
                <a:latin typeface="+mj-lt"/>
                <a:ea typeface="Times New Roman" panose="02020603050405020304" pitchFamily="18" charset="0"/>
              </a:rPr>
              <a:t>no caso do segurado especial a existência de CNPJ em aberto é interpretado como exercício de atividade remunerada se não for uma das hipóteses compatíveis.</a:t>
            </a:r>
          </a:p>
          <a:p>
            <a:pPr algn="just">
              <a:lnSpc>
                <a:spcPct val="100000"/>
              </a:lnSpc>
            </a:pPr>
            <a:r>
              <a:rPr lang="pt-BR" dirty="0">
                <a:solidFill>
                  <a:schemeClr val="bg1"/>
                </a:solidFill>
                <a:effectLst/>
                <a:latin typeface="+mj-lt"/>
                <a:ea typeface="Times New Roman" panose="02020603050405020304" pitchFamily="18" charset="0"/>
              </a:rPr>
              <a:t>Portando, a descaracterização ou não da condição de segurado especial, pela participação em empresa, dependerá do objeto ou âmbito da sociedade empresária e sua classificação, bem como composição do quadro societário e sede da pessoa jurídica, além da manutenção, pelo segurado, do exercício de sua atividade rural.</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SEGURADO ESPECIAL E CNPJ EM ABERTO</a:t>
            </a:r>
            <a:endParaRPr lang="pt-BR"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38632027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866775"/>
            <a:ext cx="11187953" cy="5848350"/>
          </a:xfrm>
        </p:spPr>
        <p:txBody>
          <a:bodyPr numCol="1" spcCol="360000">
            <a:normAutofit lnSpcReduction="10000"/>
          </a:bodyPr>
          <a:lstStyle/>
          <a:p>
            <a:pPr algn="just">
              <a:lnSpc>
                <a:spcPct val="100000"/>
              </a:lnSpc>
            </a:pPr>
            <a:r>
              <a:rPr lang="pt-BR" dirty="0">
                <a:solidFill>
                  <a:schemeClr val="bg1"/>
                </a:solidFill>
                <a:effectLst/>
                <a:latin typeface="+mj-lt"/>
                <a:ea typeface="Times New Roman" panose="02020603050405020304" pitchFamily="18" charset="0"/>
              </a:rPr>
              <a:t>Nos termos do art.9º do RPS, a hipótese de exceção que não descaracteriza o CNPJ em nome do segurado especial deve atender os seguintes requisitos:</a:t>
            </a:r>
          </a:p>
          <a:p>
            <a:pPr marL="3228975" algn="just">
              <a:lnSpc>
                <a:spcPct val="100000"/>
              </a:lnSpc>
            </a:pPr>
            <a:r>
              <a:rPr lang="pt-BR" dirty="0">
                <a:solidFill>
                  <a:srgbClr val="FFC000"/>
                </a:solidFill>
                <a:effectLst/>
                <a:latin typeface="+mj-lt"/>
                <a:ea typeface="Times New Roman" panose="02020603050405020304" pitchFamily="18" charset="0"/>
              </a:rPr>
              <a:t>Art.9º</a:t>
            </a:r>
          </a:p>
          <a:p>
            <a:pPr marL="3228975" algn="just">
              <a:lnSpc>
                <a:spcPct val="100000"/>
              </a:lnSpc>
            </a:pPr>
            <a:r>
              <a:rPr lang="pt-BR" dirty="0">
                <a:solidFill>
                  <a:srgbClr val="FFC000"/>
                </a:solidFill>
                <a:effectLst/>
                <a:latin typeface="+mj-lt"/>
                <a:ea typeface="Times New Roman" panose="02020603050405020304" pitchFamily="18" charset="0"/>
              </a:rPr>
              <a:t>§ 18</a:t>
            </a:r>
            <a:r>
              <a:rPr lang="pt-BR" dirty="0">
                <a:solidFill>
                  <a:schemeClr val="bg1"/>
                </a:solidFill>
                <a:effectLst/>
                <a:latin typeface="+mj-lt"/>
                <a:ea typeface="Times New Roman" panose="02020603050405020304" pitchFamily="18" charset="0"/>
              </a:rPr>
              <a:t>.  Não descaracteriza a condição de segurado especial:    </a:t>
            </a:r>
          </a:p>
          <a:p>
            <a:pPr marL="3228975" algn="just">
              <a:lnSpc>
                <a:spcPct val="100000"/>
              </a:lnSpc>
            </a:pPr>
            <a:r>
              <a:rPr lang="pt-BR" dirty="0">
                <a:solidFill>
                  <a:srgbClr val="FFC000"/>
                </a:solidFill>
                <a:effectLst/>
                <a:latin typeface="+mj-lt"/>
                <a:ea typeface="Times New Roman" panose="02020603050405020304" pitchFamily="18" charset="0"/>
              </a:rPr>
              <a:t>VIII</a:t>
            </a:r>
            <a:r>
              <a:rPr lang="pt-BR" dirty="0">
                <a:solidFill>
                  <a:schemeClr val="bg1"/>
                </a:solidFill>
                <a:effectLst/>
                <a:latin typeface="+mj-lt"/>
                <a:ea typeface="Times New Roman" panose="02020603050405020304" pitchFamily="18" charset="0"/>
              </a:rPr>
              <a:t> - a participação do segurado especial em sociedade empresária ou em sociedade simples ou a sua atuação como empresário individual ou como titular de empresa individual de responsabilidade limitada de objeto ou âmbito agrícola, agroindustrial ou agroturístico, considerada microempresa nos termos do disposto na Lei Complementar nº 123, de 2006, desde que, mantido o exercício da sua atividade rural na forma prevista no inciso VII do caput e no § 5º, a pessoa jurídica seja composta apenas por segurados especiais e sediada no mesmo Município ou em Município limítrofe àquele em que ao menos um deles desenvolva as suas atividades.        (Incluído pelo Decreto nº 10.410, de 2020)</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SEGURADO ESPECIAL E CNPJ EM ABERTO</a:t>
            </a:r>
            <a:endParaRPr lang="pt-BR"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214325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2076450"/>
            <a:ext cx="11187953" cy="3676650"/>
          </a:xfrm>
        </p:spPr>
        <p:txBody>
          <a:bodyPr numCol="1" spcCol="360000">
            <a:normAutofit/>
          </a:bodyPr>
          <a:lstStyle/>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Objeto/Âmbito: Agrícola – agroindustrial – agroturístico</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Classificação: Microempresa, nos termos da LC 123/06 (</a:t>
            </a:r>
            <a:r>
              <a:rPr lang="pt-BR" dirty="0" err="1">
                <a:solidFill>
                  <a:schemeClr val="bg1"/>
                </a:solidFill>
                <a:effectLst/>
                <a:latin typeface="+mj-lt"/>
                <a:ea typeface="Times New Roman" panose="02020603050405020304" pitchFamily="18" charset="0"/>
              </a:rPr>
              <a:t>soc.empresarial</a:t>
            </a:r>
            <a:r>
              <a:rPr lang="pt-BR" dirty="0">
                <a:solidFill>
                  <a:schemeClr val="bg1"/>
                </a:solidFill>
                <a:effectLst/>
                <a:latin typeface="+mj-lt"/>
                <a:ea typeface="Times New Roman" panose="02020603050405020304" pitchFamily="18" charset="0"/>
              </a:rPr>
              <a:t>, simples, empresário individual e de responsabilidade limitada)</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Quadro societário: composto somente por segurados especiais</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Sede: mesmo município ou município limítrofe ao que pelos menos um dos sócios desenvolve atividade rural.</a:t>
            </a:r>
          </a:p>
          <a:p>
            <a:pPr algn="just">
              <a:lnSpc>
                <a:spcPct val="100000"/>
              </a:lnSpc>
            </a:pPr>
            <a:r>
              <a:rPr lang="pt-BR" dirty="0">
                <a:solidFill>
                  <a:srgbClr val="FFC000"/>
                </a:solidFill>
                <a:effectLst/>
                <a:latin typeface="+mj-lt"/>
                <a:ea typeface="Times New Roman" panose="02020603050405020304" pitchFamily="18" charset="0"/>
              </a:rPr>
              <a:t>OBS.</a:t>
            </a:r>
            <a:r>
              <a:rPr lang="pt-BR" dirty="0">
                <a:solidFill>
                  <a:schemeClr val="bg1"/>
                </a:solidFill>
                <a:effectLst/>
                <a:latin typeface="+mj-lt"/>
                <a:ea typeface="Times New Roman" panose="02020603050405020304" pitchFamily="18" charset="0"/>
              </a:rPr>
              <a:t>: para esses casos basta o INSS consultar o CNAE da atividade desenvolvida e não existe limite de empregados por ano (120 pessoas/dias ano).</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SEGURADO ESPECIAL E CNPJ EM ABERTO</a:t>
            </a:r>
          </a:p>
          <a:p>
            <a:pPr algn="just">
              <a:lnSpc>
                <a:spcPct val="100000"/>
              </a:lnSpc>
            </a:pPr>
            <a:r>
              <a:rPr lang="pt-BR" b="1" dirty="0">
                <a:solidFill>
                  <a:schemeClr val="bg1"/>
                </a:solidFill>
                <a:effectLst/>
                <a:latin typeface="+mj-lt"/>
                <a:ea typeface="Times New Roman" panose="02020603050405020304" pitchFamily="18" charset="0"/>
              </a:rPr>
              <a:t>São, portanto, os seguintes quesitos:</a:t>
            </a:r>
          </a:p>
        </p:txBody>
      </p:sp>
    </p:spTree>
    <p:extLst>
      <p:ext uri="{BB962C8B-B14F-4D97-AF65-F5344CB8AC3E}">
        <p14:creationId xmlns:p14="http://schemas.microsoft.com/office/powerpoint/2010/main" val="37073478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285875"/>
            <a:ext cx="11187953" cy="5206348"/>
          </a:xfrm>
        </p:spPr>
        <p:txBody>
          <a:bodyPr numCol="1" spcCol="360000">
            <a:normAutofit lnSpcReduction="10000"/>
          </a:bodyPr>
          <a:lstStyle/>
          <a:p>
            <a:pPr algn="just">
              <a:lnSpc>
                <a:spcPct val="100000"/>
              </a:lnSpc>
            </a:pPr>
            <a:r>
              <a:rPr lang="pt-BR" dirty="0">
                <a:solidFill>
                  <a:schemeClr val="bg1"/>
                </a:solidFill>
                <a:effectLst/>
                <a:latin typeface="+mj-lt"/>
                <a:ea typeface="Times New Roman" panose="02020603050405020304" pitchFamily="18" charset="0"/>
              </a:rPr>
              <a:t>A participação em algumas pessoas jurídicas, em razão de suas naturezas, não é impeditivas de caracterização do segurado especial, desde que não haja remuneração. São elas:</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3069 – Fundação Privada</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3220 – Organização Religiosa</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3239 – Comunidade Indígena</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3298 – Frente Plebiscitária ou </a:t>
            </a:r>
            <a:r>
              <a:rPr lang="pt-BR" dirty="0" err="1">
                <a:solidFill>
                  <a:schemeClr val="bg1"/>
                </a:solidFill>
                <a:effectLst/>
                <a:latin typeface="+mj-lt"/>
                <a:ea typeface="Times New Roman" panose="02020603050405020304" pitchFamily="18" charset="0"/>
              </a:rPr>
              <a:t>Referendária</a:t>
            </a:r>
            <a:endParaRPr lang="pt-BR" dirty="0">
              <a:solidFill>
                <a:schemeClr val="bg1"/>
              </a:solidFill>
              <a:effectLst/>
              <a:latin typeface="+mj-lt"/>
              <a:ea typeface="Times New Roman" panose="02020603050405020304" pitchFamily="18" charset="0"/>
            </a:endParaRP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3301 – Organização Social (OS)</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3999 – Associação Privada</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4090 – Candidato a Cargo Político Eletivo</a:t>
            </a:r>
          </a:p>
          <a:p>
            <a:pPr algn="just">
              <a:lnSpc>
                <a:spcPct val="100000"/>
              </a:lnSpc>
            </a:pPr>
            <a:r>
              <a:rPr lang="pt-BR" dirty="0">
                <a:solidFill>
                  <a:schemeClr val="bg1"/>
                </a:solidFill>
                <a:effectLst/>
                <a:latin typeface="+mj-lt"/>
                <a:ea typeface="Times New Roman" panose="02020603050405020304" pitchFamily="18" charset="0"/>
              </a:rPr>
              <a:t>Na prática o INSS analisa o CNAE (Classificação Nacional de Atividades Econômicas) para verificar se o objeto do CNPJ é agrícola, agroindustrial ou agroturístico.</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OUTRAS PESSOAS JURÍDICAS</a:t>
            </a:r>
            <a:endParaRPr lang="pt-BR" b="1"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363208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285875"/>
            <a:ext cx="11187953" cy="5206348"/>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A Matrícula CEI era um número de registro usado pelo INSS para identificar empregadores pessoas físicas e jurídicas que tinham a obrigação de recolher contribuições previdenciárias, mas também produtores rurais.</a:t>
            </a:r>
          </a:p>
          <a:p>
            <a:pPr algn="just">
              <a:lnSpc>
                <a:spcPct val="100000"/>
              </a:lnSpc>
            </a:pPr>
            <a:r>
              <a:rPr lang="pt-BR" dirty="0">
                <a:solidFill>
                  <a:schemeClr val="bg1"/>
                </a:solidFill>
                <a:effectLst/>
                <a:latin typeface="+mj-lt"/>
                <a:ea typeface="Times New Roman" panose="02020603050405020304" pitchFamily="18" charset="0"/>
              </a:rPr>
              <a:t>Foi substituída desde 15/01/2019 pelo CAEPF para pessoas físicas e pelo CNO (Cadastro Nacional de Obras) para pessoas jurídicas de obras de construção civil.</a:t>
            </a:r>
          </a:p>
          <a:p>
            <a:pPr algn="just">
              <a:lnSpc>
                <a:spcPct val="100000"/>
              </a:lnSpc>
            </a:pPr>
            <a:r>
              <a:rPr lang="pt-BR" b="1" dirty="0">
                <a:solidFill>
                  <a:srgbClr val="FFC000"/>
                </a:solidFill>
                <a:effectLst/>
                <a:latin typeface="+mj-lt"/>
                <a:ea typeface="Times New Roman" panose="02020603050405020304" pitchFamily="18" charset="0"/>
              </a:rPr>
              <a:t>Quem usava antes da substituição?</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Produtores rurais que contratavam empregados.</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Contribuintes individuais que empregavam trabalhadores (</a:t>
            </a:r>
            <a:r>
              <a:rPr lang="pt-BR" dirty="0" err="1">
                <a:solidFill>
                  <a:schemeClr val="bg1"/>
                </a:solidFill>
                <a:effectLst/>
                <a:latin typeface="+mj-lt"/>
                <a:ea typeface="Times New Roman" panose="02020603050405020304" pitchFamily="18" charset="0"/>
              </a:rPr>
              <a:t>ex</a:t>
            </a:r>
            <a:r>
              <a:rPr lang="pt-BR" dirty="0">
                <a:solidFill>
                  <a:schemeClr val="bg1"/>
                </a:solidFill>
                <a:effectLst/>
                <a:latin typeface="+mj-lt"/>
                <a:ea typeface="Times New Roman" panose="02020603050405020304" pitchFamily="18" charset="0"/>
              </a:rPr>
              <a:t>: empregador doméstico antes do </a:t>
            </a:r>
            <a:r>
              <a:rPr lang="pt-BR" dirty="0" err="1">
                <a:solidFill>
                  <a:schemeClr val="bg1"/>
                </a:solidFill>
                <a:effectLst/>
                <a:latin typeface="+mj-lt"/>
                <a:ea typeface="Times New Roman" panose="02020603050405020304" pitchFamily="18" charset="0"/>
              </a:rPr>
              <a:t>eSocial</a:t>
            </a:r>
            <a:r>
              <a:rPr lang="pt-BR" dirty="0">
                <a:solidFill>
                  <a:schemeClr val="bg1"/>
                </a:solidFill>
                <a:effectLst/>
                <a:latin typeface="+mj-lt"/>
                <a:ea typeface="Times New Roman" panose="02020603050405020304" pitchFamily="18" charset="0"/>
              </a:rPr>
              <a:t>).</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Titulares de cartórios.</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Segurados especiais (pequenos produtores rurais que vendiam excedentes).</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SEGURADO ESPECIAL E MATRÍCULA CEI (CADASTRO ESPECÍFICO DO INSS) </a:t>
            </a:r>
            <a:r>
              <a:rPr lang="pt-BR" dirty="0">
                <a:solidFill>
                  <a:schemeClr val="bg1"/>
                </a:solidFill>
                <a:effectLst/>
                <a:latin typeface="+mj-lt"/>
                <a:ea typeface="Times New Roman" panose="02020603050405020304" pitchFamily="18" charset="0"/>
              </a:rPr>
              <a:t>–</a:t>
            </a:r>
            <a:r>
              <a:rPr lang="pt-BR" b="1" dirty="0">
                <a:solidFill>
                  <a:srgbClr val="FFC000"/>
                </a:solidFill>
                <a:effectLst/>
                <a:latin typeface="+mj-lt"/>
                <a:ea typeface="Times New Roman" panose="02020603050405020304" pitchFamily="18" charset="0"/>
              </a:rPr>
              <a:t> </a:t>
            </a:r>
            <a:r>
              <a:rPr lang="pt-BR" dirty="0">
                <a:solidFill>
                  <a:schemeClr val="bg1"/>
                </a:solidFill>
                <a:effectLst/>
                <a:latin typeface="+mj-lt"/>
                <a:ea typeface="Times New Roman" panose="02020603050405020304" pitchFamily="18" charset="0"/>
              </a:rPr>
              <a:t>EXTINTA PARA PESSOAS FÍSICAS</a:t>
            </a:r>
          </a:p>
        </p:txBody>
      </p:sp>
    </p:spTree>
    <p:extLst>
      <p:ext uri="{BB962C8B-B14F-4D97-AF65-F5344CB8AC3E}">
        <p14:creationId xmlns:p14="http://schemas.microsoft.com/office/powerpoint/2010/main" val="28806485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EB167E4-FDEB-5725-8C17-58E675003445}"/>
              </a:ext>
            </a:extLst>
          </p:cNvPr>
          <p:cNvSpPr>
            <a:spLocks noGrp="1"/>
          </p:cNvSpPr>
          <p:nvPr>
            <p:ph type="subTitle" idx="1"/>
          </p:nvPr>
        </p:nvSpPr>
        <p:spPr>
          <a:xfrm>
            <a:off x="466165" y="1866900"/>
            <a:ext cx="11187953" cy="434323"/>
          </a:xfrm>
        </p:spPr>
        <p:txBody>
          <a:bodyPr numCol="1" spcCol="360000">
            <a:normAutofit lnSpcReduction="10000"/>
          </a:bodyPr>
          <a:lstStyle/>
          <a:p>
            <a:pPr algn="just">
              <a:lnSpc>
                <a:spcPct val="100000"/>
              </a:lnSpc>
            </a:pPr>
            <a:r>
              <a:rPr lang="pt-BR" dirty="0">
                <a:solidFill>
                  <a:schemeClr val="bg1"/>
                </a:solidFill>
                <a:effectLst/>
                <a:latin typeface="+mj-lt"/>
                <a:ea typeface="Times New Roman" panose="02020603050405020304" pitchFamily="18" charset="0"/>
              </a:rPr>
              <a:t>Resumo das Diferenças</a:t>
            </a:r>
          </a:p>
        </p:txBody>
      </p:sp>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SEGURADO ESPECIAL E MATRÍCULA CEI (CADASTRO ESPECÍFICO DO INSS) </a:t>
            </a:r>
            <a:r>
              <a:rPr lang="pt-BR" dirty="0">
                <a:solidFill>
                  <a:schemeClr val="bg1"/>
                </a:solidFill>
                <a:effectLst/>
                <a:latin typeface="+mj-lt"/>
                <a:ea typeface="Times New Roman" panose="02020603050405020304" pitchFamily="18" charset="0"/>
              </a:rPr>
              <a:t>–</a:t>
            </a:r>
            <a:r>
              <a:rPr lang="pt-BR" b="1" dirty="0">
                <a:solidFill>
                  <a:srgbClr val="FFC000"/>
                </a:solidFill>
                <a:effectLst/>
                <a:latin typeface="+mj-lt"/>
                <a:ea typeface="Times New Roman" panose="02020603050405020304" pitchFamily="18" charset="0"/>
              </a:rPr>
              <a:t> </a:t>
            </a:r>
            <a:r>
              <a:rPr lang="pt-BR" dirty="0">
                <a:solidFill>
                  <a:schemeClr val="bg1"/>
                </a:solidFill>
                <a:effectLst/>
                <a:latin typeface="+mj-lt"/>
                <a:ea typeface="Times New Roman" panose="02020603050405020304" pitchFamily="18" charset="0"/>
              </a:rPr>
              <a:t>EXTINTA PARA PESSOAS FÍSICAS</a:t>
            </a:r>
          </a:p>
        </p:txBody>
      </p:sp>
      <p:graphicFrame>
        <p:nvGraphicFramePr>
          <p:cNvPr id="4" name="Tabela 3">
            <a:extLst>
              <a:ext uri="{FF2B5EF4-FFF2-40B4-BE49-F238E27FC236}">
                <a16:creationId xmlns:a16="http://schemas.microsoft.com/office/drawing/2014/main" id="{251A3D58-7432-AB52-F6BA-187D6021B90E}"/>
              </a:ext>
            </a:extLst>
          </p:cNvPr>
          <p:cNvGraphicFramePr>
            <a:graphicFrameLocks noGrp="1"/>
          </p:cNvGraphicFramePr>
          <p:nvPr>
            <p:extLst>
              <p:ext uri="{D42A27DB-BD31-4B8C-83A1-F6EECF244321}">
                <p14:modId xmlns:p14="http://schemas.microsoft.com/office/powerpoint/2010/main" val="751242958"/>
              </p:ext>
            </p:extLst>
          </p:nvPr>
        </p:nvGraphicFramePr>
        <p:xfrm>
          <a:off x="466165" y="2720323"/>
          <a:ext cx="11478186" cy="3122685"/>
        </p:xfrm>
        <a:graphic>
          <a:graphicData uri="http://schemas.openxmlformats.org/drawingml/2006/table">
            <a:tbl>
              <a:tblPr firstRow="1" firstCol="1" bandRow="1">
                <a:tableStyleId>{5C22544A-7EE6-4342-B048-85BDC9FD1C3A}</a:tableStyleId>
              </a:tblPr>
              <a:tblGrid>
                <a:gridCol w="3826062">
                  <a:extLst>
                    <a:ext uri="{9D8B030D-6E8A-4147-A177-3AD203B41FA5}">
                      <a16:colId xmlns:a16="http://schemas.microsoft.com/office/drawing/2014/main" val="2458736219"/>
                    </a:ext>
                  </a:extLst>
                </a:gridCol>
                <a:gridCol w="3826062">
                  <a:extLst>
                    <a:ext uri="{9D8B030D-6E8A-4147-A177-3AD203B41FA5}">
                      <a16:colId xmlns:a16="http://schemas.microsoft.com/office/drawing/2014/main" val="3591656684"/>
                    </a:ext>
                  </a:extLst>
                </a:gridCol>
                <a:gridCol w="3826062">
                  <a:extLst>
                    <a:ext uri="{9D8B030D-6E8A-4147-A177-3AD203B41FA5}">
                      <a16:colId xmlns:a16="http://schemas.microsoft.com/office/drawing/2014/main" val="4289599400"/>
                    </a:ext>
                  </a:extLst>
                </a:gridCol>
              </a:tblGrid>
              <a:tr h="621795">
                <a:tc>
                  <a:txBody>
                    <a:bodyPr/>
                    <a:lstStyle/>
                    <a:p>
                      <a:pPr algn="ctr"/>
                      <a:r>
                        <a:rPr lang="pt-BR" sz="2000" kern="100" dirty="0">
                          <a:effectLst/>
                        </a:rPr>
                        <a:t>Característica</a:t>
                      </a:r>
                      <a:endParaRPr lang="pt-BR" sz="2000" kern="100" dirty="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gn="ctr"/>
                      <a:r>
                        <a:rPr lang="pt-BR" sz="2000" kern="100">
                          <a:effectLst/>
                        </a:rPr>
                        <a:t>CAEPF</a:t>
                      </a:r>
                      <a:endParaRPr lang="pt-BR" sz="20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gn="ctr"/>
                      <a:r>
                        <a:rPr lang="pt-BR" sz="2000" kern="100">
                          <a:effectLst/>
                        </a:rPr>
                        <a:t>Matrícula CEI (extinta)</a:t>
                      </a:r>
                      <a:endParaRPr lang="pt-BR" sz="2000" kern="100">
                        <a:effectLst/>
                        <a:latin typeface="Times New Roman" panose="02020603050405020304" pitchFamily="18" charset="0"/>
                        <a:ea typeface="Times New Roman" panose="02020603050405020304" pitchFamily="18" charset="0"/>
                      </a:endParaRPr>
                    </a:p>
                  </a:txBody>
                  <a:tcPr marL="9525" marR="9525" marT="9525" marB="9525" anchor="ctr"/>
                </a:tc>
                <a:extLst>
                  <a:ext uri="{0D108BD9-81ED-4DB2-BD59-A6C34878D82A}">
                    <a16:rowId xmlns:a16="http://schemas.microsoft.com/office/drawing/2014/main" val="3434994764"/>
                  </a:ext>
                </a:extLst>
              </a:tr>
              <a:tr h="621795">
                <a:tc>
                  <a:txBody>
                    <a:bodyPr/>
                    <a:lstStyle/>
                    <a:p>
                      <a:r>
                        <a:rPr lang="pt-BR" sz="2000" kern="100">
                          <a:effectLst/>
                        </a:rPr>
                        <a:t>Administração</a:t>
                      </a:r>
                      <a:endParaRPr lang="pt-BR" sz="20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r>
                        <a:rPr lang="pt-BR" sz="2000" kern="100">
                          <a:effectLst/>
                        </a:rPr>
                        <a:t>                         Receita Federal </a:t>
                      </a:r>
                      <a:endParaRPr lang="pt-BR" sz="20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r>
                        <a:rPr lang="pt-BR" sz="2000" kern="100">
                          <a:effectLst/>
                        </a:rPr>
                        <a:t>                       INSS</a:t>
                      </a:r>
                      <a:endParaRPr lang="pt-BR" sz="2000" kern="100">
                        <a:effectLst/>
                        <a:latin typeface="Times New Roman" panose="02020603050405020304" pitchFamily="18" charset="0"/>
                        <a:ea typeface="Times New Roman" panose="02020603050405020304" pitchFamily="18" charset="0"/>
                      </a:endParaRPr>
                    </a:p>
                  </a:txBody>
                  <a:tcPr marL="9525" marR="9525" marT="9525" marB="9525" anchor="ctr"/>
                </a:tc>
                <a:extLst>
                  <a:ext uri="{0D108BD9-81ED-4DB2-BD59-A6C34878D82A}">
                    <a16:rowId xmlns:a16="http://schemas.microsoft.com/office/drawing/2014/main" val="1656984057"/>
                  </a:ext>
                </a:extLst>
              </a:tr>
              <a:tr h="621795">
                <a:tc>
                  <a:txBody>
                    <a:bodyPr/>
                    <a:lstStyle/>
                    <a:p>
                      <a:r>
                        <a:rPr lang="pt-BR" sz="2000" kern="100" dirty="0">
                          <a:effectLst/>
                        </a:rPr>
                        <a:t>Identificação</a:t>
                      </a:r>
                      <a:endParaRPr lang="pt-BR" sz="2000" kern="100" dirty="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r>
                        <a:rPr lang="pt-BR" sz="2000" kern="100">
                          <a:effectLst/>
                        </a:rPr>
                        <a:t>                          CPF + CAEPF</a:t>
                      </a:r>
                      <a:endParaRPr lang="pt-BR" sz="20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r>
                        <a:rPr lang="pt-BR" sz="2000" kern="100" dirty="0">
                          <a:effectLst/>
                        </a:rPr>
                        <a:t>       Número CEI</a:t>
                      </a:r>
                      <a:endParaRPr lang="pt-BR" sz="2000" kern="100" dirty="0">
                        <a:effectLst/>
                        <a:latin typeface="Times New Roman" panose="02020603050405020304" pitchFamily="18" charset="0"/>
                        <a:ea typeface="Times New Roman" panose="02020603050405020304" pitchFamily="18" charset="0"/>
                      </a:endParaRPr>
                    </a:p>
                  </a:txBody>
                  <a:tcPr marL="9525" marR="9525" marT="9525" marB="9525" anchor="ctr"/>
                </a:tc>
                <a:extLst>
                  <a:ext uri="{0D108BD9-81ED-4DB2-BD59-A6C34878D82A}">
                    <a16:rowId xmlns:a16="http://schemas.microsoft.com/office/drawing/2014/main" val="846335259"/>
                  </a:ext>
                </a:extLst>
              </a:tr>
              <a:tr h="621795">
                <a:tc>
                  <a:txBody>
                    <a:bodyPr/>
                    <a:lstStyle/>
                    <a:p>
                      <a:r>
                        <a:rPr lang="pt-BR" sz="2000" kern="100" dirty="0">
                          <a:effectLst/>
                        </a:rPr>
                        <a:t>Uso atual</a:t>
                      </a:r>
                      <a:endParaRPr lang="pt-BR" sz="2000" kern="100" dirty="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r>
                        <a:rPr lang="pt-BR" sz="2000" kern="100">
                          <a:effectLst/>
                        </a:rPr>
                        <a:t>Obrigatório para PF que contrata trabalhadores</a:t>
                      </a:r>
                      <a:endParaRPr lang="pt-BR" sz="20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r>
                        <a:rPr lang="pt-BR" sz="2000" kern="100">
                          <a:effectLst/>
                        </a:rPr>
                        <a:t>Substituído para PF desde 2019</a:t>
                      </a:r>
                      <a:endParaRPr lang="pt-BR" sz="2000" kern="100">
                        <a:effectLst/>
                        <a:latin typeface="Times New Roman" panose="02020603050405020304" pitchFamily="18" charset="0"/>
                        <a:ea typeface="Times New Roman" panose="02020603050405020304" pitchFamily="18" charset="0"/>
                      </a:endParaRPr>
                    </a:p>
                  </a:txBody>
                  <a:tcPr marL="9525" marR="9525" marT="9525" marB="9525" anchor="ctr"/>
                </a:tc>
                <a:extLst>
                  <a:ext uri="{0D108BD9-81ED-4DB2-BD59-A6C34878D82A}">
                    <a16:rowId xmlns:a16="http://schemas.microsoft.com/office/drawing/2014/main" val="3662082977"/>
                  </a:ext>
                </a:extLst>
              </a:tr>
              <a:tr h="621795">
                <a:tc>
                  <a:txBody>
                    <a:bodyPr/>
                    <a:lstStyle/>
                    <a:p>
                      <a:r>
                        <a:rPr lang="pt-BR" sz="2000" kern="100">
                          <a:effectLst/>
                        </a:rPr>
                        <a:t>Substituído por</a:t>
                      </a:r>
                      <a:endParaRPr lang="pt-BR" sz="20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r>
                        <a:rPr lang="pt-BR" sz="2000" kern="100">
                          <a:effectLst/>
                        </a:rPr>
                        <a:t>-</a:t>
                      </a:r>
                      <a:endParaRPr lang="pt-BR" sz="20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r>
                        <a:rPr lang="pt-BR" sz="2000" kern="100" dirty="0">
                          <a:effectLst/>
                        </a:rPr>
                        <a:t>CAEPF (para PF) e CNO (para obras)</a:t>
                      </a:r>
                      <a:endParaRPr lang="pt-BR" sz="2000" kern="100" dirty="0">
                        <a:effectLst/>
                        <a:latin typeface="Times New Roman" panose="02020603050405020304" pitchFamily="18" charset="0"/>
                        <a:ea typeface="Times New Roman" panose="02020603050405020304" pitchFamily="18" charset="0"/>
                      </a:endParaRPr>
                    </a:p>
                  </a:txBody>
                  <a:tcPr marL="9525" marR="9525" marT="9525" marB="9525" anchor="ctr"/>
                </a:tc>
                <a:extLst>
                  <a:ext uri="{0D108BD9-81ED-4DB2-BD59-A6C34878D82A}">
                    <a16:rowId xmlns:a16="http://schemas.microsoft.com/office/drawing/2014/main" val="4022775255"/>
                  </a:ext>
                </a:extLst>
              </a:tr>
            </a:tbl>
          </a:graphicData>
        </a:graphic>
      </p:graphicFrame>
    </p:spTree>
    <p:extLst>
      <p:ext uri="{BB962C8B-B14F-4D97-AF65-F5344CB8AC3E}">
        <p14:creationId xmlns:p14="http://schemas.microsoft.com/office/powerpoint/2010/main" val="34554670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SEGURADO ESPECIAL E MATRÍCULA CEI (CADASTRO ESPECÍFICO DO INSS) </a:t>
            </a:r>
            <a:r>
              <a:rPr lang="pt-BR" dirty="0">
                <a:solidFill>
                  <a:schemeClr val="bg1"/>
                </a:solidFill>
                <a:effectLst/>
                <a:latin typeface="+mj-lt"/>
                <a:ea typeface="Times New Roman" panose="02020603050405020304" pitchFamily="18" charset="0"/>
              </a:rPr>
              <a:t>–</a:t>
            </a:r>
            <a:r>
              <a:rPr lang="pt-BR" b="1" dirty="0">
                <a:solidFill>
                  <a:srgbClr val="FFC000"/>
                </a:solidFill>
                <a:effectLst/>
                <a:latin typeface="+mj-lt"/>
                <a:ea typeface="Times New Roman" panose="02020603050405020304" pitchFamily="18" charset="0"/>
              </a:rPr>
              <a:t> </a:t>
            </a:r>
            <a:r>
              <a:rPr lang="pt-BR" dirty="0">
                <a:solidFill>
                  <a:schemeClr val="bg1"/>
                </a:solidFill>
                <a:effectLst/>
                <a:latin typeface="+mj-lt"/>
                <a:ea typeface="Times New Roman" panose="02020603050405020304" pitchFamily="18" charset="0"/>
              </a:rPr>
              <a:t>EXTINTA PARA PESSOAS FÍSICAS</a:t>
            </a: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285875"/>
            <a:ext cx="11187953" cy="5206348"/>
          </a:xfrm>
        </p:spPr>
        <p:txBody>
          <a:bodyPr numCol="1" spcCol="360000">
            <a:normAutofit/>
          </a:bodyPr>
          <a:lstStyle/>
          <a:p>
            <a:pPr algn="just">
              <a:lnSpc>
                <a:spcPct val="100000"/>
              </a:lnSpc>
            </a:pPr>
            <a:r>
              <a:rPr lang="pt-BR" b="1" dirty="0">
                <a:solidFill>
                  <a:schemeClr val="bg1"/>
                </a:solidFill>
                <a:effectLst/>
                <a:latin typeface="+mj-lt"/>
                <a:ea typeface="Times New Roman" panose="02020603050405020304" pitchFamily="18" charset="0"/>
              </a:rPr>
              <a:t>Problemática real </a:t>
            </a:r>
          </a:p>
          <a:p>
            <a:pPr algn="just">
              <a:lnSpc>
                <a:spcPct val="100000"/>
              </a:lnSpc>
            </a:pPr>
            <a:r>
              <a:rPr lang="pt-BR" b="1" dirty="0">
                <a:solidFill>
                  <a:srgbClr val="00B050"/>
                </a:solidFill>
                <a:effectLst/>
                <a:latin typeface="+mj-lt"/>
                <a:ea typeface="Times New Roman" panose="02020603050405020304" pitchFamily="18" charset="0"/>
              </a:rPr>
              <a:t>Como muitos segurados especiais rurais querem receber seguro defeso do pescador artesanal, estão criando matrículas CEI (obrigatório para o seguro defeso) e recolhendo nessa condição.</a:t>
            </a:r>
          </a:p>
          <a:p>
            <a:pPr algn="just">
              <a:lnSpc>
                <a:spcPct val="100000"/>
              </a:lnSpc>
            </a:pPr>
            <a:r>
              <a:rPr lang="pt-BR" dirty="0">
                <a:solidFill>
                  <a:schemeClr val="bg1"/>
                </a:solidFill>
                <a:effectLst/>
                <a:latin typeface="+mj-lt"/>
                <a:ea typeface="Times New Roman" panose="02020603050405020304" pitchFamily="18" charset="0"/>
              </a:rPr>
              <a:t>O problema está no código de registro, que pode prejudicar severamente o segurado na hora de aposentar.</a:t>
            </a:r>
          </a:p>
          <a:p>
            <a:pPr algn="just">
              <a:lnSpc>
                <a:spcPct val="100000"/>
              </a:lnSpc>
            </a:pPr>
            <a:r>
              <a:rPr lang="pt-BR" dirty="0">
                <a:solidFill>
                  <a:schemeClr val="bg1"/>
                </a:solidFill>
                <a:effectLst/>
                <a:latin typeface="+mj-lt"/>
                <a:ea typeface="Times New Roman" panose="02020603050405020304" pitchFamily="18" charset="0"/>
              </a:rPr>
              <a:t>Quando é identificada matrícula CEI, observa-se o penúltimo dígito, para observar o tipo de matrícula CEI, e se descaracteriza, ou não, a condição de segurado especial.</a:t>
            </a:r>
          </a:p>
          <a:p>
            <a:pPr algn="just">
              <a:lnSpc>
                <a:spcPct val="100000"/>
              </a:lnSpc>
            </a:pPr>
            <a:r>
              <a:rPr lang="pt-BR" dirty="0">
                <a:solidFill>
                  <a:schemeClr val="bg1"/>
                </a:solidFill>
                <a:effectLst/>
                <a:latin typeface="+mj-lt"/>
                <a:ea typeface="Times New Roman" panose="02020603050405020304" pitchFamily="18" charset="0"/>
              </a:rPr>
              <a:t>Quando se trata de CEI /8 (penúltimo dígito 8), refere-se a atividade rural, e sua inscrição é fator não impeditivo à condição do segurado especial.</a:t>
            </a:r>
          </a:p>
          <a:p>
            <a:pPr algn="just">
              <a:lnSpc>
                <a:spcPct val="100000"/>
              </a:lnSpc>
            </a:pPr>
            <a:r>
              <a:rPr lang="pt-BR" dirty="0">
                <a:solidFill>
                  <a:schemeClr val="bg1"/>
                </a:solidFill>
                <a:effectLst/>
                <a:latin typeface="+mj-lt"/>
                <a:ea typeface="Times New Roman" panose="02020603050405020304" pitchFamily="18" charset="0"/>
              </a:rPr>
              <a:t>Também se considera não impeditiva a inscrição em matrícula CEI /6 (penúltimo dígito 6), que se refere a construção civil de pessoa física.</a:t>
            </a:r>
          </a:p>
          <a:p>
            <a:pPr algn="just">
              <a:lnSpc>
                <a:spcPct val="100000"/>
              </a:lnSpc>
            </a:pPr>
            <a:endParaRPr lang="pt-BR"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12028587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SEGURADO ESPECIAL E MATRÍCULA CEI (CADASTRO ESPECÍFICO DO INSS) </a:t>
            </a:r>
            <a:r>
              <a:rPr lang="pt-BR" dirty="0">
                <a:solidFill>
                  <a:schemeClr val="bg1"/>
                </a:solidFill>
                <a:effectLst/>
                <a:latin typeface="+mj-lt"/>
                <a:ea typeface="Times New Roman" panose="02020603050405020304" pitchFamily="18" charset="0"/>
              </a:rPr>
              <a:t>–</a:t>
            </a:r>
            <a:r>
              <a:rPr lang="pt-BR" b="1" dirty="0">
                <a:solidFill>
                  <a:srgbClr val="FFC000"/>
                </a:solidFill>
                <a:effectLst/>
                <a:latin typeface="+mj-lt"/>
                <a:ea typeface="Times New Roman" panose="02020603050405020304" pitchFamily="18" charset="0"/>
              </a:rPr>
              <a:t> </a:t>
            </a:r>
            <a:r>
              <a:rPr lang="pt-BR" dirty="0">
                <a:solidFill>
                  <a:schemeClr val="bg1"/>
                </a:solidFill>
                <a:effectLst/>
                <a:latin typeface="+mj-lt"/>
                <a:ea typeface="Times New Roman" panose="02020603050405020304" pitchFamily="18" charset="0"/>
              </a:rPr>
              <a:t>EXTINTA PARA PESSOAS FÍSICAS</a:t>
            </a: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453020"/>
            <a:ext cx="11187953" cy="4709656"/>
          </a:xfrm>
        </p:spPr>
        <p:txBody>
          <a:bodyPr numCol="1" spcCol="360000">
            <a:normAutofit/>
          </a:bodyPr>
          <a:lstStyle/>
          <a:p>
            <a:pPr algn="just">
              <a:lnSpc>
                <a:spcPct val="100000"/>
              </a:lnSpc>
            </a:pPr>
            <a:r>
              <a:rPr lang="pt-BR" dirty="0">
                <a:solidFill>
                  <a:srgbClr val="FFC000"/>
                </a:solidFill>
                <a:effectLst/>
                <a:latin typeface="+mj-lt"/>
                <a:ea typeface="Times New Roman" panose="02020603050405020304" pitchFamily="18" charset="0"/>
              </a:rPr>
              <a:t>OBS.</a:t>
            </a:r>
            <a:r>
              <a:rPr lang="pt-BR" dirty="0">
                <a:solidFill>
                  <a:schemeClr val="bg1"/>
                </a:solidFill>
                <a:effectLst/>
                <a:latin typeface="+mj-lt"/>
                <a:ea typeface="Times New Roman" panose="02020603050405020304" pitchFamily="18" charset="0"/>
              </a:rPr>
              <a:t>: Uma vez constatada no campo Tipo de Contribuinte a informação Segurado Especial, será considerado não impeditivo. Ou seja, o período declarado poderá ser validade se houver instrumento ratificador.</a:t>
            </a:r>
          </a:p>
          <a:p>
            <a:pPr algn="just">
              <a:lnSpc>
                <a:spcPct val="100000"/>
              </a:lnSpc>
            </a:pPr>
            <a:r>
              <a:rPr lang="pt-BR" dirty="0">
                <a:solidFill>
                  <a:schemeClr val="bg1"/>
                </a:solidFill>
                <a:effectLst/>
                <a:latin typeface="+mj-lt"/>
                <a:ea typeface="Times New Roman" panose="02020603050405020304" pitchFamily="18" charset="0"/>
              </a:rPr>
              <a:t>No entanto, caso conste Contribuinte Individual, será descaracterizado a partir da data início da atividade, quando não houver CEI Original /8.</a:t>
            </a:r>
          </a:p>
          <a:p>
            <a:pPr algn="just">
              <a:lnSpc>
                <a:spcPct val="100000"/>
              </a:lnSpc>
            </a:pPr>
            <a:r>
              <a:rPr lang="pt-BR" dirty="0">
                <a:solidFill>
                  <a:schemeClr val="bg1"/>
                </a:solidFill>
                <a:effectLst/>
                <a:latin typeface="+mj-lt"/>
                <a:ea typeface="Times New Roman" panose="02020603050405020304" pitchFamily="18" charset="0"/>
              </a:rPr>
              <a:t>Caso descaracterizado, o segurado poderá recuperar a condição de segurado especial após a baixa da inscrição.</a:t>
            </a:r>
          </a:p>
          <a:p>
            <a:pPr algn="just">
              <a:lnSpc>
                <a:spcPct val="100000"/>
              </a:lnSpc>
            </a:pPr>
            <a:r>
              <a:rPr lang="pt-BR" dirty="0">
                <a:solidFill>
                  <a:srgbClr val="FFC000"/>
                </a:solidFill>
                <a:effectLst/>
                <a:latin typeface="+mj-lt"/>
                <a:ea typeface="Times New Roman" panose="02020603050405020304" pitchFamily="18" charset="0"/>
              </a:rPr>
              <a:t>OBS.</a:t>
            </a:r>
            <a:r>
              <a:rPr lang="pt-BR" dirty="0">
                <a:solidFill>
                  <a:schemeClr val="bg1"/>
                </a:solidFill>
                <a:effectLst/>
                <a:latin typeface="+mj-lt"/>
                <a:ea typeface="Times New Roman" panose="02020603050405020304" pitchFamily="18" charset="0"/>
              </a:rPr>
              <a:t>: tanto a análise do CNPJ quanto da matrícula CEI e CAEPF são elementos que podem ou não descaracterizar o período declarado, mas não são fatores de ratificação do período.</a:t>
            </a:r>
          </a:p>
        </p:txBody>
      </p:sp>
    </p:spTree>
    <p:extLst>
      <p:ext uri="{BB962C8B-B14F-4D97-AF65-F5344CB8AC3E}">
        <p14:creationId xmlns:p14="http://schemas.microsoft.com/office/powerpoint/2010/main" val="24680389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TEMPO RURAL NO CNIS E BPC/LOAS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890914"/>
            <a:ext cx="11187953" cy="5715000"/>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Para se compreender se o registro na condição de segurado especial no banco de dados do INSS interfere no pedido de BPC/LOAS é preciso primeiro ter a compreensão de que </a:t>
            </a:r>
            <a:r>
              <a:rPr lang="pt-BR" b="1" dirty="0">
                <a:solidFill>
                  <a:srgbClr val="00B050"/>
                </a:solidFill>
                <a:effectLst/>
                <a:latin typeface="+mj-lt"/>
                <a:ea typeface="Times New Roman" panose="02020603050405020304" pitchFamily="18" charset="0"/>
              </a:rPr>
              <a:t>o BPC/LOAS idoso NÃO impede o exercício de atividade remunerada. </a:t>
            </a:r>
          </a:p>
          <a:p>
            <a:pPr algn="just">
              <a:lnSpc>
                <a:spcPct val="100000"/>
              </a:lnSpc>
            </a:pPr>
            <a:r>
              <a:rPr lang="pt-BR" b="1" dirty="0">
                <a:solidFill>
                  <a:srgbClr val="00B050"/>
                </a:solidFill>
                <a:effectLst/>
                <a:latin typeface="+mj-lt"/>
                <a:ea typeface="Times New Roman" panose="02020603050405020304" pitchFamily="18" charset="0"/>
              </a:rPr>
              <a:t>No entanto, na condição de deficiente há proibição de exercício de atividade laboral, por uma incompatibilidade lógica. </a:t>
            </a:r>
          </a:p>
          <a:p>
            <a:pPr algn="just">
              <a:lnSpc>
                <a:spcPct val="100000"/>
              </a:lnSpc>
            </a:pPr>
            <a:r>
              <a:rPr lang="pt-BR" dirty="0">
                <a:solidFill>
                  <a:schemeClr val="bg1"/>
                </a:solidFill>
                <a:effectLst/>
                <a:latin typeface="+mj-lt"/>
                <a:ea typeface="Times New Roman" panose="02020603050405020304" pitchFamily="18" charset="0"/>
              </a:rPr>
              <a:t>Isso se extrai da leitura do art.25 e 47-A do </a:t>
            </a:r>
            <a:r>
              <a:rPr lang="pt-BR" dirty="0">
                <a:solidFill>
                  <a:srgbClr val="FFC000"/>
                </a:solidFill>
                <a:effectLst/>
                <a:latin typeface="+mj-lt"/>
                <a:ea typeface="Times New Roman" panose="02020603050405020304" pitchFamily="18" charset="0"/>
              </a:rPr>
              <a:t>Decreto nº 6.214/07</a:t>
            </a:r>
            <a:r>
              <a:rPr lang="pt-BR" dirty="0">
                <a:solidFill>
                  <a:schemeClr val="bg1"/>
                </a:solidFill>
                <a:effectLst/>
                <a:latin typeface="+mj-lt"/>
                <a:ea typeface="Times New Roman" panose="02020603050405020304" pitchFamily="18" charset="0"/>
              </a:rPr>
              <a:t>:</a:t>
            </a:r>
          </a:p>
          <a:p>
            <a:pPr marL="3648075" algn="just"/>
            <a:endParaRPr lang="pt-BR" dirty="0">
              <a:solidFill>
                <a:schemeClr val="bg1"/>
              </a:solidFill>
            </a:endParaRPr>
          </a:p>
          <a:p>
            <a:pPr marL="3648075" algn="just"/>
            <a:r>
              <a:rPr lang="pt-BR" dirty="0">
                <a:solidFill>
                  <a:schemeClr val="bg1"/>
                </a:solidFill>
              </a:rPr>
              <a:t>Art. 47-A.   O Benefício de Prestação Continuada será suspenso em caráter especial quando a pessoa com deficiência exercer atividade remunerada, inclusive na condição de microempreendedor individual, mediante comprovação da relação trabalhista ou da atividade empreendedora.    </a:t>
            </a:r>
            <a:r>
              <a:rPr lang="pt-BR" dirty="0">
                <a:solidFill>
                  <a:schemeClr val="bg1"/>
                </a:solidFill>
                <a:hlinkClick r:id="rId2">
                  <a:extLst>
                    <a:ext uri="{A12FA001-AC4F-418D-AE19-62706E023703}">
                      <ahyp:hlinkClr xmlns:ahyp="http://schemas.microsoft.com/office/drawing/2018/hyperlinkcolor" val="tx"/>
                    </a:ext>
                  </a:extLst>
                </a:hlinkClick>
              </a:rPr>
              <a:t>(Incluído pelo Decreto nº 7.617, de 2011)</a:t>
            </a:r>
            <a:endParaRPr lang="pt-BR" dirty="0">
              <a:solidFill>
                <a:schemeClr val="bg1"/>
              </a:solidFill>
            </a:endParaRPr>
          </a:p>
          <a:p>
            <a:pPr marL="3648075" algn="just"/>
            <a:endParaRPr lang="pt-BR"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41463490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TEMPO RURAL NO CNIS E BPC/LOAS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028700"/>
            <a:ext cx="11187953" cy="5715000"/>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Para se compreender se o registro na condição de segurado especial no banco de dados do INSS interfere no pedido de BPC/LOAS é preciso primeiro ter a compreensão de que o BPC/LOAS idoso NÃO impede o exercício de atividade remunerada. </a:t>
            </a:r>
          </a:p>
          <a:p>
            <a:pPr algn="just">
              <a:lnSpc>
                <a:spcPct val="100000"/>
              </a:lnSpc>
            </a:pPr>
            <a:r>
              <a:rPr lang="pt-BR" dirty="0">
                <a:solidFill>
                  <a:schemeClr val="bg1"/>
                </a:solidFill>
                <a:effectLst/>
                <a:latin typeface="+mj-lt"/>
                <a:ea typeface="Times New Roman" panose="02020603050405020304" pitchFamily="18" charset="0"/>
              </a:rPr>
              <a:t>No entanto, na condição de deficiente há proibição de exercício de atividade laboral, por uma incompatibilidade lógica. </a:t>
            </a:r>
          </a:p>
          <a:p>
            <a:pPr algn="just">
              <a:lnSpc>
                <a:spcPct val="100000"/>
              </a:lnSpc>
            </a:pPr>
            <a:r>
              <a:rPr lang="pt-BR" dirty="0">
                <a:solidFill>
                  <a:schemeClr val="bg1"/>
                </a:solidFill>
                <a:effectLst/>
                <a:latin typeface="+mj-lt"/>
                <a:ea typeface="Times New Roman" panose="02020603050405020304" pitchFamily="18" charset="0"/>
              </a:rPr>
              <a:t>Isso se extrai da leitura do art.25 e 47-A do </a:t>
            </a:r>
            <a:r>
              <a:rPr lang="pt-BR" dirty="0">
                <a:solidFill>
                  <a:srgbClr val="FFC000"/>
                </a:solidFill>
                <a:effectLst/>
                <a:latin typeface="+mj-lt"/>
                <a:ea typeface="Times New Roman" panose="02020603050405020304" pitchFamily="18" charset="0"/>
              </a:rPr>
              <a:t>Decreto nº 6.214/07</a:t>
            </a:r>
            <a:r>
              <a:rPr lang="pt-BR" dirty="0">
                <a:solidFill>
                  <a:schemeClr val="bg1"/>
                </a:solidFill>
                <a:effectLst/>
                <a:latin typeface="+mj-lt"/>
                <a:ea typeface="Times New Roman" panose="02020603050405020304" pitchFamily="18" charset="0"/>
              </a:rPr>
              <a:t>:</a:t>
            </a:r>
          </a:p>
          <a:p>
            <a:pPr marL="3602038" algn="just"/>
            <a:r>
              <a:rPr lang="pt-BR" dirty="0">
                <a:solidFill>
                  <a:schemeClr val="bg1"/>
                </a:solidFill>
              </a:rPr>
              <a:t>Art. 47-A.   O Benefício de Prestação Continuada será suspenso em caráter especial quando a pessoa com deficiência exercer atividade remunerada, inclusive na condição de microempreendedor individual, mediante comprovação da relação trabalhista ou da atividade empreendedora.    </a:t>
            </a:r>
            <a:r>
              <a:rPr lang="pt-BR" dirty="0">
                <a:solidFill>
                  <a:srgbClr val="467886"/>
                </a:solidFill>
                <a:hlinkClick r:id="rId2">
                  <a:extLst>
                    <a:ext uri="{A12FA001-AC4F-418D-AE19-62706E023703}">
                      <ahyp:hlinkClr xmlns:ahyp="http://schemas.microsoft.com/office/drawing/2018/hyperlinkcolor" val="tx"/>
                    </a:ext>
                  </a:extLst>
                </a:hlinkClick>
              </a:rPr>
              <a:t>(Incluído pelo Decreto nº 7.617, de 2011</a:t>
            </a:r>
            <a:r>
              <a:rPr lang="pt-BR" dirty="0">
                <a:solidFill>
                  <a:schemeClr val="bg1"/>
                </a:solidFill>
                <a:hlinkClick r:id="rId2">
                  <a:extLst>
                    <a:ext uri="{A12FA001-AC4F-418D-AE19-62706E023703}">
                      <ahyp:hlinkClr xmlns:ahyp="http://schemas.microsoft.com/office/drawing/2018/hyperlinkcolor" val="tx"/>
                    </a:ext>
                  </a:extLst>
                </a:hlinkClick>
              </a:rPr>
              <a:t>)</a:t>
            </a:r>
            <a:endParaRPr lang="pt-BR" dirty="0">
              <a:solidFill>
                <a:schemeClr val="bg1"/>
              </a:solidFill>
            </a:endParaRPr>
          </a:p>
        </p:txBody>
      </p:sp>
    </p:spTree>
    <p:extLst>
      <p:ext uri="{BB962C8B-B14F-4D97-AF65-F5344CB8AC3E}">
        <p14:creationId xmlns:p14="http://schemas.microsoft.com/office/powerpoint/2010/main" val="8194531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TEMPO RURAL NO CNIS E BPC/LOAS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257300"/>
            <a:ext cx="11187953" cy="4991100"/>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Assim, no âmbito do INSS, o batimento é tratado como vínculo em aberto com presunção de exercício de atividade remunerada.</a:t>
            </a:r>
          </a:p>
          <a:p>
            <a:pPr algn="just">
              <a:lnSpc>
                <a:spcPct val="100000"/>
              </a:lnSpc>
            </a:pPr>
            <a:r>
              <a:rPr lang="pt-BR" dirty="0">
                <a:solidFill>
                  <a:schemeClr val="bg1"/>
                </a:solidFill>
                <a:effectLst/>
                <a:latin typeface="+mj-lt"/>
                <a:ea typeface="Times New Roman" panose="02020603050405020304" pitchFamily="18" charset="0"/>
              </a:rPr>
              <a:t>Uma vez constatando o registro como segurado especial, o interessado deverá ser notificado para dizer se possui a condição de segurado especial e qual a renda.</a:t>
            </a:r>
          </a:p>
          <a:p>
            <a:pPr algn="just">
              <a:lnSpc>
                <a:spcPct val="100000"/>
              </a:lnSpc>
            </a:pPr>
            <a:r>
              <a:rPr lang="pt-BR" dirty="0">
                <a:solidFill>
                  <a:schemeClr val="bg1"/>
                </a:solidFill>
                <a:effectLst/>
                <a:latin typeface="+mj-lt"/>
                <a:ea typeface="Times New Roman" panose="02020603050405020304" pitchFamily="18" charset="0"/>
              </a:rPr>
              <a:t>Caso o requerimento seja para BPC/LOAS DEFICIENTE, o interessado deverá informar que não mais exerce a atividade na condição de segurado especial e que não possui renda. Caso contrário, mesmo informando que não possui renda, o benefício será indeferido pelo motivo 152, vínculo em aberto.</a:t>
            </a:r>
          </a:p>
          <a:p>
            <a:pPr algn="just">
              <a:lnSpc>
                <a:spcPct val="100000"/>
              </a:lnSpc>
            </a:pPr>
            <a:r>
              <a:rPr lang="pt-BR" dirty="0">
                <a:solidFill>
                  <a:schemeClr val="bg1"/>
                </a:solidFill>
                <a:effectLst/>
                <a:latin typeface="+mj-lt"/>
                <a:ea typeface="Times New Roman" panose="02020603050405020304" pitchFamily="18" charset="0"/>
              </a:rPr>
              <a:t>Já no caso do requerimento para BPC/LOAS IDOSO (espécie 88), uma vez notificado, o interessado pode confirmar a condição de segurado especial, mas a renda que declarar entrará no cálculo para o BPC/LOAS. No entanto, pode declarar que não possui renda, mesmo exercendo a condição de segurado especial.</a:t>
            </a:r>
          </a:p>
        </p:txBody>
      </p:sp>
    </p:spTree>
    <p:extLst>
      <p:ext uri="{BB962C8B-B14F-4D97-AF65-F5344CB8AC3E}">
        <p14:creationId xmlns:p14="http://schemas.microsoft.com/office/powerpoint/2010/main" val="17603653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FILIAÇÃO E INSCRIÇÃO DO SEGURADO ESPECIAL</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257300"/>
            <a:ext cx="11187953" cy="4991100"/>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A filiação do segurado especial se dá automaticamente com o exercício da atividade rural ou pesqueira. É um vínculo surgido automaticamente, mas precisa ser validade com a inscrição.</a:t>
            </a:r>
          </a:p>
          <a:p>
            <a:pPr algn="just">
              <a:lnSpc>
                <a:spcPct val="100000"/>
              </a:lnSpc>
            </a:pPr>
            <a:r>
              <a:rPr lang="pt-BR" dirty="0">
                <a:solidFill>
                  <a:schemeClr val="bg1"/>
                </a:solidFill>
                <a:effectLst/>
                <a:latin typeface="+mj-lt"/>
                <a:ea typeface="Times New Roman" panose="02020603050405020304" pitchFamily="18" charset="0"/>
              </a:rPr>
              <a:t>Não se confunde com a inscrição. Dessa forma, na prática o segurado especial só se inscreve na hora de formular o requerimento.</a:t>
            </a:r>
          </a:p>
          <a:p>
            <a:pPr algn="just">
              <a:lnSpc>
                <a:spcPct val="100000"/>
              </a:lnSpc>
            </a:pPr>
            <a:r>
              <a:rPr lang="pt-BR" dirty="0">
                <a:solidFill>
                  <a:schemeClr val="bg1"/>
                </a:solidFill>
                <a:effectLst/>
                <a:latin typeface="+mj-lt"/>
                <a:ea typeface="Times New Roman" panose="02020603050405020304" pitchFamily="18" charset="0"/>
              </a:rPr>
              <a:t>Por isso que o fato de um segurado especial ter recebido outros benefícios nessa condição antes da aposentadoria colabora muito para a concessão do benefício.</a:t>
            </a:r>
          </a:p>
          <a:p>
            <a:pPr algn="just">
              <a:lnSpc>
                <a:spcPct val="100000"/>
              </a:lnSpc>
            </a:pPr>
            <a:r>
              <a:rPr lang="pt-BR" dirty="0">
                <a:solidFill>
                  <a:srgbClr val="FFC000"/>
                </a:solidFill>
                <a:effectLst/>
                <a:latin typeface="+mj-lt"/>
                <a:ea typeface="Times New Roman" panose="02020603050405020304" pitchFamily="18" charset="0"/>
              </a:rPr>
              <a:t>Art.18 </a:t>
            </a:r>
            <a:r>
              <a:rPr lang="pt-BR" dirty="0">
                <a:solidFill>
                  <a:schemeClr val="bg1"/>
                </a:solidFill>
                <a:effectLst/>
                <a:latin typeface="+mj-lt"/>
                <a:ea typeface="Times New Roman" panose="02020603050405020304" pitchFamily="18" charset="0"/>
              </a:rPr>
              <a:t>do Decreto fala da inscrição:</a:t>
            </a:r>
          </a:p>
          <a:p>
            <a:pPr marL="3228975" algn="just">
              <a:lnSpc>
                <a:spcPct val="100000"/>
              </a:lnSpc>
            </a:pPr>
            <a:r>
              <a:rPr lang="pt-BR" dirty="0">
                <a:solidFill>
                  <a:srgbClr val="FFC000"/>
                </a:solidFill>
                <a:effectLst/>
                <a:latin typeface="+mj-lt"/>
                <a:ea typeface="Times New Roman" panose="02020603050405020304" pitchFamily="18" charset="0"/>
              </a:rPr>
              <a:t>Art. 18</a:t>
            </a:r>
            <a:r>
              <a:rPr lang="pt-BR" dirty="0">
                <a:solidFill>
                  <a:schemeClr val="bg1"/>
                </a:solidFill>
                <a:effectLst/>
                <a:latin typeface="+mj-lt"/>
                <a:ea typeface="Times New Roman" panose="02020603050405020304" pitchFamily="18" charset="0"/>
              </a:rPr>
              <a:t>.  Considera-se inscrição de segurado para os efeitos da previdência social o ato pelo qual o segurado é cadastrado no RGPS, por meio da comprovação dos dados pessoais, da seguinte forma: </a:t>
            </a:r>
          </a:p>
        </p:txBody>
      </p:sp>
    </p:spTree>
    <p:extLst>
      <p:ext uri="{BB962C8B-B14F-4D97-AF65-F5344CB8AC3E}">
        <p14:creationId xmlns:p14="http://schemas.microsoft.com/office/powerpoint/2010/main" val="23594070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FILIAÇÃO E INSCRIÇÃO DO SEGURADO ESPECIAL</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691623"/>
            <a:ext cx="11187953" cy="4086225"/>
          </a:xfrm>
        </p:spPr>
        <p:txBody>
          <a:bodyPr numCol="1" spcCol="360000">
            <a:normAutofit/>
          </a:bodyPr>
          <a:lstStyle/>
          <a:p>
            <a:pPr marL="2867025" algn="just">
              <a:lnSpc>
                <a:spcPct val="100000"/>
              </a:lnSpc>
            </a:pPr>
            <a:r>
              <a:rPr lang="pt-BR" dirty="0">
                <a:solidFill>
                  <a:srgbClr val="FFC000"/>
                </a:solidFill>
                <a:effectLst/>
                <a:latin typeface="+mj-lt"/>
                <a:ea typeface="Times New Roman" panose="02020603050405020304" pitchFamily="18" charset="0"/>
              </a:rPr>
              <a:t>V</a:t>
            </a:r>
            <a:r>
              <a:rPr lang="pt-BR" dirty="0">
                <a:solidFill>
                  <a:schemeClr val="bg1"/>
                </a:solidFill>
                <a:effectLst/>
                <a:latin typeface="+mj-lt"/>
                <a:ea typeface="Times New Roman" panose="02020603050405020304" pitchFamily="18" charset="0"/>
              </a:rPr>
              <a:t> - segurado especial - preferencialmente, pelo titular do grupo familiar que se enquadre em uma das condições previstas no inciso VII do caput do art. 9º, hipótese em que o INSS poderá solicitar a apresentação de documento que comprove o exercício da atividade declarada, observado o disposto no art. 19-D; e     (Redação dada pelo Decreto nº 10.410, de 2020).</a:t>
            </a:r>
          </a:p>
          <a:p>
            <a:pPr algn="just">
              <a:lnSpc>
                <a:spcPct val="100000"/>
              </a:lnSpc>
            </a:pPr>
            <a:r>
              <a:rPr lang="pt-BR" dirty="0">
                <a:solidFill>
                  <a:schemeClr val="bg1"/>
                </a:solidFill>
                <a:effectLst/>
                <a:latin typeface="+mj-lt"/>
                <a:ea typeface="Times New Roman" panose="02020603050405020304" pitchFamily="18" charset="0"/>
              </a:rPr>
              <a:t>Como o segurado especial trabalha por conta própria, ele que deve pedir sua inscrição no RGPS. Então na prática, ele já devia pedir sua inscrição desde quando exerce sua atividade e não esperar a idade para a aposentadoria ou outro benefício. Mas o INSS não aceita inscrição do segurado especial antes do pedido do benefício.</a:t>
            </a:r>
          </a:p>
        </p:txBody>
      </p:sp>
    </p:spTree>
    <p:extLst>
      <p:ext uri="{BB962C8B-B14F-4D97-AF65-F5344CB8AC3E}">
        <p14:creationId xmlns:p14="http://schemas.microsoft.com/office/powerpoint/2010/main" val="18125535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FILIAÇÃO E INSCRIÇÃO DO SEGURADO ESPECIAL</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2190750"/>
            <a:ext cx="11187953" cy="2886075"/>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Na prática, a sua filiação se dá com o exercício da atividade, mas sua inscrição somente na ocasião do pedido, o que é diferente dos demais segurados do RGPS.</a:t>
            </a:r>
          </a:p>
          <a:p>
            <a:pPr algn="just">
              <a:lnSpc>
                <a:spcPct val="100000"/>
              </a:lnSpc>
            </a:pPr>
            <a:r>
              <a:rPr lang="pt-BR" dirty="0">
                <a:solidFill>
                  <a:schemeClr val="bg1"/>
                </a:solidFill>
                <a:effectLst/>
                <a:latin typeface="+mj-lt"/>
                <a:ea typeface="Times New Roman" panose="02020603050405020304" pitchFamily="18" charset="0"/>
              </a:rPr>
              <a:t>Ocorre que o segurado especial é um segurado como qualquer outro e, apesar de sua filiação ao RGPS ser automática como exercício da atividade, seria muito mais seguro e recomendável que fizesse sua inscrição desde o início da atividade em regime de economia familiar, inserindo assim no banco de dados do INSS sua condição de segurado especial, o que facilitaria muito a concessão do benefício. </a:t>
            </a:r>
          </a:p>
        </p:txBody>
      </p:sp>
    </p:spTree>
    <p:extLst>
      <p:ext uri="{BB962C8B-B14F-4D97-AF65-F5344CB8AC3E}">
        <p14:creationId xmlns:p14="http://schemas.microsoft.com/office/powerpoint/2010/main" val="1266440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INSCRIÇÃO POST MORTEM</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066800"/>
            <a:ext cx="11187953" cy="5657850"/>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Tecnicamente, após a morte de um segurado sem inscrição no RGPS, só poderia haver a inscrição post mortem se houvesse previsão legal. Para o segurado especial existe regra específica.</a:t>
            </a:r>
          </a:p>
          <a:p>
            <a:pPr algn="just">
              <a:lnSpc>
                <a:spcPct val="100000"/>
              </a:lnSpc>
            </a:pPr>
            <a:r>
              <a:rPr lang="pt-BR" dirty="0">
                <a:solidFill>
                  <a:schemeClr val="bg1"/>
                </a:solidFill>
                <a:effectLst/>
                <a:latin typeface="+mj-lt"/>
                <a:ea typeface="Times New Roman" panose="02020603050405020304" pitchFamily="18" charset="0"/>
              </a:rPr>
              <a:t>O </a:t>
            </a:r>
            <a:r>
              <a:rPr lang="pt-BR" dirty="0">
                <a:solidFill>
                  <a:srgbClr val="FFC000"/>
                </a:solidFill>
                <a:effectLst/>
                <a:latin typeface="+mj-lt"/>
                <a:ea typeface="Times New Roman" panose="02020603050405020304" pitchFamily="18" charset="0"/>
              </a:rPr>
              <a:t>art.18</a:t>
            </a:r>
            <a:r>
              <a:rPr lang="pt-BR" dirty="0">
                <a:solidFill>
                  <a:schemeClr val="bg1"/>
                </a:solidFill>
                <a:effectLst/>
                <a:latin typeface="+mj-lt"/>
                <a:ea typeface="Times New Roman" panose="02020603050405020304" pitchFamily="18" charset="0"/>
              </a:rPr>
              <a:t>, no seu §5º prevê essa excepcionalidade:</a:t>
            </a:r>
          </a:p>
          <a:p>
            <a:pPr marL="2867025" algn="just">
              <a:lnSpc>
                <a:spcPct val="100000"/>
              </a:lnSpc>
            </a:pPr>
            <a:r>
              <a:rPr lang="pt-BR" dirty="0">
                <a:solidFill>
                  <a:srgbClr val="FFC000"/>
                </a:solidFill>
                <a:effectLst/>
                <a:latin typeface="+mj-lt"/>
                <a:ea typeface="Times New Roman" panose="02020603050405020304" pitchFamily="18" charset="0"/>
              </a:rPr>
              <a:t> § 5º </a:t>
            </a:r>
            <a:r>
              <a:rPr lang="pt-BR" dirty="0">
                <a:solidFill>
                  <a:schemeClr val="bg1"/>
                </a:solidFill>
                <a:effectLst/>
                <a:latin typeface="+mj-lt"/>
                <a:ea typeface="Times New Roman" panose="02020603050405020304" pitchFamily="18" charset="0"/>
              </a:rPr>
              <a:t>Presentes os pressupostos da filiação, admite-se a inscrição post mortem do segurado especial. </a:t>
            </a:r>
          </a:p>
          <a:p>
            <a:pPr algn="just">
              <a:lnSpc>
                <a:spcPct val="100000"/>
              </a:lnSpc>
            </a:pPr>
            <a:r>
              <a:rPr lang="pt-BR" dirty="0">
                <a:solidFill>
                  <a:schemeClr val="bg1"/>
                </a:solidFill>
                <a:effectLst/>
                <a:latin typeface="+mj-lt"/>
                <a:ea typeface="Times New Roman" panose="02020603050405020304" pitchFamily="18" charset="0"/>
              </a:rPr>
              <a:t>Já para contribuinte individual e segurado facultativo essa inscrição post mortem é proibida. §5º-B do art.18 do RPS.</a:t>
            </a:r>
          </a:p>
          <a:p>
            <a:pPr marL="2867025" algn="just">
              <a:lnSpc>
                <a:spcPct val="100000"/>
              </a:lnSpc>
            </a:pPr>
            <a:r>
              <a:rPr lang="pt-BR" dirty="0">
                <a:solidFill>
                  <a:srgbClr val="FFC000"/>
                </a:solidFill>
                <a:effectLst/>
                <a:latin typeface="+mj-lt"/>
                <a:ea typeface="Times New Roman" panose="02020603050405020304" pitchFamily="18" charset="0"/>
              </a:rPr>
              <a:t>§ 5º-B  </a:t>
            </a:r>
            <a:r>
              <a:rPr lang="pt-BR" dirty="0">
                <a:solidFill>
                  <a:schemeClr val="bg1"/>
                </a:solidFill>
                <a:effectLst/>
                <a:latin typeface="+mj-lt"/>
                <a:ea typeface="Times New Roman" panose="02020603050405020304" pitchFamily="18" charset="0"/>
              </a:rPr>
              <a:t>Não será admitida a inscrição post mortem de segurado contribuinte individual e nem de segurado facultativo.      (Incluído pelo Decreto nº 10.410, de 2020)</a:t>
            </a:r>
          </a:p>
          <a:p>
            <a:pPr marL="2867025" algn="just">
              <a:lnSpc>
                <a:spcPct val="100000"/>
              </a:lnSpc>
            </a:pPr>
            <a:r>
              <a:rPr lang="pt-BR" dirty="0">
                <a:solidFill>
                  <a:schemeClr val="bg1"/>
                </a:solidFill>
                <a:effectLst/>
                <a:latin typeface="+mj-lt"/>
                <a:ea typeface="Times New Roman" panose="02020603050405020304" pitchFamily="18" charset="0"/>
              </a:rPr>
              <a:t>Existem dois modelos de inscrição do segurado especial – uma antes da MP 871/19, de 18.01.19 e após esse período.</a:t>
            </a:r>
          </a:p>
        </p:txBody>
      </p:sp>
    </p:spTree>
    <p:extLst>
      <p:ext uri="{BB962C8B-B14F-4D97-AF65-F5344CB8AC3E}">
        <p14:creationId xmlns:p14="http://schemas.microsoft.com/office/powerpoint/2010/main" val="16417702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INSCRIÇÃO POST MORTEM</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066800"/>
            <a:ext cx="11187953" cy="5657850"/>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Tecnicamente, após a morte de um segurado sem inscrição no RGPS, só poderia haver a inscrição post mortem se houvesse previsão legal. Para o segurado especial existe regra específica.</a:t>
            </a:r>
          </a:p>
          <a:p>
            <a:pPr algn="just">
              <a:lnSpc>
                <a:spcPct val="100000"/>
              </a:lnSpc>
            </a:pPr>
            <a:r>
              <a:rPr lang="pt-BR" dirty="0">
                <a:solidFill>
                  <a:schemeClr val="bg1"/>
                </a:solidFill>
                <a:effectLst/>
                <a:latin typeface="+mj-lt"/>
                <a:ea typeface="Times New Roman" panose="02020603050405020304" pitchFamily="18" charset="0"/>
              </a:rPr>
              <a:t>O </a:t>
            </a:r>
            <a:r>
              <a:rPr lang="pt-BR" dirty="0">
                <a:solidFill>
                  <a:srgbClr val="FFC000"/>
                </a:solidFill>
                <a:effectLst/>
                <a:latin typeface="+mj-lt"/>
                <a:ea typeface="Times New Roman" panose="02020603050405020304" pitchFamily="18" charset="0"/>
              </a:rPr>
              <a:t>art.18</a:t>
            </a:r>
            <a:r>
              <a:rPr lang="pt-BR" dirty="0">
                <a:solidFill>
                  <a:schemeClr val="bg1"/>
                </a:solidFill>
                <a:effectLst/>
                <a:latin typeface="+mj-lt"/>
                <a:ea typeface="Times New Roman" panose="02020603050405020304" pitchFamily="18" charset="0"/>
              </a:rPr>
              <a:t>, no seu §5º prevê essa excepcionalidade:</a:t>
            </a:r>
          </a:p>
          <a:p>
            <a:pPr marL="2867025" algn="just">
              <a:lnSpc>
                <a:spcPct val="100000"/>
              </a:lnSpc>
            </a:pPr>
            <a:r>
              <a:rPr lang="pt-BR" dirty="0">
                <a:solidFill>
                  <a:srgbClr val="FFC000"/>
                </a:solidFill>
                <a:effectLst/>
                <a:latin typeface="+mj-lt"/>
                <a:ea typeface="Times New Roman" panose="02020603050405020304" pitchFamily="18" charset="0"/>
              </a:rPr>
              <a:t> § 5º </a:t>
            </a:r>
            <a:r>
              <a:rPr lang="pt-BR" dirty="0">
                <a:solidFill>
                  <a:schemeClr val="bg1"/>
                </a:solidFill>
                <a:effectLst/>
                <a:latin typeface="+mj-lt"/>
                <a:ea typeface="Times New Roman" panose="02020603050405020304" pitchFamily="18" charset="0"/>
              </a:rPr>
              <a:t>Presentes os pressupostos da filiação, admite-se a inscrição post mortem do segurado especial. </a:t>
            </a:r>
          </a:p>
          <a:p>
            <a:pPr algn="just">
              <a:lnSpc>
                <a:spcPct val="100000"/>
              </a:lnSpc>
            </a:pPr>
            <a:r>
              <a:rPr lang="pt-BR" dirty="0">
                <a:solidFill>
                  <a:schemeClr val="bg1"/>
                </a:solidFill>
                <a:effectLst/>
                <a:latin typeface="+mj-lt"/>
                <a:ea typeface="Times New Roman" panose="02020603050405020304" pitchFamily="18" charset="0"/>
              </a:rPr>
              <a:t>Já para contribuinte individual e segurado facultativo essa inscrição post mortem é proibida. §5º-B do art.18 do RPS.</a:t>
            </a:r>
          </a:p>
          <a:p>
            <a:pPr marL="2867025" algn="just">
              <a:lnSpc>
                <a:spcPct val="100000"/>
              </a:lnSpc>
            </a:pPr>
            <a:r>
              <a:rPr lang="pt-BR" dirty="0">
                <a:solidFill>
                  <a:srgbClr val="FFC000"/>
                </a:solidFill>
                <a:effectLst/>
                <a:latin typeface="+mj-lt"/>
                <a:ea typeface="Times New Roman" panose="02020603050405020304" pitchFamily="18" charset="0"/>
              </a:rPr>
              <a:t>§ 5º-B  </a:t>
            </a:r>
            <a:r>
              <a:rPr lang="pt-BR" dirty="0">
                <a:solidFill>
                  <a:schemeClr val="bg1"/>
                </a:solidFill>
                <a:effectLst/>
                <a:latin typeface="+mj-lt"/>
                <a:ea typeface="Times New Roman" panose="02020603050405020304" pitchFamily="18" charset="0"/>
              </a:rPr>
              <a:t>Não será admitida a inscrição post mortem de segurado contribuinte individual e nem de segurado facultativo.      (Incluído pelo Decreto nº 10.410, de 2020)</a:t>
            </a:r>
          </a:p>
          <a:p>
            <a:pPr marL="2867025" algn="just">
              <a:lnSpc>
                <a:spcPct val="100000"/>
              </a:lnSpc>
            </a:pPr>
            <a:r>
              <a:rPr lang="pt-BR" u="sng" dirty="0">
                <a:solidFill>
                  <a:schemeClr val="bg1"/>
                </a:solidFill>
                <a:effectLst/>
                <a:latin typeface="+mj-lt"/>
                <a:ea typeface="Times New Roman" panose="02020603050405020304" pitchFamily="18" charset="0"/>
              </a:rPr>
              <a:t>Existem dois modelos de inscrição do segurado especial – uma antes da MP 871/19, de 18.01.19 e após esse período.</a:t>
            </a:r>
          </a:p>
        </p:txBody>
      </p:sp>
    </p:spTree>
    <p:extLst>
      <p:ext uri="{BB962C8B-B14F-4D97-AF65-F5344CB8AC3E}">
        <p14:creationId xmlns:p14="http://schemas.microsoft.com/office/powerpoint/2010/main" val="9412938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INSCRIÇÃO ANTES DA MP 871/19:</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066800"/>
            <a:ext cx="11187953" cy="5657850"/>
          </a:xfrm>
        </p:spPr>
        <p:txBody>
          <a:bodyPr numCol="1" spcCol="360000">
            <a:normAutofit/>
          </a:bodyPr>
          <a:lstStyle/>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Se aceitava antes documento sindical como prova, a ser homologada pelo INSS (existia um modelo a ser preenchido pelo sindicato); hoje não possui mais valor probatório algum</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Necessidade de ratificação desse formulário, que era feito na prática pelo INSS - exigia prova material para homologar; (foi retirada do art.106 da LB pela MP 871) </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Antes de 2019 havia a entrevista do segurado especial na APS (foi substituída por um formulário padrão de autodeclaração) – na prática isso foi ruim. Prejuízo para a primazia da realidade; essa entrevista rural foi extinta antes dessa MP, pelo Memorando-Circular Conjunto nº 30 DIRBEN/DIRAT/INSS, de 13.09.17, que noticiou a aprovação da Portaria Conjunta nº 1 DIRBEN/DIRAT/INSS. Por causa do processo digital. Foi então criado o formulário de declaração do trabalhador rural. Existia ainda uma declaração de autoridade, como juiz, promotor ou delegado.</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Para a inscrição do segurado especial, tinha um formulário que devia preencher. Diferente da autodeclaração.</a:t>
            </a:r>
          </a:p>
        </p:txBody>
      </p:sp>
    </p:spTree>
    <p:extLst>
      <p:ext uri="{BB962C8B-B14F-4D97-AF65-F5344CB8AC3E}">
        <p14:creationId xmlns:p14="http://schemas.microsoft.com/office/powerpoint/2010/main" val="26289677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INSCRIÇÃO APÓS A MP 871/19: CONVERTIDA NA LEI nº 13.846/19, DE 18.06.19 – ART.38-A (NOVA FORMA DE CADASTRO) E 38-B (TRATA DA VIGÊNCIA DESSA FORMA)</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714500"/>
            <a:ext cx="11187953" cy="5010150"/>
          </a:xfrm>
        </p:spPr>
        <p:txBody>
          <a:bodyPr numCol="1" spcCol="360000">
            <a:normAutofit fontScale="92500"/>
          </a:bodyPr>
          <a:lstStyle/>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Declaração sindical perdeu total valor;</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O formulário antigo foi aproveitado por cerca de 6 meses e após surgiu a autodeclaração, que deve ser homologada pelo PRONATER, mas na prática é o INSS que faz batimento com outros sistemas e homologa;</a:t>
            </a:r>
          </a:p>
          <a:p>
            <a:pPr algn="just">
              <a:lnSpc>
                <a:spcPct val="100000"/>
              </a:lnSpc>
            </a:pPr>
            <a:r>
              <a:rPr lang="pt-BR" dirty="0">
                <a:solidFill>
                  <a:schemeClr val="bg1"/>
                </a:solidFill>
                <a:effectLst/>
                <a:latin typeface="+mj-lt"/>
                <a:ea typeface="Times New Roman" panose="02020603050405020304" pitchFamily="18" charset="0"/>
              </a:rPr>
              <a:t>A regra agora (em tese) é que o segurado especial tem que registrar anualmente a condição de segurado especial até 30 de junho – o que diminui a possibilidade de fraudes – mas existe uma regra transitória com a autodeclaração, prorrogada até 01/01/25 (art.38-B, §3º da LB). Na verdade, essa regra do art.38-A é uma previsão futura que ainda vai ser posta em prática.</a:t>
            </a:r>
          </a:p>
          <a:p>
            <a:pPr algn="just">
              <a:lnSpc>
                <a:spcPct val="100000"/>
              </a:lnSpc>
            </a:pPr>
            <a:r>
              <a:rPr lang="pt-BR" dirty="0">
                <a:solidFill>
                  <a:schemeClr val="bg1"/>
                </a:solidFill>
                <a:effectLst/>
                <a:latin typeface="+mj-lt"/>
                <a:ea typeface="Times New Roman" panose="02020603050405020304" pitchFamily="18" charset="0"/>
              </a:rPr>
              <a:t>Ou seja, o CNIS com cadastro anual atualizado ainda não foi posto em prática, permanecendo até hoje o sistema de autodeclaração com ratificações. </a:t>
            </a:r>
            <a:r>
              <a:rPr lang="pt-BR" dirty="0">
                <a:solidFill>
                  <a:srgbClr val="C00000"/>
                </a:solidFill>
                <a:effectLst/>
                <a:latin typeface="+mj-lt"/>
                <a:ea typeface="Times New Roman" panose="02020603050405020304" pitchFamily="18" charset="0"/>
              </a:rPr>
              <a:t>Quando se adotar esse sistema de cadastro dos segurados especiais no CNIS, serão firmados acordos de cooperação com outros ministérios e órgãos para o controle mais detido de dados, o que abonará a autodeclaração, o que dependerá de regulamentação.</a:t>
            </a:r>
          </a:p>
        </p:txBody>
      </p:sp>
    </p:spTree>
    <p:extLst>
      <p:ext uri="{BB962C8B-B14F-4D97-AF65-F5344CB8AC3E}">
        <p14:creationId xmlns:p14="http://schemas.microsoft.com/office/powerpoint/2010/main" val="407599628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INSCRIÇÃO APÓS A MP 871/19: CONVERTIDA NA LEI nº 13.846/19, DE 18.06.19 – ART.38-A (NOVA FORMA DE CADASTRO) E 38-B (TRATA DA VIGÊNCIA DESSA FORMA)</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2190751"/>
            <a:ext cx="11187953" cy="3371849"/>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Grandes mudanças: </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autodeclaração substituiu o formulário antigo e possui um novo formulário</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a documentação de sindicato não tem mais valor (retirado do art.106 da LB)</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há uma ampliação gradual de ratificação automática de períodos autodeclarados com base em dados governamentais</a:t>
            </a:r>
          </a:p>
          <a:p>
            <a:pPr marL="342900" indent="-342900" algn="just">
              <a:lnSpc>
                <a:spcPct val="100000"/>
              </a:lnSpc>
              <a:buFont typeface="Arial" panose="020B0604020202020204" pitchFamily="34" charset="0"/>
              <a:buChar char="•"/>
            </a:pPr>
            <a:r>
              <a:rPr lang="pt-BR" dirty="0">
                <a:solidFill>
                  <a:schemeClr val="bg1"/>
                </a:solidFill>
                <a:effectLst/>
                <a:latin typeface="+mj-lt"/>
                <a:ea typeface="Times New Roman" panose="02020603050405020304" pitchFamily="18" charset="0"/>
              </a:rPr>
              <a:t>a projeção futura é que o CNIS seja a única fonte de comprovação da qualidade de segurado especial</a:t>
            </a:r>
          </a:p>
        </p:txBody>
      </p:sp>
    </p:spTree>
    <p:extLst>
      <p:ext uri="{BB962C8B-B14F-4D97-AF65-F5344CB8AC3E}">
        <p14:creationId xmlns:p14="http://schemas.microsoft.com/office/powerpoint/2010/main" val="36387908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A AUTODECLARAÇÃO </a:t>
            </a:r>
            <a:r>
              <a:rPr lang="pt-BR" dirty="0">
                <a:solidFill>
                  <a:schemeClr val="bg1"/>
                </a:solidFill>
                <a:effectLst/>
                <a:latin typeface="+mj-lt"/>
                <a:ea typeface="Times New Roman" panose="02020603050405020304" pitchFamily="18" charset="0"/>
              </a:rPr>
              <a:t>– PREENCHIMENTO E INFORMAÇÕES ESSENCIAIS</a:t>
            </a: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390650"/>
            <a:ext cx="11187953" cy="4895850"/>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Ponto principal para se formar o direito ao benefício de aposentadoria por idade como segurado especial.</a:t>
            </a:r>
          </a:p>
          <a:p>
            <a:pPr algn="just">
              <a:lnSpc>
                <a:spcPct val="100000"/>
              </a:lnSpc>
            </a:pPr>
            <a:r>
              <a:rPr lang="pt-BR" dirty="0">
                <a:solidFill>
                  <a:schemeClr val="bg1"/>
                </a:solidFill>
                <a:effectLst/>
                <a:latin typeface="+mj-lt"/>
                <a:ea typeface="Times New Roman" panose="02020603050405020304" pitchFamily="18" charset="0"/>
              </a:rPr>
              <a:t>As autodeclarações eletrônicas foram desenvolvidas com base nos formulários praticados pelo INSS nos termos do art. 90 da Portaria DIRBEN/INSS Nº 990, de 28 de março de 2022. Vejamos:</a:t>
            </a:r>
          </a:p>
          <a:p>
            <a:pPr marL="3228975" algn="just">
              <a:lnSpc>
                <a:spcPct val="100000"/>
              </a:lnSpc>
            </a:pPr>
            <a:r>
              <a:rPr lang="pt-BR" dirty="0">
                <a:solidFill>
                  <a:schemeClr val="bg1"/>
                </a:solidFill>
                <a:effectLst/>
                <a:latin typeface="+mj-lt"/>
                <a:ea typeface="Times New Roman" panose="02020603050405020304" pitchFamily="18" charset="0"/>
              </a:rPr>
              <a:t>Art. 90. A autodeclaração dar-se-á por meio do preenchimento dos formulários “Autodeclaração do Segurado Especial – Rural”, “Autodeclaração do Segurado Especial – Pescador Artesanal” ou “Autodeclaração do Segurado Especial – Seringueiro ou Extrativista Vegetal”, constantes dos Anexos VIII, IX e X da Instrução Normativa PRES/INSS nº 128, de 2022, disponíveis no sítio eletrônico do INSS.</a:t>
            </a:r>
          </a:p>
        </p:txBody>
      </p:sp>
    </p:spTree>
    <p:extLst>
      <p:ext uri="{BB962C8B-B14F-4D97-AF65-F5344CB8AC3E}">
        <p14:creationId xmlns:p14="http://schemas.microsoft.com/office/powerpoint/2010/main" val="32793670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A AUTODECLARAÇÃO </a:t>
            </a:r>
            <a:r>
              <a:rPr lang="pt-BR" dirty="0">
                <a:solidFill>
                  <a:schemeClr val="bg1"/>
                </a:solidFill>
                <a:effectLst/>
                <a:latin typeface="+mj-lt"/>
                <a:ea typeface="Times New Roman" panose="02020603050405020304" pitchFamily="18" charset="0"/>
              </a:rPr>
              <a:t>– PREENCHIMENTO E INFORMAÇÕES ESSENCIAIS</a:t>
            </a: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2495550"/>
            <a:ext cx="11187953" cy="2476500"/>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Existem 03 formulários de autodeclaração a serem preenchidos no momento do requerimento ou posterior a ele. A segurado especial produtor rural, a do segurado especial pescador artesanal e a do segurado especial seringueiro ou extrativista.</a:t>
            </a:r>
          </a:p>
          <a:p>
            <a:pPr algn="just">
              <a:lnSpc>
                <a:spcPct val="100000"/>
              </a:lnSpc>
            </a:pPr>
            <a:r>
              <a:rPr lang="pt-BR" dirty="0">
                <a:solidFill>
                  <a:schemeClr val="bg1"/>
                </a:solidFill>
                <a:effectLst/>
                <a:latin typeface="+mj-lt"/>
                <a:ea typeface="Times New Roman" panose="02020603050405020304" pitchFamily="18" charset="0"/>
              </a:rPr>
              <a:t>Autodeclaração do Segurado Especial – Rural</a:t>
            </a:r>
          </a:p>
          <a:p>
            <a:pPr algn="just">
              <a:lnSpc>
                <a:spcPct val="100000"/>
              </a:lnSpc>
            </a:pPr>
            <a:r>
              <a:rPr lang="pt-BR" dirty="0">
                <a:solidFill>
                  <a:schemeClr val="bg1"/>
                </a:solidFill>
                <a:effectLst/>
                <a:latin typeface="+mj-lt"/>
                <a:ea typeface="Times New Roman" panose="02020603050405020304" pitchFamily="18" charset="0"/>
              </a:rPr>
              <a:t>ANEXO VIII da Instrução Normativa PRES/INSS Nº 128, de 28 de março de 2022.</a:t>
            </a:r>
          </a:p>
        </p:txBody>
      </p:sp>
    </p:spTree>
    <p:extLst>
      <p:ext uri="{BB962C8B-B14F-4D97-AF65-F5344CB8AC3E}">
        <p14:creationId xmlns:p14="http://schemas.microsoft.com/office/powerpoint/2010/main" val="16520235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A AUTODECLARAÇÃO </a:t>
            </a:r>
            <a:r>
              <a:rPr lang="pt-BR" dirty="0">
                <a:solidFill>
                  <a:schemeClr val="bg1"/>
                </a:solidFill>
                <a:effectLst/>
                <a:latin typeface="+mj-lt"/>
                <a:ea typeface="Times New Roman" panose="02020603050405020304" pitchFamily="18" charset="0"/>
              </a:rPr>
              <a:t>– PREENCHIMENTO E INFORMAÇÕES ESSENCIAIS</a:t>
            </a: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989013"/>
            <a:ext cx="11187953" cy="2476500"/>
          </a:xfrm>
        </p:spPr>
        <p:txBody>
          <a:bodyPr numCol="1" spcCol="360000">
            <a:normAutofit/>
          </a:bodyPr>
          <a:lstStyle/>
          <a:p>
            <a:pPr algn="just">
              <a:lnSpc>
                <a:spcPct val="100000"/>
              </a:lnSpc>
            </a:pPr>
            <a:r>
              <a:rPr lang="pt-BR" sz="2200" dirty="0">
                <a:solidFill>
                  <a:schemeClr val="bg1"/>
                </a:solidFill>
                <a:effectLst/>
                <a:latin typeface="+mj-lt"/>
                <a:ea typeface="Times New Roman" panose="02020603050405020304" pitchFamily="18" charset="0"/>
              </a:rPr>
              <a:t>Identificação do segurado, período(s), forma de ocupação e de exercício da atividade rural:</a:t>
            </a:r>
          </a:p>
        </p:txBody>
      </p:sp>
      <p:pic>
        <p:nvPicPr>
          <p:cNvPr id="3" name="Imagem 2" descr="Interface gráfica do usuário, Aplicativo&#10;&#10;AI-generated content may be incorrect.">
            <a:extLst>
              <a:ext uri="{FF2B5EF4-FFF2-40B4-BE49-F238E27FC236}">
                <a16:creationId xmlns:a16="http://schemas.microsoft.com/office/drawing/2014/main" id="{C5123ABE-2C17-A2B8-4B27-42B0E7DCEB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3765" y="1548518"/>
            <a:ext cx="7824470" cy="5088114"/>
          </a:xfrm>
          <a:prstGeom prst="rect">
            <a:avLst/>
          </a:prstGeom>
        </p:spPr>
      </p:pic>
    </p:spTree>
    <p:extLst>
      <p:ext uri="{BB962C8B-B14F-4D97-AF65-F5344CB8AC3E}">
        <p14:creationId xmlns:p14="http://schemas.microsoft.com/office/powerpoint/2010/main" val="25284840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A AUTODECLARAÇÃO </a:t>
            </a:r>
            <a:r>
              <a:rPr lang="pt-BR" dirty="0">
                <a:solidFill>
                  <a:schemeClr val="bg1"/>
                </a:solidFill>
                <a:effectLst/>
                <a:latin typeface="+mj-lt"/>
                <a:ea typeface="Times New Roman" panose="02020603050405020304" pitchFamily="18" charset="0"/>
              </a:rPr>
              <a:t>– PREENCHIMENTO E INFORMAÇÕES ESSENCIAIS</a:t>
            </a: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390650"/>
            <a:ext cx="11187953" cy="4895850"/>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Na identificação do segurado, todos os campos são de preenchimento obrigatório, com exceção do apelido.</a:t>
            </a:r>
          </a:p>
          <a:p>
            <a:pPr algn="just">
              <a:lnSpc>
                <a:spcPct val="100000"/>
              </a:lnSpc>
            </a:pPr>
            <a:r>
              <a:rPr lang="pt-BR" dirty="0">
                <a:solidFill>
                  <a:schemeClr val="bg1"/>
                </a:solidFill>
                <a:effectLst/>
                <a:latin typeface="+mj-lt"/>
                <a:ea typeface="Times New Roman" panose="02020603050405020304" pitchFamily="18" charset="0"/>
              </a:rPr>
              <a:t>Essa fase é uma das principais, porque é onde se formam todos os parâmetros do período que se quer comprovar como segurado especial.</a:t>
            </a:r>
          </a:p>
          <a:p>
            <a:pPr algn="just">
              <a:lnSpc>
                <a:spcPct val="100000"/>
              </a:lnSpc>
            </a:pPr>
            <a:r>
              <a:rPr lang="pt-BR" dirty="0">
                <a:solidFill>
                  <a:schemeClr val="bg1"/>
                </a:solidFill>
                <a:effectLst/>
                <a:latin typeface="+mj-lt"/>
                <a:ea typeface="Times New Roman" panose="02020603050405020304" pitchFamily="18" charset="0"/>
              </a:rPr>
              <a:t>Deve-se verificar o correto preenchimento dos dados de identificação com muita atenção para o endereço de residência, pois no caso de segurado especial o local de residência deve ser no mesmo município ou limítrofe com o do exercício da atividade, nos termos do §1º do </a:t>
            </a:r>
            <a:r>
              <a:rPr lang="pt-BR" dirty="0">
                <a:solidFill>
                  <a:srgbClr val="FFC000"/>
                </a:solidFill>
                <a:effectLst/>
                <a:latin typeface="+mj-lt"/>
                <a:ea typeface="Times New Roman" panose="02020603050405020304" pitchFamily="18" charset="0"/>
              </a:rPr>
              <a:t>art.110 da IN nº 128/22</a:t>
            </a:r>
            <a:r>
              <a:rPr lang="pt-BR" dirty="0">
                <a:solidFill>
                  <a:schemeClr val="bg1"/>
                </a:solidFill>
                <a:effectLst/>
                <a:latin typeface="+mj-lt"/>
                <a:ea typeface="Times New Roman" panose="02020603050405020304" pitchFamily="18" charset="0"/>
              </a:rPr>
              <a:t>. Veja-se:</a:t>
            </a:r>
          </a:p>
          <a:p>
            <a:pPr marL="3228975" algn="just">
              <a:lnSpc>
                <a:spcPct val="100000"/>
              </a:lnSpc>
            </a:pPr>
            <a:r>
              <a:rPr lang="pt-BR" dirty="0">
                <a:solidFill>
                  <a:srgbClr val="FFC000"/>
                </a:solidFill>
                <a:effectLst/>
                <a:latin typeface="+mj-lt"/>
                <a:ea typeface="Times New Roman" panose="02020603050405020304" pitchFamily="18" charset="0"/>
              </a:rPr>
              <a:t>§ 1º </a:t>
            </a:r>
            <a:r>
              <a:rPr lang="pt-BR" dirty="0">
                <a:solidFill>
                  <a:schemeClr val="bg1"/>
                </a:solidFill>
                <a:effectLst/>
                <a:latin typeface="+mj-lt"/>
                <a:ea typeface="Times New Roman" panose="02020603050405020304" pitchFamily="18" charset="0"/>
              </a:rPr>
              <a:t>Considera-se que o segurado especial reside em aglomerado urbano ou rural próximo, quando resida no mesmo município ou em município contíguo àquele em que desenvolve a atividade rural.</a:t>
            </a:r>
          </a:p>
        </p:txBody>
      </p:sp>
    </p:spTree>
    <p:extLst>
      <p:ext uri="{BB962C8B-B14F-4D97-AF65-F5344CB8AC3E}">
        <p14:creationId xmlns:p14="http://schemas.microsoft.com/office/powerpoint/2010/main" val="31506750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A AUTODECLARAÇÃO </a:t>
            </a:r>
            <a:r>
              <a:rPr lang="pt-BR" dirty="0">
                <a:solidFill>
                  <a:schemeClr val="bg1"/>
                </a:solidFill>
                <a:effectLst/>
                <a:latin typeface="+mj-lt"/>
                <a:ea typeface="Times New Roman" panose="02020603050405020304" pitchFamily="18" charset="0"/>
              </a:rPr>
              <a:t>– PREENCHIMENTO E INFORMAÇÕES ESSENCIAIS</a:t>
            </a: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2333625"/>
            <a:ext cx="11187953" cy="3038475"/>
          </a:xfrm>
        </p:spPr>
        <p:txBody>
          <a:bodyPr numCol="1" spcCol="360000">
            <a:normAutofit/>
          </a:bodyPr>
          <a:lstStyle/>
          <a:p>
            <a:pPr algn="just">
              <a:lnSpc>
                <a:spcPct val="100000"/>
              </a:lnSpc>
            </a:pPr>
            <a:r>
              <a:rPr lang="pt-BR" dirty="0">
                <a:solidFill>
                  <a:schemeClr val="bg1"/>
                </a:solidFill>
                <a:effectLst/>
                <a:latin typeface="+mj-lt"/>
                <a:ea typeface="Times New Roman" panose="02020603050405020304" pitchFamily="18" charset="0"/>
              </a:rPr>
              <a:t>Em relação aos períodos, deve-se preencher em formato DD/MM/AAAA, conforme orientado no formulário, pois são computados data por data, com início e fim. Portanto, evite abertura de exigências preenchendo somente o mês ou ano.</a:t>
            </a:r>
          </a:p>
          <a:p>
            <a:pPr algn="just">
              <a:lnSpc>
                <a:spcPct val="100000"/>
              </a:lnSpc>
            </a:pPr>
            <a:r>
              <a:rPr lang="pt-BR" dirty="0">
                <a:solidFill>
                  <a:schemeClr val="bg1"/>
                </a:solidFill>
                <a:effectLst/>
                <a:latin typeface="+mj-lt"/>
                <a:ea typeface="Times New Roman" panose="02020603050405020304" pitchFamily="18" charset="0"/>
              </a:rPr>
              <a:t>Quanto à “Condição em Relação ao Imóvel” se trata da forma de ocupação do imóvel rural no período declarado, como meeiro, parceiro, condômino, usufrutuário, comodatário, quilombola, arrendatário, foreiro </a:t>
            </a:r>
            <a:r>
              <a:rPr lang="pt-BR" dirty="0" err="1">
                <a:solidFill>
                  <a:schemeClr val="bg1"/>
                </a:solidFill>
                <a:effectLst/>
                <a:latin typeface="+mj-lt"/>
                <a:ea typeface="Times New Roman" panose="02020603050405020304" pitchFamily="18" charset="0"/>
              </a:rPr>
              <a:t>etc</a:t>
            </a:r>
            <a:r>
              <a:rPr lang="pt-BR" dirty="0">
                <a:solidFill>
                  <a:schemeClr val="bg1"/>
                </a:solidFill>
                <a:effectLst/>
                <a:latin typeface="+mj-lt"/>
                <a:ea typeface="Times New Roman" panose="02020603050405020304" pitchFamily="18" charset="0"/>
              </a:rPr>
              <a:t>, tal como consignado no art. 110 da Instrução Normativa PRES/INSS Nº 128, de 2022.</a:t>
            </a:r>
          </a:p>
        </p:txBody>
      </p:sp>
    </p:spTree>
    <p:extLst>
      <p:ext uri="{BB962C8B-B14F-4D97-AF65-F5344CB8AC3E}">
        <p14:creationId xmlns:p14="http://schemas.microsoft.com/office/powerpoint/2010/main" val="38695807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A AUTODECLARAÇÃO </a:t>
            </a:r>
            <a:r>
              <a:rPr lang="pt-BR" dirty="0">
                <a:solidFill>
                  <a:schemeClr val="bg1"/>
                </a:solidFill>
                <a:effectLst/>
                <a:latin typeface="+mj-lt"/>
                <a:ea typeface="Times New Roman" panose="02020603050405020304" pitchFamily="18" charset="0"/>
              </a:rPr>
              <a:t>– PREENCHIMENTO E INFORMAÇÕES ESSENCIAIS</a:t>
            </a:r>
          </a:p>
        </p:txBody>
      </p:sp>
      <p:pic>
        <p:nvPicPr>
          <p:cNvPr id="6" name="Imagem 5" descr="Tabela&#10;&#10;AI-generated content may be incorrect.">
            <a:extLst>
              <a:ext uri="{FF2B5EF4-FFF2-40B4-BE49-F238E27FC236}">
                <a16:creationId xmlns:a16="http://schemas.microsoft.com/office/drawing/2014/main" id="{13F38D82-5E9A-1BAF-4A4E-BFB41CC42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7306" y="918210"/>
            <a:ext cx="9717388" cy="5574014"/>
          </a:xfrm>
          <a:prstGeom prst="rect">
            <a:avLst/>
          </a:prstGeom>
        </p:spPr>
      </p:pic>
      <p:sp>
        <p:nvSpPr>
          <p:cNvPr id="7" name="Rectangle 2">
            <a:extLst>
              <a:ext uri="{FF2B5EF4-FFF2-40B4-BE49-F238E27FC236}">
                <a16:creationId xmlns:a16="http://schemas.microsoft.com/office/drawing/2014/main" id="{7DBBF062-CE1C-648E-53A4-6024AD7DD9A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9" name="Rectangle 3">
            <a:extLst>
              <a:ext uri="{FF2B5EF4-FFF2-40B4-BE49-F238E27FC236}">
                <a16:creationId xmlns:a16="http://schemas.microsoft.com/office/drawing/2014/main" id="{F720AD30-D23F-DBB8-A75D-0522C4DE04B8}"/>
              </a:ext>
            </a:extLst>
          </p:cNvPr>
          <p:cNvSpPr>
            <a:spLocks noChangeArrowheads="1"/>
          </p:cNvSpPr>
          <p:nvPr/>
        </p:nvSpPr>
        <p:spPr bwMode="auto">
          <a:xfrm>
            <a:off x="0" y="35528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1200" b="1" i="0" u="none" strike="noStrike" cap="none" normalizeH="0" baseline="0">
                <a:ln>
                  <a:noFill/>
                </a:ln>
                <a:solidFill>
                  <a:schemeClr val="tx1"/>
                </a:solidFill>
                <a:effectLst/>
                <a:latin typeface="Aptos Display" panose="020B0004020202020204" pitchFamily="34" charset="0"/>
                <a:ea typeface="Times New Roman" panose="02020603050405020304" pitchFamily="18" charset="0"/>
              </a:rPr>
              <a:t>Campo Situação</a:t>
            </a:r>
            <a:endParaRPr kumimoji="0" lang="pt-BR" altLang="pt-B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007268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A AUTODECLARAÇÃO </a:t>
            </a:r>
            <a:r>
              <a:rPr lang="pt-BR" dirty="0">
                <a:solidFill>
                  <a:schemeClr val="bg1"/>
                </a:solidFill>
                <a:effectLst/>
                <a:latin typeface="+mj-lt"/>
                <a:ea typeface="Times New Roman" panose="02020603050405020304" pitchFamily="18" charset="0"/>
              </a:rPr>
              <a:t>– PREENCHIMENTO E INFORMAÇÕES ESSENCIAIS</a:t>
            </a: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2038350"/>
            <a:ext cx="11187953" cy="3143250"/>
          </a:xfrm>
        </p:spPr>
        <p:txBody>
          <a:bodyPr numCol="1" spcCol="360000">
            <a:normAutofit lnSpcReduction="10000"/>
          </a:bodyPr>
          <a:lstStyle/>
          <a:p>
            <a:pPr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rPr>
              <a:t>Campo Situação</a:t>
            </a:r>
            <a:endParaRPr lang="pt-BR" sz="2400" dirty="0">
              <a:solidFill>
                <a:schemeClr val="bg1"/>
              </a:solidFill>
              <a:effectLst/>
              <a:latin typeface="Times New Roman" panose="02020603050405020304" pitchFamily="18" charset="0"/>
              <a:ea typeface="Times New Roman" panose="02020603050405020304" pitchFamily="18" charset="0"/>
            </a:endParaRPr>
          </a:p>
          <a:p>
            <a:pPr algn="just">
              <a:lnSpc>
                <a:spcPct val="100000"/>
              </a:lnSpc>
            </a:pPr>
            <a:r>
              <a:rPr lang="pt-BR" dirty="0">
                <a:solidFill>
                  <a:schemeClr val="bg1"/>
                </a:solidFill>
                <a:effectLst/>
                <a:latin typeface="+mj-lt"/>
                <a:ea typeface="Times New Roman" panose="02020603050405020304" pitchFamily="18" charset="0"/>
              </a:rPr>
              <a:t>O campo “Situação” traz a informação de como o exercício da atividade é feito no período declarado, se em regime de economia familiar ou individualmente.</a:t>
            </a:r>
          </a:p>
          <a:p>
            <a:pPr algn="just">
              <a:lnSpc>
                <a:spcPct val="100000"/>
              </a:lnSpc>
            </a:pPr>
            <a:r>
              <a:rPr lang="pt-BR" dirty="0">
                <a:solidFill>
                  <a:schemeClr val="bg1"/>
                </a:solidFill>
                <a:effectLst/>
                <a:latin typeface="+mj-lt"/>
                <a:ea typeface="Times New Roman" panose="02020603050405020304" pitchFamily="18" charset="0"/>
              </a:rPr>
              <a:t>Os efeitos são importantes tendo em conta as pesquisas feitas pelo INSS, que podem favorecer ou não o segurado.</a:t>
            </a:r>
          </a:p>
          <a:p>
            <a:pPr algn="just">
              <a:lnSpc>
                <a:spcPct val="100000"/>
              </a:lnSpc>
            </a:pPr>
            <a:r>
              <a:rPr lang="pt-BR" dirty="0">
                <a:solidFill>
                  <a:schemeClr val="bg1"/>
                </a:solidFill>
                <a:effectLst/>
                <a:latin typeface="+mj-lt"/>
                <a:ea typeface="Times New Roman" panose="02020603050405020304" pitchFamily="18" charset="0"/>
              </a:rPr>
              <a:t>Em caso de regime de economia familiar, o requerente deverá também preencher os campos 2.1 e 2.2 da autodeclaração. Uma vez preenchidos, há presunção de participação ativa de todos.</a:t>
            </a:r>
          </a:p>
        </p:txBody>
      </p:sp>
    </p:spTree>
    <p:extLst>
      <p:ext uri="{BB962C8B-B14F-4D97-AF65-F5344CB8AC3E}">
        <p14:creationId xmlns:p14="http://schemas.microsoft.com/office/powerpoint/2010/main" val="8825633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A AUTODECLARAÇÃO </a:t>
            </a:r>
            <a:r>
              <a:rPr lang="pt-BR" dirty="0">
                <a:solidFill>
                  <a:schemeClr val="bg1"/>
                </a:solidFill>
                <a:effectLst/>
                <a:latin typeface="+mj-lt"/>
                <a:ea typeface="Times New Roman" panose="02020603050405020304" pitchFamily="18" charset="0"/>
              </a:rPr>
              <a:t>– PREENCHIMENTO E INFORMAÇÕES ESSENCIAIS</a:t>
            </a:r>
          </a:p>
        </p:txBody>
      </p:sp>
      <p:pic>
        <p:nvPicPr>
          <p:cNvPr id="5" name="Imagem 4" descr="Interface gráfica do usuário, Texto, Aplicativo, Email&#10;&#10;AI-generated content may be incorrect.">
            <a:extLst>
              <a:ext uri="{FF2B5EF4-FFF2-40B4-BE49-F238E27FC236}">
                <a16:creationId xmlns:a16="http://schemas.microsoft.com/office/drawing/2014/main" id="{A973E255-BB82-8C17-06DD-812C6E4603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5767" y="1007022"/>
            <a:ext cx="10140466" cy="5485201"/>
          </a:xfrm>
          <a:prstGeom prst="rect">
            <a:avLst/>
          </a:prstGeom>
        </p:spPr>
      </p:pic>
    </p:spTree>
    <p:extLst>
      <p:ext uri="{BB962C8B-B14F-4D97-AF65-F5344CB8AC3E}">
        <p14:creationId xmlns:p14="http://schemas.microsoft.com/office/powerpoint/2010/main" val="6546847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A AUTODECLARAÇÃO </a:t>
            </a:r>
            <a:r>
              <a:rPr lang="pt-BR" dirty="0">
                <a:solidFill>
                  <a:schemeClr val="bg1"/>
                </a:solidFill>
                <a:effectLst/>
                <a:latin typeface="+mj-lt"/>
                <a:ea typeface="Times New Roman" panose="02020603050405020304" pitchFamily="18" charset="0"/>
              </a:rPr>
              <a:t>– PREENCHIMENTO E INFORMAÇÕES ESSENCIAIS</a:t>
            </a: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000125"/>
            <a:ext cx="11187953" cy="5610225"/>
          </a:xfrm>
        </p:spPr>
        <p:txBody>
          <a:bodyPr numCol="1" spcCol="360000">
            <a:normAutofit lnSpcReduction="10000"/>
          </a:body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A composição do grupo familiar está definida no art. 109, §1º da </a:t>
            </a:r>
            <a:r>
              <a:rPr lang="pt-BR" sz="2400" dirty="0">
                <a:solidFill>
                  <a:srgbClr val="FFC000"/>
                </a:solidFill>
                <a:effectLst/>
                <a:latin typeface="Aptos Display" panose="020B0004020202020204" pitchFamily="34" charset="0"/>
                <a:ea typeface="Times New Roman" panose="02020603050405020304" pitchFamily="18" charset="0"/>
              </a:rPr>
              <a:t>Instrução Normativa PRES/INSS Nº 128, de 2022</a:t>
            </a:r>
            <a:r>
              <a:rPr lang="pt-BR" sz="2400" dirty="0">
                <a:solidFill>
                  <a:schemeClr val="bg1"/>
                </a:solidFill>
                <a:effectLst/>
                <a:latin typeface="Aptos Display" panose="020B0004020202020204" pitchFamily="34" charset="0"/>
                <a:ea typeface="Times New Roman" panose="02020603050405020304" pitchFamily="18" charset="0"/>
              </a:rPr>
              <a:t>:</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Art. 109</a:t>
            </a:r>
            <a:r>
              <a:rPr lang="pt-BR" sz="2400" dirty="0">
                <a:solidFill>
                  <a:schemeClr val="bg1"/>
                </a:solidFill>
                <a:effectLst/>
                <a:latin typeface="Aptos Display" panose="020B0004020202020204" pitchFamily="34" charset="0"/>
                <a:ea typeface="Times New Roman" panose="02020603050405020304" pitchFamily="18" charset="0"/>
              </a:rPr>
              <a:t>. São considerados segurados especiais o produtor rural e o pescador artesanal ou a este assemelhado, desde que exerçam a atividade rural individualmente ou em regime de economia familiar, ainda que com o auxílio eventual de terceiros.</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 1º </a:t>
            </a:r>
            <a:r>
              <a:rPr lang="pt-BR" sz="2400" dirty="0">
                <a:solidFill>
                  <a:schemeClr val="bg1"/>
                </a:solidFill>
                <a:effectLst/>
                <a:latin typeface="Aptos Display" panose="020B0004020202020204" pitchFamily="34" charset="0"/>
                <a:ea typeface="Times New Roman" panose="02020603050405020304" pitchFamily="18" charset="0"/>
              </a:rPr>
              <a:t>A atividade é desenvolvida em regime de economia familiar quando o trabalho dos membros do grupo familiar é indispensável à própria subsistência e ao desenvolvimento socioeconômico, sendo exercida em condições de mútua dependência e colaboração, sem a utilização de empregados permanentes, independentemente do valor auferido pelo segurado especial com a comercialização da sua produção, quando houver, observado que:</a:t>
            </a:r>
          </a:p>
        </p:txBody>
      </p:sp>
    </p:spTree>
    <p:extLst>
      <p:ext uri="{BB962C8B-B14F-4D97-AF65-F5344CB8AC3E}">
        <p14:creationId xmlns:p14="http://schemas.microsoft.com/office/powerpoint/2010/main" val="264088600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A AUTODECLARAÇÃO </a:t>
            </a:r>
            <a:r>
              <a:rPr lang="pt-BR" dirty="0">
                <a:solidFill>
                  <a:schemeClr val="bg1"/>
                </a:solidFill>
                <a:effectLst/>
                <a:latin typeface="+mj-lt"/>
                <a:ea typeface="Times New Roman" panose="02020603050405020304" pitchFamily="18" charset="0"/>
              </a:rPr>
              <a:t>– PREENCHIMENTO E INFORMAÇÕES ESSENCIAIS</a:t>
            </a: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771650"/>
            <a:ext cx="11187953" cy="3314700"/>
          </a:xfrm>
        </p:spPr>
        <p:txBody>
          <a:bodyPr numCol="1" spcCol="360000">
            <a:normAutofit/>
          </a:bodyPr>
          <a:lstStyle/>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a:t>
            </a:r>
            <a:r>
              <a:rPr lang="pt-BR" sz="2400" dirty="0">
                <a:solidFill>
                  <a:schemeClr val="bg1"/>
                </a:solidFill>
                <a:effectLst/>
                <a:latin typeface="Aptos Display" panose="020B0004020202020204" pitchFamily="34" charset="0"/>
                <a:ea typeface="Times New Roman" panose="02020603050405020304" pitchFamily="18" charset="0"/>
              </a:rPr>
              <a:t> – integram o grupo familiar, também podendo ser enquadrados como segurado especial, o cônjuge ou companheiro, inclusive homoafetivos, e o filho solteiro maior de 16 (dezesseis) anos de idade ou a este equiparado, desde que comprovem a participação ativa nas atividades rurais do grupo familiar;</a:t>
            </a:r>
          </a:p>
          <a:p>
            <a:pPr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OBS.</a:t>
            </a:r>
            <a:r>
              <a:rPr lang="pt-BR" sz="2400" dirty="0">
                <a:solidFill>
                  <a:schemeClr val="bg1"/>
                </a:solidFill>
                <a:effectLst/>
                <a:latin typeface="Aptos Display" panose="020B0004020202020204" pitchFamily="34" charset="0"/>
                <a:ea typeface="Times New Roman" panose="02020603050405020304" pitchFamily="18" charset="0"/>
              </a:rPr>
              <a:t>: Importante mencionar que uma vez havendo grupo familiar, a documentação de um pode ter validade estendida aos demais e a descaracterização de um pode as vezes alcançar os demais e em outra vezes, não.</a:t>
            </a:r>
          </a:p>
        </p:txBody>
      </p:sp>
    </p:spTree>
    <p:extLst>
      <p:ext uri="{BB962C8B-B14F-4D97-AF65-F5344CB8AC3E}">
        <p14:creationId xmlns:p14="http://schemas.microsoft.com/office/powerpoint/2010/main" val="257431135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AUTODECLARAÇÃO DO PESCADOR ARTESANAL</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952501"/>
            <a:ext cx="11187953" cy="5743574"/>
          </a:xfrm>
        </p:spPr>
        <p:txBody>
          <a:bodyPr numCol="1" spcCol="360000">
            <a:normAutofit lnSpcReduction="10000"/>
          </a:body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Os dados iniciais, os pessoais e endereços são como no caso do rural, com a diferença que deve os quesitos RGP e Matrícula CEI/CAEPF.</a:t>
            </a: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Outro ponto importante refere à marcação da “Condição em relação a embarcação”. Para barcos de até 20AB, o segurado mantém a condição de pescador artesanal. Acima disso já se torna contribuinte individual (empresário).</a:t>
            </a:r>
          </a:p>
          <a:p>
            <a:pPr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Como se faz na prática?</a:t>
            </a: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Geralmente o pescador artesanal utiliza uma embarcação pequena, cujo cumprimento se insere nas hipóteses de dispensa de atribuição de arqueação bruta. São os casos de embarcação ou dispositivo flutuantes de até 05 metros e de até 08 metros, mas de convés aberto com motor de até 50 </a:t>
            </a:r>
            <a:r>
              <a:rPr lang="pt-BR" sz="2400" dirty="0" err="1">
                <a:solidFill>
                  <a:schemeClr val="bg1"/>
                </a:solidFill>
                <a:effectLst/>
                <a:latin typeface="Aptos Display" panose="020B0004020202020204" pitchFamily="34" charset="0"/>
                <a:ea typeface="Times New Roman" panose="02020603050405020304" pitchFamily="18" charset="0"/>
              </a:rPr>
              <a:t>hp</a:t>
            </a:r>
            <a:r>
              <a:rPr lang="pt-BR" sz="2400" dirty="0">
                <a:solidFill>
                  <a:schemeClr val="bg1"/>
                </a:solidFill>
                <a:effectLst/>
                <a:latin typeface="Aptos Display" panose="020B0004020202020204" pitchFamily="34" charset="0"/>
                <a:ea typeface="Times New Roman" panose="02020603050405020304" pitchFamily="18" charset="0"/>
              </a:rPr>
              <a:t>.</a:t>
            </a: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Nesse caso, marca-se como “Não utiliza embarcação”.</a:t>
            </a:r>
          </a:p>
          <a:p>
            <a:pPr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OBS.</a:t>
            </a:r>
            <a:r>
              <a:rPr lang="pt-BR" sz="2400" dirty="0">
                <a:solidFill>
                  <a:schemeClr val="bg1"/>
                </a:solidFill>
                <a:effectLst/>
                <a:latin typeface="Aptos Display" panose="020B0004020202020204" pitchFamily="34" charset="0"/>
                <a:ea typeface="Times New Roman" panose="02020603050405020304" pitchFamily="18" charset="0"/>
              </a:rPr>
              <a:t>: Embora na prática o recebimento de benefícios previdenciários ainda não esteja sendo utilizados como ratificadores, o SDPA é a única exceção, desde 01/04/15. Já o RGP valida tudo durante sua validade.</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10055615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FLUXO DE ANÁLISE DO REQUERIMENTO DE APOSENTADORIA POR IDADE</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847851"/>
            <a:ext cx="11187953" cy="3562349"/>
          </a:xfrm>
        </p:spPr>
        <p:txBody>
          <a:bodyPr numCol="1" spcCol="360000">
            <a:normAutofit/>
          </a:body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A primeira análise passa pela procura por informações que descaracterizam essa condição de segurado especial. Assim, verifica se o segurado exerce atividade de vereador em outro município (só é validado se for no mesmo município), se exerceu atividade remunerada por mais de 120 dias no ano, se possui empregados acima da proporção 120 dias/empregado, se é garimpeiro (não é considerado segurado especial), se participa de empresa não compatível, se recebe benefício em valor não compatível etc. (art.113 da IN nº 128/22)</a:t>
            </a: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O segundo batimento é análise de outros sistemas para a efetiva ratificação ou não período.</a:t>
            </a:r>
          </a:p>
        </p:txBody>
      </p:sp>
    </p:spTree>
    <p:extLst>
      <p:ext uri="{BB962C8B-B14F-4D97-AF65-F5344CB8AC3E}">
        <p14:creationId xmlns:p14="http://schemas.microsoft.com/office/powerpoint/2010/main" val="323843282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FLUXO DE ANÁLISE DO REQUERIMENTO DE APOSENTADORIA POR IDADE</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524001"/>
            <a:ext cx="11187953" cy="4644372"/>
          </a:xfrm>
        </p:spPr>
        <p:txBody>
          <a:bodyPr numCol="1" spcCol="360000">
            <a:normAutofit fontScale="85000" lnSpcReduction="20000"/>
          </a:body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São alguns dos instrumentos ratificadores:</a:t>
            </a:r>
          </a:p>
          <a:p>
            <a:pPr marL="342900" indent="-342900" algn="just">
              <a:lnSpc>
                <a:spcPct val="100000"/>
              </a:lnSpc>
              <a:buFont typeface="Arial" panose="020B0604020202020204" pitchFamily="34" charset="0"/>
              <a:buChar char="•"/>
            </a:pPr>
            <a:r>
              <a:rPr lang="pt-BR" sz="2400" dirty="0">
                <a:solidFill>
                  <a:schemeClr val="bg1"/>
                </a:solidFill>
                <a:effectLst/>
                <a:latin typeface="Aptos Display" panose="020B0004020202020204" pitchFamily="34" charset="0"/>
                <a:ea typeface="Times New Roman" panose="02020603050405020304" pitchFamily="18" charset="0"/>
              </a:rPr>
              <a:t>DAP – declaração de aptidão no Programa Nacional de Fortalecimento da Agricultura Familiar – PRONAF;</a:t>
            </a:r>
          </a:p>
          <a:p>
            <a:pPr marL="342900" indent="-342900" algn="just">
              <a:lnSpc>
                <a:spcPct val="100000"/>
              </a:lnSpc>
              <a:buFont typeface="Arial" panose="020B0604020202020204" pitchFamily="34" charset="0"/>
              <a:buChar char="•"/>
            </a:pPr>
            <a:r>
              <a:rPr lang="pt-BR" sz="2400" dirty="0">
                <a:solidFill>
                  <a:schemeClr val="bg1"/>
                </a:solidFill>
                <a:effectLst/>
                <a:latin typeface="Aptos Display" panose="020B0004020202020204" pitchFamily="34" charset="0"/>
                <a:ea typeface="Times New Roman" panose="02020603050405020304" pitchFamily="18" charset="0"/>
              </a:rPr>
              <a:t>CAFIR – cadastro de imóveis rurais</a:t>
            </a:r>
          </a:p>
          <a:p>
            <a:pPr marL="342900" indent="-342900" algn="just">
              <a:lnSpc>
                <a:spcPct val="100000"/>
              </a:lnSpc>
              <a:buFont typeface="Arial" panose="020B0604020202020204" pitchFamily="34" charset="0"/>
              <a:buChar char="•"/>
            </a:pPr>
            <a:r>
              <a:rPr lang="pt-BR" sz="2400" dirty="0">
                <a:solidFill>
                  <a:schemeClr val="bg1"/>
                </a:solidFill>
                <a:effectLst/>
                <a:latin typeface="Aptos Display" panose="020B0004020202020204" pitchFamily="34" charset="0"/>
                <a:ea typeface="Times New Roman" panose="02020603050405020304" pitchFamily="18" charset="0"/>
              </a:rPr>
              <a:t>RPG – registro geral de pesca</a:t>
            </a:r>
          </a:p>
          <a:p>
            <a:pPr marL="342900" indent="-342900" algn="just">
              <a:lnSpc>
                <a:spcPct val="100000"/>
              </a:lnSpc>
              <a:buFont typeface="Arial" panose="020B0604020202020204" pitchFamily="34" charset="0"/>
              <a:buChar char="•"/>
            </a:pPr>
            <a:r>
              <a:rPr lang="pt-BR" sz="2400" dirty="0">
                <a:solidFill>
                  <a:schemeClr val="bg1"/>
                </a:solidFill>
                <a:effectLst/>
                <a:latin typeface="Aptos Display" panose="020B0004020202020204" pitchFamily="34" charset="0"/>
                <a:ea typeface="Times New Roman" panose="02020603050405020304" pitchFamily="18" charset="0"/>
              </a:rPr>
              <a:t>SPDA - Seguro-desemprego do pescador artesanal </a:t>
            </a:r>
          </a:p>
          <a:p>
            <a:pPr marL="342900" indent="-342900" algn="just">
              <a:lnSpc>
                <a:spcPct val="100000"/>
              </a:lnSpc>
              <a:buFont typeface="Arial" panose="020B0604020202020204" pitchFamily="34" charset="0"/>
              <a:buChar char="•"/>
            </a:pPr>
            <a:r>
              <a:rPr lang="pt-BR" sz="2400" dirty="0">
                <a:solidFill>
                  <a:schemeClr val="bg1"/>
                </a:solidFill>
                <a:effectLst/>
                <a:latin typeface="Aptos Display" panose="020B0004020202020204" pitchFamily="34" charset="0"/>
                <a:ea typeface="Times New Roman" panose="02020603050405020304" pitchFamily="18" charset="0"/>
              </a:rPr>
              <a:t>DAE – Documento de Arrecadação</a:t>
            </a:r>
          </a:p>
          <a:p>
            <a:pPr marL="342900" indent="-342900" algn="just">
              <a:lnSpc>
                <a:spcPct val="100000"/>
              </a:lnSpc>
              <a:buFont typeface="Arial" panose="020B0604020202020204" pitchFamily="34" charset="0"/>
              <a:buChar char="•"/>
            </a:pPr>
            <a:r>
              <a:rPr lang="pt-BR" sz="2400" dirty="0">
                <a:solidFill>
                  <a:schemeClr val="bg1"/>
                </a:solidFill>
                <a:effectLst/>
                <a:latin typeface="Aptos Display" panose="020B0004020202020204" pitchFamily="34" charset="0"/>
                <a:ea typeface="Times New Roman" panose="02020603050405020304" pitchFamily="18" charset="0"/>
              </a:rPr>
              <a:t>Benefícios previdenciários</a:t>
            </a:r>
          </a:p>
          <a:p>
            <a:pPr marL="342900" indent="-342900" algn="just">
              <a:lnSpc>
                <a:spcPct val="100000"/>
              </a:lnSpc>
              <a:buFont typeface="Arial" panose="020B0604020202020204" pitchFamily="34" charset="0"/>
              <a:buChar char="•"/>
            </a:pPr>
            <a:r>
              <a:rPr lang="pt-BR" sz="2400" dirty="0">
                <a:solidFill>
                  <a:schemeClr val="bg1"/>
                </a:solidFill>
                <a:effectLst/>
                <a:latin typeface="Aptos Display" panose="020B0004020202020204" pitchFamily="34" charset="0"/>
                <a:ea typeface="Times New Roman" panose="02020603050405020304" pitchFamily="18" charset="0"/>
              </a:rPr>
              <a:t>SIPRA – Sistema de Informações de Projetos de Reforma Agrária</a:t>
            </a:r>
          </a:p>
          <a:p>
            <a:pPr marL="342900" indent="-342900" algn="just">
              <a:lnSpc>
                <a:spcPct val="100000"/>
              </a:lnSpc>
              <a:buFont typeface="Arial" panose="020B0604020202020204" pitchFamily="34" charset="0"/>
              <a:buChar char="•"/>
            </a:pPr>
            <a:r>
              <a:rPr lang="pt-BR" sz="2400" dirty="0">
                <a:solidFill>
                  <a:schemeClr val="bg1"/>
                </a:solidFill>
                <a:effectLst/>
                <a:latin typeface="Aptos Display" panose="020B0004020202020204" pitchFamily="34" charset="0"/>
                <a:ea typeface="Times New Roman" panose="02020603050405020304" pitchFamily="18" charset="0"/>
              </a:rPr>
              <a:t>SNCR – Sistema Nacional de Cadastro Rural</a:t>
            </a:r>
          </a:p>
          <a:p>
            <a:pPr marL="342900" indent="-342900" algn="just">
              <a:lnSpc>
                <a:spcPct val="100000"/>
              </a:lnSpc>
              <a:buFont typeface="Arial" panose="020B0604020202020204" pitchFamily="34" charset="0"/>
              <a:buChar char="•"/>
            </a:pPr>
            <a:endParaRPr lang="pt-BR" dirty="0">
              <a:solidFill>
                <a:schemeClr val="bg1"/>
              </a:solidFill>
              <a:latin typeface="Aptos Display" panose="020B0004020202020204" pitchFamily="34" charset="0"/>
              <a:ea typeface="Times New Roman" panose="02020603050405020304" pitchFamily="18"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Outras bases governamentais estão previstas no art.92 da Portaria.</a:t>
            </a:r>
          </a:p>
        </p:txBody>
      </p:sp>
    </p:spTree>
    <p:extLst>
      <p:ext uri="{BB962C8B-B14F-4D97-AF65-F5344CB8AC3E}">
        <p14:creationId xmlns:p14="http://schemas.microsoft.com/office/powerpoint/2010/main" val="42604863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OUTRAS BASES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186798"/>
            <a:ext cx="11187953" cy="5305425"/>
          </a:xfrm>
        </p:spPr>
        <p:txBody>
          <a:bodyPr numCol="1" spcCol="360000">
            <a:normAutofit lnSpcReduction="10000"/>
          </a:bodyPr>
          <a:lstStyle/>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Art. 92</a:t>
            </a:r>
            <a:r>
              <a:rPr lang="pt-BR" sz="2400" dirty="0">
                <a:solidFill>
                  <a:schemeClr val="bg1"/>
                </a:solidFill>
                <a:effectLst/>
                <a:latin typeface="Aptos Display" panose="020B0004020202020204" pitchFamily="34" charset="0"/>
                <a:ea typeface="Times New Roman" panose="02020603050405020304" pitchFamily="18" charset="0"/>
              </a:rPr>
              <a:t>. Serão consideradas para ratificação da autodeclaração, além da DAP, as informações obtidas a partir das bases governamentais indicadas no § 6º do art. 90 e de outras bases a que o INSS vier a ter acesso, com fundamento no artigo 19-D do RPS.</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 1º </a:t>
            </a:r>
            <a:r>
              <a:rPr lang="pt-BR" sz="2400" dirty="0">
                <a:solidFill>
                  <a:schemeClr val="bg1"/>
                </a:solidFill>
                <a:effectLst/>
                <a:latin typeface="Aptos Display" panose="020B0004020202020204" pitchFamily="34" charset="0"/>
                <a:ea typeface="Times New Roman" panose="02020603050405020304" pitchFamily="18" charset="0"/>
              </a:rPr>
              <a:t>As consultas às bases deverão ser feitas de forma progressiva até que sejam encontrados os elementos necessários para a análise conclusiva da autodeclaração, dispensando-se, conforme o caso, a consulta às demais bases.</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 2º </a:t>
            </a:r>
            <a:r>
              <a:rPr lang="pt-BR" sz="2400" dirty="0">
                <a:solidFill>
                  <a:schemeClr val="bg1"/>
                </a:solidFill>
                <a:effectLst/>
                <a:latin typeface="Aptos Display" panose="020B0004020202020204" pitchFamily="34" charset="0"/>
                <a:ea typeface="Times New Roman" panose="02020603050405020304" pitchFamily="18" charset="0"/>
              </a:rPr>
              <a:t>A autodeclaração poderá ser ratificada, observando os critérios dos §§ 1º e 2º do art. 90, quando houver DAP ou bases governamentais intercaladas dentro do período informado, desde que não existam os critérios que descaracterizam a condição de segurado especial no art. 11 da Lei nº 8.213, de 1991.</a:t>
            </a:r>
          </a:p>
        </p:txBody>
      </p:sp>
    </p:spTree>
    <p:extLst>
      <p:ext uri="{BB962C8B-B14F-4D97-AF65-F5344CB8AC3E}">
        <p14:creationId xmlns:p14="http://schemas.microsoft.com/office/powerpoint/2010/main" val="285943478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OUTRAS BASES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876300"/>
            <a:ext cx="11187953" cy="5895975"/>
          </a:xfrm>
        </p:spPr>
        <p:txBody>
          <a:bodyPr numCol="1" spcCol="360000">
            <a:normAutofit fontScale="92500" lnSpcReduction="10000"/>
          </a:bodyPr>
          <a:lstStyle/>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 3º </a:t>
            </a:r>
            <a:r>
              <a:rPr lang="pt-BR" sz="2400" dirty="0">
                <a:solidFill>
                  <a:schemeClr val="bg1"/>
                </a:solidFill>
                <a:effectLst/>
                <a:latin typeface="Aptos Display" panose="020B0004020202020204" pitchFamily="34" charset="0"/>
                <a:ea typeface="Times New Roman" panose="02020603050405020304" pitchFamily="18" charset="0"/>
              </a:rPr>
              <a:t>Havendo ratificação parcial do período que consta na autodeclaração, a comprovação poderá ser complementada através de prova documental contemporânea ao período alegado do exercício de atividade rural, sendo que as divergências relativas ao período autodeclarado poderão ser sanadas mediante apresentação de prova documental, com base nos demais documentos previstos no art. 93.</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 4º </a:t>
            </a:r>
            <a:r>
              <a:rPr lang="pt-BR" sz="2400" dirty="0">
                <a:solidFill>
                  <a:schemeClr val="bg1"/>
                </a:solidFill>
                <a:effectLst/>
                <a:latin typeface="Aptos Display" panose="020B0004020202020204" pitchFamily="34" charset="0"/>
                <a:ea typeface="Times New Roman" panose="02020603050405020304" pitchFamily="18" charset="0"/>
              </a:rPr>
              <a:t>Os períodos de recebimento do Seguro-Desemprego do Pescador Artesanal - SDPA, bem como, os períodos comprovados de atividade pesqueira ininterrupta, devem ser considerados instrumentos ratificadores da autodeclaração, sendo, neste caso, dispensada a apresentação de documentos, devendo ser observado que:</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a:t>
            </a:r>
            <a:r>
              <a:rPr lang="pt-BR" sz="2400" dirty="0">
                <a:solidFill>
                  <a:schemeClr val="bg1"/>
                </a:solidFill>
                <a:effectLst/>
                <a:latin typeface="Aptos Display" panose="020B0004020202020204" pitchFamily="34" charset="0"/>
                <a:ea typeface="Times New Roman" panose="02020603050405020304" pitchFamily="18" charset="0"/>
              </a:rPr>
              <a:t> - o período de atividade pesqueira ininterrupta a ser considerado refere-se àquele entre defesos ou aos últimos 12 (doze) meses imediatamente anteriores ao defeso atual, o que for menor, devendo o início do período recair 12 (doze) meses antes do primeiro SDPA recebido;</a:t>
            </a:r>
          </a:p>
        </p:txBody>
      </p:sp>
    </p:spTree>
    <p:extLst>
      <p:ext uri="{BB962C8B-B14F-4D97-AF65-F5344CB8AC3E}">
        <p14:creationId xmlns:p14="http://schemas.microsoft.com/office/powerpoint/2010/main" val="84480948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OUTRAS BASES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876300"/>
            <a:ext cx="11187953" cy="5895975"/>
          </a:xfrm>
        </p:spPr>
        <p:txBody>
          <a:bodyPr numCol="1" spcCol="360000">
            <a:normAutofit/>
          </a:bodyPr>
          <a:lstStyle/>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II</a:t>
            </a:r>
            <a:r>
              <a:rPr lang="pt-BR" sz="2400" dirty="0">
                <a:solidFill>
                  <a:schemeClr val="bg1"/>
                </a:solidFill>
                <a:effectLst/>
                <a:latin typeface="Aptos Display" panose="020B0004020202020204" pitchFamily="34" charset="0"/>
                <a:ea typeface="Times New Roman" panose="02020603050405020304" pitchFamily="18" charset="0"/>
              </a:rPr>
              <a:t> - só serão considerados como plenos para a comprovação da atividade de Segurado Especial os SDPA referentes a períodos de defeso iniciados a partir de 1º de abril de 2015, conforme art. 12 do Decreto nº 8.424, de 31 de março de 2015;</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III</a:t>
            </a:r>
            <a:r>
              <a:rPr lang="pt-BR" sz="2400" dirty="0">
                <a:solidFill>
                  <a:schemeClr val="bg1"/>
                </a:solidFill>
                <a:effectLst/>
                <a:latin typeface="Aptos Display" panose="020B0004020202020204" pitchFamily="34" charset="0"/>
                <a:ea typeface="Times New Roman" panose="02020603050405020304" pitchFamily="18" charset="0"/>
              </a:rPr>
              <a:t> - os SDPA não deferidos (notificados no sistema) e, consequentemente, não pagos, não devem ser considerados; e</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IV</a:t>
            </a:r>
            <a:r>
              <a:rPr lang="pt-BR" sz="2400" dirty="0">
                <a:solidFill>
                  <a:schemeClr val="bg1"/>
                </a:solidFill>
                <a:effectLst/>
                <a:latin typeface="Aptos Display" panose="020B0004020202020204" pitchFamily="34" charset="0"/>
                <a:ea typeface="Times New Roman" panose="02020603050405020304" pitchFamily="18" charset="0"/>
              </a:rPr>
              <a:t> - não existam os critérios que descaracterizam a condição de segurado especial no art. 11 da Lei nº 8.213, de 1991.</a:t>
            </a: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Por sua vez, o referido </a:t>
            </a:r>
            <a:r>
              <a:rPr lang="pt-BR" sz="2400" dirty="0">
                <a:solidFill>
                  <a:srgbClr val="FFC000"/>
                </a:solidFill>
                <a:effectLst/>
                <a:latin typeface="Aptos Display" panose="020B0004020202020204" pitchFamily="34" charset="0"/>
                <a:ea typeface="Times New Roman" panose="02020603050405020304" pitchFamily="18" charset="0"/>
              </a:rPr>
              <a:t>§6º do art.90 </a:t>
            </a:r>
            <a:r>
              <a:rPr lang="pt-BR" sz="2400" dirty="0">
                <a:solidFill>
                  <a:schemeClr val="bg1"/>
                </a:solidFill>
                <a:effectLst/>
                <a:latin typeface="Aptos Display" panose="020B0004020202020204" pitchFamily="34" charset="0"/>
                <a:ea typeface="Times New Roman" panose="02020603050405020304" pitchFamily="18" charset="0"/>
              </a:rPr>
              <a:t>elenca:</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 6º </a:t>
            </a:r>
            <a:r>
              <a:rPr lang="pt-BR" sz="2400" dirty="0">
                <a:solidFill>
                  <a:schemeClr val="bg1"/>
                </a:solidFill>
                <a:effectLst/>
                <a:latin typeface="Aptos Display" panose="020B0004020202020204" pitchFamily="34" charset="0"/>
                <a:ea typeface="Times New Roman" panose="02020603050405020304" pitchFamily="18" charset="0"/>
              </a:rPr>
              <a:t>Não havendo êxito na consulta ao </a:t>
            </a:r>
            <a:r>
              <a:rPr lang="pt-BR" sz="2400" dirty="0" err="1">
                <a:solidFill>
                  <a:schemeClr val="bg1"/>
                </a:solidFill>
                <a:effectLst/>
                <a:latin typeface="Aptos Display" panose="020B0004020202020204" pitchFamily="34" charset="0"/>
                <a:ea typeface="Times New Roman" panose="02020603050405020304" pitchFamily="18" charset="0"/>
              </a:rPr>
              <a:t>InfoDAP</a:t>
            </a:r>
            <a:r>
              <a:rPr lang="pt-BR" sz="2400" dirty="0">
                <a:solidFill>
                  <a:schemeClr val="bg1"/>
                </a:solidFill>
                <a:effectLst/>
                <a:latin typeface="Aptos Display" panose="020B0004020202020204" pitchFamily="34" charset="0"/>
                <a:ea typeface="Times New Roman" panose="02020603050405020304" pitchFamily="18" charset="0"/>
              </a:rPr>
              <a:t>, as demais bases, relacionadas abaixo, deverão ser consultadas:</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a:t>
            </a:r>
            <a:r>
              <a:rPr lang="pt-BR" sz="2400" dirty="0">
                <a:solidFill>
                  <a:schemeClr val="bg1"/>
                </a:solidFill>
                <a:effectLst/>
                <a:latin typeface="Aptos Display" panose="020B0004020202020204" pitchFamily="34" charset="0"/>
                <a:ea typeface="Times New Roman" panose="02020603050405020304" pitchFamily="18" charset="0"/>
              </a:rPr>
              <a:t> - Cadastro de Imóveis Rurais - CAFIR;</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II</a:t>
            </a:r>
            <a:r>
              <a:rPr lang="pt-BR" sz="2400" dirty="0">
                <a:solidFill>
                  <a:schemeClr val="bg1"/>
                </a:solidFill>
                <a:effectLst/>
                <a:latin typeface="Aptos Display" panose="020B0004020202020204" pitchFamily="34" charset="0"/>
                <a:ea typeface="Times New Roman" panose="02020603050405020304" pitchFamily="18" charset="0"/>
              </a:rPr>
              <a:t> - Registro Geral da Pesca - RGP;</a:t>
            </a:r>
          </a:p>
        </p:txBody>
      </p:sp>
    </p:spTree>
    <p:extLst>
      <p:ext uri="{BB962C8B-B14F-4D97-AF65-F5344CB8AC3E}">
        <p14:creationId xmlns:p14="http://schemas.microsoft.com/office/powerpoint/2010/main" val="189712427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OUTRAS BASES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743076"/>
            <a:ext cx="11187953" cy="4305300"/>
          </a:xfrm>
        </p:spPr>
        <p:txBody>
          <a:bodyPr numCol="1" spcCol="360000">
            <a:normAutofit/>
          </a:bodyPr>
          <a:lstStyle/>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III</a:t>
            </a:r>
            <a:r>
              <a:rPr lang="pt-BR" sz="2400" dirty="0">
                <a:solidFill>
                  <a:schemeClr val="bg1"/>
                </a:solidFill>
                <a:effectLst/>
                <a:latin typeface="Aptos Display" panose="020B0004020202020204" pitchFamily="34" charset="0"/>
                <a:ea typeface="Times New Roman" panose="02020603050405020304" pitchFamily="18" charset="0"/>
              </a:rPr>
              <a:t> - Seguro-desemprego do Pescador Artesanal - SDPA;</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IV</a:t>
            </a:r>
            <a:r>
              <a:rPr lang="pt-BR" sz="2400" dirty="0">
                <a:solidFill>
                  <a:schemeClr val="bg1"/>
                </a:solidFill>
                <a:effectLst/>
                <a:latin typeface="Aptos Display" panose="020B0004020202020204" pitchFamily="34" charset="0"/>
                <a:ea typeface="Times New Roman" panose="02020603050405020304" pitchFamily="18" charset="0"/>
              </a:rPr>
              <a:t> - Divisão de Negócios de Controle Financeiro - DICFN;</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V</a:t>
            </a:r>
            <a:r>
              <a:rPr lang="pt-BR" sz="2400" dirty="0">
                <a:solidFill>
                  <a:schemeClr val="bg1"/>
                </a:solidFill>
                <a:effectLst/>
                <a:latin typeface="Aptos Display" panose="020B0004020202020204" pitchFamily="34" charset="0"/>
                <a:ea typeface="Times New Roman" panose="02020603050405020304" pitchFamily="18" charset="0"/>
              </a:rPr>
              <a:t> - Sistema Nacional de Cadastro Rural - SNCR;</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VI</a:t>
            </a:r>
            <a:r>
              <a:rPr lang="pt-BR" sz="2400" dirty="0">
                <a:solidFill>
                  <a:schemeClr val="bg1"/>
                </a:solidFill>
                <a:effectLst/>
                <a:latin typeface="Aptos Display" panose="020B0004020202020204" pitchFamily="34" charset="0"/>
                <a:ea typeface="Times New Roman" panose="02020603050405020304" pitchFamily="18" charset="0"/>
              </a:rPr>
              <a:t> - Sistema de Informações de Projetos de Reforma Agrária - SIPRA; e</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VII </a:t>
            </a:r>
            <a:r>
              <a:rPr lang="pt-BR" sz="2400" dirty="0">
                <a:solidFill>
                  <a:schemeClr val="bg1"/>
                </a:solidFill>
                <a:effectLst/>
                <a:latin typeface="Aptos Display" panose="020B0004020202020204" pitchFamily="34" charset="0"/>
                <a:ea typeface="Times New Roman" panose="02020603050405020304" pitchFamily="18" charset="0"/>
              </a:rPr>
              <a:t>- Microempreendedor Individual - MEI.</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VIII</a:t>
            </a:r>
            <a:r>
              <a:rPr lang="pt-BR" sz="2400" dirty="0">
                <a:solidFill>
                  <a:schemeClr val="bg1"/>
                </a:solidFill>
                <a:effectLst/>
                <a:latin typeface="Aptos Display" panose="020B0004020202020204" pitchFamily="34" charset="0"/>
                <a:ea typeface="Times New Roman" panose="02020603050405020304" pitchFamily="18" charset="0"/>
              </a:rPr>
              <a:t> - Sistema de Escrituração Digital das Obrigações Fiscais, Previdenciárias e Trabalhistas - </a:t>
            </a:r>
            <a:r>
              <a:rPr lang="pt-BR" sz="2400" dirty="0" err="1">
                <a:solidFill>
                  <a:schemeClr val="bg1"/>
                </a:solidFill>
                <a:effectLst/>
                <a:latin typeface="Aptos Display" panose="020B0004020202020204" pitchFamily="34" charset="0"/>
                <a:ea typeface="Times New Roman" panose="02020603050405020304" pitchFamily="18" charset="0"/>
              </a:rPr>
              <a:t>eSocial</a:t>
            </a:r>
            <a:r>
              <a:rPr lang="pt-BR" sz="2400" dirty="0">
                <a:solidFill>
                  <a:schemeClr val="bg1"/>
                </a:solidFill>
                <a:effectLst/>
                <a:latin typeface="Aptos Display" panose="020B0004020202020204" pitchFamily="34" charset="0"/>
                <a:ea typeface="Times New Roman" panose="02020603050405020304" pitchFamily="18" charset="0"/>
              </a:rPr>
              <a:t>. (incluído pela Portaria </a:t>
            </a:r>
            <a:r>
              <a:rPr lang="pt-BR" sz="2400" dirty="0" err="1">
                <a:solidFill>
                  <a:schemeClr val="bg1"/>
                </a:solidFill>
                <a:effectLst/>
                <a:latin typeface="Aptos Display" panose="020B0004020202020204" pitchFamily="34" charset="0"/>
                <a:ea typeface="Times New Roman" panose="02020603050405020304" pitchFamily="18" charset="0"/>
              </a:rPr>
              <a:t>Dirben</a:t>
            </a:r>
            <a:r>
              <a:rPr lang="pt-BR" sz="2400" dirty="0">
                <a:solidFill>
                  <a:schemeClr val="bg1"/>
                </a:solidFill>
                <a:effectLst/>
                <a:latin typeface="Aptos Display" panose="020B0004020202020204" pitchFamily="34" charset="0"/>
                <a:ea typeface="Times New Roman" panose="02020603050405020304" pitchFamily="18" charset="0"/>
              </a:rPr>
              <a:t>/INSS nº 1.079, de 06 de Dezembro de 2022)</a:t>
            </a:r>
          </a:p>
        </p:txBody>
      </p:sp>
    </p:spTree>
    <p:extLst>
      <p:ext uri="{BB962C8B-B14F-4D97-AF65-F5344CB8AC3E}">
        <p14:creationId xmlns:p14="http://schemas.microsoft.com/office/powerpoint/2010/main" val="6762939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743076"/>
            <a:ext cx="11187953" cy="4305300"/>
          </a:xfrm>
        </p:spPr>
        <p:txBody>
          <a:bodyPr numCol="1" spcCol="360000">
            <a:normAutofit lnSpcReduction="10000"/>
          </a:bodyPr>
          <a:lstStyle/>
          <a:p>
            <a:pPr marL="3228975" algn="just">
              <a:lnSpc>
                <a:spcPct val="100000"/>
              </a:lnSpc>
            </a:pPr>
            <a:r>
              <a:rPr lang="pt-BR" sz="2400" i="1" dirty="0">
                <a:solidFill>
                  <a:schemeClr val="bg1"/>
                </a:solidFill>
                <a:effectLst/>
                <a:latin typeface="Aptos Display" panose="020B0004020202020204" pitchFamily="34" charset="0"/>
                <a:ea typeface="Times New Roman" panose="02020603050405020304" pitchFamily="18" charset="0"/>
              </a:rPr>
              <a:t>Da Ratificação da Autodeclaração</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Art. 94</a:t>
            </a:r>
            <a:r>
              <a:rPr lang="pt-BR" sz="2400" dirty="0">
                <a:solidFill>
                  <a:schemeClr val="bg1"/>
                </a:solidFill>
                <a:effectLst/>
                <a:latin typeface="Aptos Display" panose="020B0004020202020204" pitchFamily="34" charset="0"/>
                <a:ea typeface="Times New Roman" panose="02020603050405020304" pitchFamily="18" charset="0"/>
              </a:rPr>
              <a:t>. Para fins de ratificação do período autodeclarado, serão observados os seguintes critérios:</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a:t>
            </a:r>
            <a:r>
              <a:rPr lang="pt-BR" sz="2400" dirty="0">
                <a:solidFill>
                  <a:schemeClr val="bg1"/>
                </a:solidFill>
                <a:effectLst/>
                <a:latin typeface="Aptos Display" panose="020B0004020202020204" pitchFamily="34" charset="0"/>
                <a:ea typeface="Times New Roman" panose="02020603050405020304" pitchFamily="18" charset="0"/>
              </a:rPr>
              <a:t> - na análise de benefícios de aposentadoria por idade, para fins de cômputo de carência, deverá constar, no mínimo, </a:t>
            </a:r>
            <a:r>
              <a:rPr lang="pt-BR" sz="2400" dirty="0">
                <a:solidFill>
                  <a:srgbClr val="FF0000"/>
                </a:solidFill>
                <a:effectLst/>
                <a:latin typeface="Aptos Display" panose="020B0004020202020204" pitchFamily="34" charset="0"/>
                <a:ea typeface="Times New Roman" panose="02020603050405020304" pitchFamily="18" charset="0"/>
              </a:rPr>
              <a:t>um instrumento ratificador (base governamental ou documento) contemporâneo para cada metade da carência exigida no benefício(ou seja, um documento ou base de dados já valida 7,5 anos, inclusive benefícios previdenciários)</a:t>
            </a:r>
            <a:r>
              <a:rPr lang="pt-BR" sz="2400" dirty="0">
                <a:solidFill>
                  <a:schemeClr val="bg1"/>
                </a:solidFill>
                <a:effectLst/>
                <a:latin typeface="Aptos Display" panose="020B0004020202020204" pitchFamily="34" charset="0"/>
                <a:ea typeface="Times New Roman" panose="02020603050405020304" pitchFamily="18" charset="0"/>
              </a:rPr>
              <a:t> e, caso o segurado declare período superior à carência, o mesmo poderá ser reconhecido, desde que haja instrumento ratificador que abranja o período adicional; </a:t>
            </a:r>
            <a:r>
              <a:rPr lang="pt-BR" sz="2400" dirty="0">
                <a:solidFill>
                  <a:srgbClr val="FF0000"/>
                </a:solidFill>
                <a:effectLst/>
                <a:latin typeface="Aptos Display" panose="020B0004020202020204" pitchFamily="34" charset="0"/>
                <a:ea typeface="Times New Roman" panose="02020603050405020304" pitchFamily="18" charset="0"/>
              </a:rPr>
              <a:t>(pode retroagir)</a:t>
            </a:r>
          </a:p>
        </p:txBody>
      </p:sp>
    </p:spTree>
    <p:extLst>
      <p:ext uri="{BB962C8B-B14F-4D97-AF65-F5344CB8AC3E}">
        <p14:creationId xmlns:p14="http://schemas.microsoft.com/office/powerpoint/2010/main" val="36292497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743076"/>
            <a:ext cx="11187953" cy="4305300"/>
          </a:xfrm>
        </p:spPr>
        <p:txBody>
          <a:bodyPr numCol="1" spcCol="360000">
            <a:normAutofit/>
          </a:bodyPr>
          <a:lstStyle/>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II</a:t>
            </a:r>
            <a:r>
              <a:rPr lang="pt-BR" sz="2400" dirty="0">
                <a:solidFill>
                  <a:schemeClr val="bg1"/>
                </a:solidFill>
                <a:effectLst/>
                <a:latin typeface="Aptos Display" panose="020B0004020202020204" pitchFamily="34" charset="0"/>
                <a:ea typeface="Times New Roman" panose="02020603050405020304" pitchFamily="18" charset="0"/>
              </a:rPr>
              <a:t> - na análise de benefícios de aposentadoria por idade híbrida, Certidão de Tempo de Contribuição - CTC ou aposentadoria por tempo de contribuição, deverá constar, no mínimo, um instrumento ratificador (base governamental ou documento) contemporâneo para cada período a ser analisado, observado o limite temporal do inciso I deste artigo, </a:t>
            </a:r>
            <a:r>
              <a:rPr lang="pt-BR" sz="2400" dirty="0">
                <a:solidFill>
                  <a:srgbClr val="FF0000"/>
                </a:solidFill>
                <a:effectLst/>
                <a:latin typeface="Aptos Display" panose="020B0004020202020204" pitchFamily="34" charset="0"/>
                <a:ea typeface="Times New Roman" panose="02020603050405020304" pitchFamily="18" charset="0"/>
              </a:rPr>
              <a:t>sendo que quando o instrumento ratificador for insuficiente para reconhecer todo o período autodeclarado, deverá ser computado o período mais antigo em relação ao instrumento de ratificação</a:t>
            </a:r>
            <a:r>
              <a:rPr lang="pt-BR" sz="2400" dirty="0">
                <a:solidFill>
                  <a:schemeClr val="bg1"/>
                </a:solidFill>
                <a:effectLst/>
                <a:latin typeface="Aptos Display" panose="020B0004020202020204" pitchFamily="34" charset="0"/>
                <a:ea typeface="Times New Roman" panose="02020603050405020304" pitchFamily="18" charset="0"/>
              </a:rPr>
              <a:t>, dentro do limite temporal constante no inciso I deste artigo;</a:t>
            </a:r>
          </a:p>
        </p:txBody>
      </p:sp>
    </p:spTree>
    <p:extLst>
      <p:ext uri="{BB962C8B-B14F-4D97-AF65-F5344CB8AC3E}">
        <p14:creationId xmlns:p14="http://schemas.microsoft.com/office/powerpoint/2010/main" val="270598633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276351"/>
            <a:ext cx="11187953" cy="5314950"/>
          </a:xfrm>
        </p:spPr>
        <p:txBody>
          <a:bodyPr numCol="1" spcCol="360000">
            <a:normAutofit fontScale="92500" lnSpcReduction="10000"/>
          </a:bodyPr>
          <a:lstStyle/>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III</a:t>
            </a:r>
            <a:r>
              <a:rPr lang="pt-BR" sz="2400" dirty="0">
                <a:solidFill>
                  <a:schemeClr val="bg1"/>
                </a:solidFill>
                <a:effectLst/>
                <a:latin typeface="Aptos Display" panose="020B0004020202020204" pitchFamily="34" charset="0"/>
                <a:ea typeface="Times New Roman" panose="02020603050405020304" pitchFamily="18" charset="0"/>
              </a:rPr>
              <a:t> - para os demais benefícios deverá constar pelo menos um instrumento ratificador (base governamental ou documento) </a:t>
            </a:r>
            <a:r>
              <a:rPr lang="pt-BR" sz="2400" dirty="0">
                <a:solidFill>
                  <a:srgbClr val="FF0000"/>
                </a:solidFill>
                <a:effectLst/>
                <a:latin typeface="Aptos Display" panose="020B0004020202020204" pitchFamily="34" charset="0"/>
                <a:ea typeface="Times New Roman" panose="02020603050405020304" pitchFamily="18" charset="0"/>
              </a:rPr>
              <a:t>anterior ao fato gerador</a:t>
            </a:r>
            <a:r>
              <a:rPr lang="pt-BR" sz="2400" dirty="0">
                <a:solidFill>
                  <a:schemeClr val="bg1"/>
                </a:solidFill>
                <a:effectLst/>
                <a:latin typeface="Aptos Display" panose="020B0004020202020204" pitchFamily="34" charset="0"/>
                <a:ea typeface="Times New Roman" panose="02020603050405020304" pitchFamily="18" charset="0"/>
              </a:rPr>
              <a:t>, devendo ser observado o limite temporal do inciso I deste artigo e que:</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a)</a:t>
            </a:r>
            <a:r>
              <a:rPr lang="pt-BR" sz="2400" dirty="0">
                <a:solidFill>
                  <a:schemeClr val="bg1"/>
                </a:solidFill>
                <a:effectLst/>
                <a:latin typeface="Aptos Display" panose="020B0004020202020204" pitchFamily="34" charset="0"/>
                <a:ea typeface="Times New Roman" panose="02020603050405020304" pitchFamily="18" charset="0"/>
              </a:rPr>
              <a:t> se o período autodeclarado tiver data de início anterior ao instrumento ratificador, a inclusão, no portal CNIS, deve se limitar ao período compreendido entre o instrumento ratificador mais antigo e a DER;</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b)</a:t>
            </a:r>
            <a:r>
              <a:rPr lang="pt-BR" sz="2400" dirty="0">
                <a:solidFill>
                  <a:schemeClr val="bg1"/>
                </a:solidFill>
                <a:effectLst/>
                <a:latin typeface="Aptos Display" panose="020B0004020202020204" pitchFamily="34" charset="0"/>
                <a:ea typeface="Times New Roman" panose="02020603050405020304" pitchFamily="18" charset="0"/>
              </a:rPr>
              <a:t> se o período autodeclarado tiver data de início posterior ao instrumento ratificador, a inclusão, no portal CNIS, deve se limitar ao período autodeclarado e a DER.</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c)</a:t>
            </a:r>
            <a:r>
              <a:rPr lang="pt-BR" sz="2400" dirty="0">
                <a:solidFill>
                  <a:schemeClr val="bg1"/>
                </a:solidFill>
                <a:effectLst/>
                <a:latin typeface="Aptos Display" panose="020B0004020202020204" pitchFamily="34" charset="0"/>
                <a:ea typeface="Times New Roman" panose="02020603050405020304" pitchFamily="18" charset="0"/>
              </a:rPr>
              <a:t> especificamente para o benefício de salário-maternidade, é necessário apresentar ao menos um instrumento ratificador anterior à data presumida do início da gravidez, à guarda para fins de adoção ou ao documento que comprove a adoção. (incluído pela Portaria </a:t>
            </a:r>
            <a:r>
              <a:rPr lang="pt-BR" sz="2400" dirty="0" err="1">
                <a:solidFill>
                  <a:schemeClr val="bg1"/>
                </a:solidFill>
                <a:effectLst/>
                <a:latin typeface="Aptos Display" panose="020B0004020202020204" pitchFamily="34" charset="0"/>
                <a:ea typeface="Times New Roman" panose="02020603050405020304" pitchFamily="18" charset="0"/>
              </a:rPr>
              <a:t>Dirben</a:t>
            </a:r>
            <a:r>
              <a:rPr lang="pt-BR" sz="2400" dirty="0">
                <a:solidFill>
                  <a:schemeClr val="bg1"/>
                </a:solidFill>
                <a:effectLst/>
                <a:latin typeface="Aptos Display" panose="020B0004020202020204" pitchFamily="34" charset="0"/>
                <a:ea typeface="Times New Roman" panose="02020603050405020304" pitchFamily="18" charset="0"/>
              </a:rPr>
              <a:t>/INSS nº 1.079, de 06 de Dezembro de 2022)</a:t>
            </a:r>
          </a:p>
        </p:txBody>
      </p:sp>
    </p:spTree>
    <p:extLst>
      <p:ext uri="{BB962C8B-B14F-4D97-AF65-F5344CB8AC3E}">
        <p14:creationId xmlns:p14="http://schemas.microsoft.com/office/powerpoint/2010/main" val="11122287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609726"/>
            <a:ext cx="11187953" cy="4505324"/>
          </a:xfrm>
        </p:spPr>
        <p:txBody>
          <a:bodyPr numCol="1" spcCol="360000">
            <a:normAutofit/>
          </a:bodyPr>
          <a:lstStyle/>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 1º </a:t>
            </a:r>
            <a:r>
              <a:rPr lang="pt-BR" sz="2400" dirty="0">
                <a:solidFill>
                  <a:schemeClr val="bg1"/>
                </a:solidFill>
                <a:effectLst/>
                <a:latin typeface="Aptos Display" panose="020B0004020202020204" pitchFamily="34" charset="0"/>
                <a:ea typeface="Times New Roman" panose="02020603050405020304" pitchFamily="18" charset="0"/>
              </a:rPr>
              <a:t>Para o disposto nas alíneas “a” e “b” do inciso III deste artigo, o instrumento ratificador deve abranger ao menos parte do período autodeclarado, observado o limite temporal do inciso I deste artigo.</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 2º </a:t>
            </a:r>
            <a:r>
              <a:rPr lang="pt-BR" sz="2400" dirty="0">
                <a:solidFill>
                  <a:schemeClr val="bg1"/>
                </a:solidFill>
                <a:effectLst/>
                <a:latin typeface="Aptos Display" panose="020B0004020202020204" pitchFamily="34" charset="0"/>
                <a:ea typeface="Times New Roman" panose="02020603050405020304" pitchFamily="18" charset="0"/>
              </a:rPr>
              <a:t>Nos casos de aposentadoria por tempo de contribuição ou emissão de CTC, deverão ser observadas as regras de indenização previstas na legislação previdenciária.</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§3º </a:t>
            </a:r>
            <a:r>
              <a:rPr lang="pt-BR" sz="2400" dirty="0">
                <a:solidFill>
                  <a:schemeClr val="bg1"/>
                </a:solidFill>
                <a:effectLst/>
                <a:latin typeface="Aptos Display" panose="020B0004020202020204" pitchFamily="34" charset="0"/>
                <a:ea typeface="Times New Roman" panose="02020603050405020304" pitchFamily="18" charset="0"/>
              </a:rPr>
              <a:t>Devem ser observados os critérios de caracterização/descaracterização da condição de segurado especial dispostos nos §§ 8º, 9º, 10º e 11º do art. 12 da Lei nº 8.212, de 1991.</a:t>
            </a:r>
          </a:p>
        </p:txBody>
      </p:sp>
    </p:spTree>
    <p:extLst>
      <p:ext uri="{BB962C8B-B14F-4D97-AF65-F5344CB8AC3E}">
        <p14:creationId xmlns:p14="http://schemas.microsoft.com/office/powerpoint/2010/main" val="237167505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171575"/>
            <a:ext cx="11187953" cy="5686425"/>
          </a:xfrm>
        </p:spPr>
        <p:txBody>
          <a:bodyPr numCol="1" spcCol="360000">
            <a:normAutofit lnSpcReduction="10000"/>
          </a:bodyPr>
          <a:lstStyle/>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 4º </a:t>
            </a:r>
            <a:r>
              <a:rPr lang="pt-BR" sz="2400" dirty="0">
                <a:solidFill>
                  <a:schemeClr val="bg1"/>
                </a:solidFill>
                <a:effectLst/>
                <a:latin typeface="Aptos Display" panose="020B0004020202020204" pitchFamily="34" charset="0"/>
                <a:ea typeface="Times New Roman" panose="02020603050405020304" pitchFamily="18" charset="0"/>
              </a:rPr>
              <a:t>A verificação da ocorrência de descumprimento dos limites dispostos de 120 (cento e vinte) pessoas/dia no ano civil na exploração da atividade, de 120 (cento e vinte) dias de atividade remunerada no ano civil e dos 120 (cento e vinte) dias de hospedagem no ano, devem ser realizadas pelo servidor do INSS por meio de ferramenta disponível ou que venha a ser disponibilizada para tal finalidade.</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 5º </a:t>
            </a:r>
            <a:r>
              <a:rPr lang="pt-BR" sz="2400" dirty="0">
                <a:solidFill>
                  <a:schemeClr val="bg1"/>
                </a:solidFill>
                <a:effectLst/>
                <a:latin typeface="Aptos Display" panose="020B0004020202020204" pitchFamily="34" charset="0"/>
                <a:ea typeface="Times New Roman" panose="02020603050405020304" pitchFamily="18" charset="0"/>
              </a:rPr>
              <a:t>Na utilização dos documentos descritos no inciso III do art.93, </a:t>
            </a:r>
            <a:r>
              <a:rPr lang="pt-BR" sz="2400" dirty="0">
                <a:solidFill>
                  <a:srgbClr val="FF0000"/>
                </a:solidFill>
                <a:effectLst/>
                <a:latin typeface="Aptos Display" panose="020B0004020202020204" pitchFamily="34" charset="0"/>
                <a:ea typeface="Times New Roman" panose="02020603050405020304" pitchFamily="18" charset="0"/>
              </a:rPr>
              <a:t>(deve estar fazendo referência o inciso III do §2º do art.93)</a:t>
            </a:r>
            <a:r>
              <a:rPr lang="pt-BR" sz="2400" dirty="0">
                <a:solidFill>
                  <a:schemeClr val="bg1"/>
                </a:solidFill>
                <a:effectLst/>
                <a:latin typeface="Aptos Display" panose="020B0004020202020204" pitchFamily="34" charset="0"/>
                <a:ea typeface="Times New Roman" panose="02020603050405020304" pitchFamily="18" charset="0"/>
              </a:rPr>
              <a:t> assim como, para outros instrumentos ratificadores, a existência de apenas um instrumento poderá ratificar todo o período autodeclarado. Para tanto, a validade deste instrumento deverá recair, ainda que parcialmente, em ambas as metades da carência da aposentadoria por idade, conforme inciso I deste artigo. (incluído pela Portaria </a:t>
            </a:r>
            <a:r>
              <a:rPr lang="pt-BR" sz="2400" dirty="0" err="1">
                <a:solidFill>
                  <a:schemeClr val="bg1"/>
                </a:solidFill>
                <a:effectLst/>
                <a:latin typeface="Aptos Display" panose="020B0004020202020204" pitchFamily="34" charset="0"/>
                <a:ea typeface="Times New Roman" panose="02020603050405020304" pitchFamily="18" charset="0"/>
              </a:rPr>
              <a:t>Dirben</a:t>
            </a:r>
            <a:r>
              <a:rPr lang="pt-BR" sz="2400" dirty="0">
                <a:solidFill>
                  <a:schemeClr val="bg1"/>
                </a:solidFill>
                <a:effectLst/>
                <a:latin typeface="Aptos Display" panose="020B0004020202020204" pitchFamily="34" charset="0"/>
                <a:ea typeface="Times New Roman" panose="02020603050405020304" pitchFamily="18" charset="0"/>
              </a:rPr>
              <a:t>/INSS nº 1.079, de 06 de Dezembro de 2022)</a:t>
            </a:r>
          </a:p>
        </p:txBody>
      </p:sp>
    </p:spTree>
    <p:extLst>
      <p:ext uri="{BB962C8B-B14F-4D97-AF65-F5344CB8AC3E}">
        <p14:creationId xmlns:p14="http://schemas.microsoft.com/office/powerpoint/2010/main" val="328519336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390651"/>
            <a:ext cx="11187953" cy="5200650"/>
          </a:xfrm>
        </p:spPr>
        <p:txBody>
          <a:bodyPr numCol="1" spcCol="360000">
            <a:normAutofit fontScale="92500" lnSpcReduction="10000"/>
          </a:body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Na prática as validações por instrumentos ratificadores aumentaram muito a possibilidade de concessão. Vejamos trecho do Guia de Ratificação do Segurado Especial:</a:t>
            </a:r>
          </a:p>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O segundo batimento tem como funcionalidade a ratificação do período autodeclarado. Nesta etapa a automação vai atuar de forma correlata ao contido no Art. 94, da Portaria DIRBEN/INSS no 991, de 2022, que normatiza a ratificação da autodeclaração do segurado especial. Assim, o instrumento ratificador, se existente, tem a capacidade de validar um período de até 7,5 (sete e meio) anos. </a:t>
            </a:r>
          </a:p>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Quando forem localizados os instrumentos ratificadores CAFIR, RGP, SIPRA e SNCR, o batimento poderá ratificar um período superior a 7,5 (sete e meio) anos, inclusive, toda a carência necessária, para a aposentadoria por idade rural. Este comportamento da automação está baseado na disposição contida no inciso III, §2º, do Art. 93, da Portaria DIRBEN/INSS no 991, de 2022, haja vista tais bases governamentais terem características dos documentos de </a:t>
            </a:r>
            <a:r>
              <a:rPr lang="pt-BR" sz="2400" dirty="0" err="1">
                <a:solidFill>
                  <a:schemeClr val="bg1"/>
                </a:solidFill>
                <a:effectLst/>
                <a:latin typeface="Aptos Display" panose="020B0004020202020204" pitchFamily="34" charset="0"/>
                <a:ea typeface="Times New Roman" panose="02020603050405020304" pitchFamily="18" charset="0"/>
              </a:rPr>
              <a:t>caráter</a:t>
            </a:r>
            <a:r>
              <a:rPr lang="pt-BR" sz="2400" dirty="0">
                <a:solidFill>
                  <a:schemeClr val="bg1"/>
                </a:solidFill>
                <a:effectLst/>
                <a:latin typeface="Aptos Display" panose="020B0004020202020204" pitchFamily="34" charset="0"/>
                <a:ea typeface="Times New Roman" panose="02020603050405020304" pitchFamily="18" charset="0"/>
              </a:rPr>
              <a:t> permanente. </a:t>
            </a:r>
          </a:p>
        </p:txBody>
      </p:sp>
    </p:spTree>
    <p:extLst>
      <p:ext uri="{BB962C8B-B14F-4D97-AF65-F5344CB8AC3E}">
        <p14:creationId xmlns:p14="http://schemas.microsoft.com/office/powerpoint/2010/main" val="60380845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824974"/>
            <a:ext cx="11187953" cy="4429124"/>
          </a:xfrm>
        </p:spPr>
        <p:txBody>
          <a:bodyPr numCol="1" spcCol="360000">
            <a:normAutofit/>
          </a:bodyPr>
          <a:lstStyle/>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Dentre os demais instrumentos ratificadores a DAP, segue com a premissa de ratificar até todo o período da carência para a aposentadoria por idade do trabalhador rural desde que a sua emissão e validade façam intersecção com as duas metades da carência. </a:t>
            </a:r>
          </a:p>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Especificamente em relação ao CAFIR e RGP, com status positivo e sem data fim, por se tratar de período formado nos termos do §8º, Art. 90 da Portaria DIRBEN/INSS no 991, de 2022, tal instrumento será capaz de validar um período superior a 180 meses, observando-se sempre o período autodeclarado. </a:t>
            </a:r>
          </a:p>
        </p:txBody>
      </p:sp>
    </p:spTree>
    <p:extLst>
      <p:ext uri="{BB962C8B-B14F-4D97-AF65-F5344CB8AC3E}">
        <p14:creationId xmlns:p14="http://schemas.microsoft.com/office/powerpoint/2010/main" val="229284093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143000"/>
            <a:ext cx="11187953" cy="5543550"/>
          </a:xfrm>
        </p:spPr>
        <p:txBody>
          <a:bodyPr numCol="1" spcCol="360000">
            <a:normAutofit/>
          </a:bodyPr>
          <a:lstStyle/>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4.1. DAP </a:t>
            </a:r>
          </a:p>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A Declaração de Aptidão no Programa Nacional de Fortalecimento da Agricultura Familiar – DAP está expressamente prevista no §2º, do Art. 38-B da Lei no 8.213/91 como o primeiro instrumento ratificador, assim deverá ser considerado, da seguinte forma: </a:t>
            </a:r>
          </a:p>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	Ratifica até 180 meses do período autodeclarado; </a:t>
            </a:r>
          </a:p>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	Observado Status (ativa ou expirada); </a:t>
            </a:r>
          </a:p>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	Nesta versão não ratifica pescador. </a:t>
            </a:r>
          </a:p>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Visando garantir a manutenção da qualidade de segurado na DER, o batimento CNIS buscará o período de 7,5 anos (90 meses) mais próximo desta e que contenha pelo menos um dia de intersecção com o período de validade da DAP. </a:t>
            </a:r>
          </a:p>
        </p:txBody>
      </p:sp>
    </p:spTree>
    <p:extLst>
      <p:ext uri="{BB962C8B-B14F-4D97-AF65-F5344CB8AC3E}">
        <p14:creationId xmlns:p14="http://schemas.microsoft.com/office/powerpoint/2010/main" val="109705574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339198"/>
            <a:ext cx="11187953" cy="5153025"/>
          </a:xfrm>
        </p:spPr>
        <p:txBody>
          <a:bodyPr numCol="1" spcCol="360000">
            <a:normAutofit/>
          </a:bodyPr>
          <a:lstStyle/>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Após a definição desse primeiro período ratificado, caso a DAP possua período de intersecção fora dessa secção e dentro do período autodeclarado, poderá ser utilizada para ratificar, nesta outra secado, outro período de até 7,5 anos (90 meses). Ou seja, dependendo da posição da DAP em relação ao período autodeclarado ela poderá́ ratificar até 180 meses. </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4.2. CAFIR/RGP </a:t>
            </a:r>
          </a:p>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A partir dos dados do Cadastro de Imóveis Rurais – CAFIR e do Registro Geral da Pesca – RGP, foram formados períodos no CNIS, nos termos do MCC no 31 INSS/DIRBEN/DIRAT, de 03 de dezembro de 2009, com status positivo, pendente ou negativo. Diante disso, o período positivo de CAFIR ratifica o período autodeclarado da seguinte forma: </a:t>
            </a:r>
          </a:p>
        </p:txBody>
      </p:sp>
    </p:spTree>
    <p:extLst>
      <p:ext uri="{BB962C8B-B14F-4D97-AF65-F5344CB8AC3E}">
        <p14:creationId xmlns:p14="http://schemas.microsoft.com/office/powerpoint/2010/main" val="31167184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339198"/>
            <a:ext cx="11187953" cy="5153025"/>
          </a:xfrm>
        </p:spPr>
        <p:txBody>
          <a:bodyPr numCol="1" spcCol="360000">
            <a:normAutofit/>
          </a:bodyPr>
          <a:lstStyle/>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	Ratifica até 180 meses; </a:t>
            </a:r>
          </a:p>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	Período sem data fim seguirá ratificando, prioritariamente para frente; e </a:t>
            </a:r>
          </a:p>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	CAFIR Pendente/Negativo – Não ratifica e deixa com status PENDENTE </a:t>
            </a:r>
          </a:p>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Visando garantir a manutenção da qualidade do segurado na DER também para esse instrumento, o batimento vai priorizar o período final da autodeclaração. Por se tratar de período positivo no extrato CNIS, todo o período o CAFIR com intersecção com o período autodeclarado será validado. Dessa forma, da data inicial do período CAFIR será validado até 7,5(sete e meio) anos. </a:t>
            </a:r>
          </a:p>
        </p:txBody>
      </p:sp>
    </p:spTree>
    <p:extLst>
      <p:ext uri="{BB962C8B-B14F-4D97-AF65-F5344CB8AC3E}">
        <p14:creationId xmlns:p14="http://schemas.microsoft.com/office/powerpoint/2010/main" val="16122532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463023"/>
            <a:ext cx="11187953" cy="4899677"/>
          </a:xfrm>
        </p:spPr>
        <p:txBody>
          <a:bodyPr numCol="1" spcCol="360000">
            <a:normAutofit/>
          </a:bodyPr>
          <a:lstStyle/>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Especificamente para os registros sem data fim, como no exemplo acima, será validado tanto para a data fim do período autodeclarado quanto para o inicio deste, de forma a alcançar o período necessário para a implementação da carência, no caso de aposentadoria por idade rural. </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4.5. Benefícios Previdenciários </a:t>
            </a:r>
          </a:p>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Partindo da premissa que na analise dos benefícios rurais anteriormente concedidos já foram realizadas verificações de elementos de caracterização e descaracterização, bem como a ratificação de períodos, nos termos dos normativos vigentes, os mesmos passam a ser considerados como instrumento ratificador. </a:t>
            </a:r>
          </a:p>
        </p:txBody>
      </p:sp>
    </p:spTree>
    <p:extLst>
      <p:ext uri="{BB962C8B-B14F-4D97-AF65-F5344CB8AC3E}">
        <p14:creationId xmlns:p14="http://schemas.microsoft.com/office/powerpoint/2010/main" val="151163011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047751"/>
            <a:ext cx="11187953" cy="5810250"/>
          </a:xfrm>
        </p:spPr>
        <p:txBody>
          <a:bodyPr numCol="1" spcCol="360000">
            <a:normAutofit/>
          </a:bodyPr>
          <a:lstStyle/>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Registre-se que os benefícios cessados ou suspensos com suspeita de irregularidade não serão considerados para fins de ratificação. </a:t>
            </a:r>
          </a:p>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A analise levará em consideração os seguintes requisitos: </a:t>
            </a:r>
          </a:p>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	Espécies: 13 (auxílio por incapacidade temporária rural), 31(auxílio por incapacidade temporária previdenciário), 80 (salário maternidade), 91(auxílio por incapacidade temporária acidentária), 95 (auxílio-suplementar por acidente de trabalho)</a:t>
            </a:r>
          </a:p>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	Ramo de Atividade: RURAL (8) </a:t>
            </a:r>
          </a:p>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	Forma de Filiação: ESPECIAL (7) </a:t>
            </a:r>
          </a:p>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	Ratificação de 90 meses (7,5 anos)</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a:t>
            </a:r>
            <a:r>
              <a:rPr lang="pt-BR" sz="2400" dirty="0">
                <a:solidFill>
                  <a:schemeClr val="bg1"/>
                </a:solidFill>
                <a:effectLst/>
                <a:latin typeface="Aptos Display" panose="020B0004020202020204" pitchFamily="34" charset="0"/>
                <a:ea typeface="Times New Roman" panose="02020603050405020304" pitchFamily="18" charset="0"/>
              </a:rPr>
              <a:t> Avanca pela DIB: avanço de até 6,5 anos </a:t>
            </a:r>
            <a:r>
              <a:rPr lang="pt-BR" sz="2400" dirty="0">
                <a:solidFill>
                  <a:srgbClr val="FFC000"/>
                </a:solidFill>
                <a:effectLst/>
                <a:latin typeface="Aptos Display" panose="020B0004020202020204" pitchFamily="34" charset="0"/>
                <a:ea typeface="Times New Roman" panose="02020603050405020304" pitchFamily="18" charset="0"/>
              </a:rPr>
              <a:t>→</a:t>
            </a:r>
            <a:r>
              <a:rPr lang="pt-BR" sz="2400" dirty="0">
                <a:solidFill>
                  <a:schemeClr val="bg1"/>
                </a:solidFill>
                <a:effectLst/>
                <a:latin typeface="Aptos Display" panose="020B0004020202020204" pitchFamily="34" charset="0"/>
                <a:ea typeface="Times New Roman" panose="02020603050405020304" pitchFamily="18" charset="0"/>
              </a:rPr>
              <a:t> Retroage a DIB: até 1 ano </a:t>
            </a:r>
          </a:p>
        </p:txBody>
      </p:sp>
    </p:spTree>
    <p:extLst>
      <p:ext uri="{BB962C8B-B14F-4D97-AF65-F5344CB8AC3E}">
        <p14:creationId xmlns:p14="http://schemas.microsoft.com/office/powerpoint/2010/main" val="144113425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419226"/>
            <a:ext cx="11187953" cy="4857749"/>
          </a:xfrm>
        </p:spPr>
        <p:txBody>
          <a:bodyPr numCol="1" spcCol="360000">
            <a:normAutofit/>
          </a:body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São esses os documentos que servem de instrumentos ratificadores, além das bases governamentais:</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Art. 93</a:t>
            </a:r>
            <a:r>
              <a:rPr lang="pt-BR" sz="2400" dirty="0">
                <a:solidFill>
                  <a:schemeClr val="bg1"/>
                </a:solidFill>
                <a:effectLst/>
                <a:latin typeface="Aptos Display" panose="020B0004020202020204" pitchFamily="34" charset="0"/>
                <a:ea typeface="Times New Roman" panose="02020603050405020304" pitchFamily="18" charset="0"/>
              </a:rPr>
              <a:t>. Complementarmente à autodeclaração de que trata o caput do art. 90, ao cadastro de que trata o art. 80 e às bases governamentais de que tratam os §§ 5º e 6º do art. 90, a comprovação do exercício de atividade do segurado especial será feita por meio dos seguintes documentos, dentre outros, observado o contido no § 1º:</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a:t>
            </a:r>
            <a:r>
              <a:rPr lang="pt-BR" sz="2400" dirty="0">
                <a:solidFill>
                  <a:schemeClr val="bg1"/>
                </a:solidFill>
                <a:effectLst/>
                <a:latin typeface="Aptos Display" panose="020B0004020202020204" pitchFamily="34" charset="0"/>
                <a:ea typeface="Times New Roman" panose="02020603050405020304" pitchFamily="18" charset="0"/>
              </a:rPr>
              <a:t> - contrato de arrendamento, parceria, meação ou comodato rural, cujo período da atividade será considerado somente a partir da data do registro ou do reconhecimento de firma do documento em cartório;</a:t>
            </a:r>
          </a:p>
        </p:txBody>
      </p:sp>
    </p:spTree>
    <p:extLst>
      <p:ext uri="{BB962C8B-B14F-4D97-AF65-F5344CB8AC3E}">
        <p14:creationId xmlns:p14="http://schemas.microsoft.com/office/powerpoint/2010/main" val="396519322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257301"/>
            <a:ext cx="11187953" cy="5486400"/>
          </a:xfrm>
        </p:spPr>
        <p:txBody>
          <a:bodyPr numCol="1" spcCol="360000">
            <a:normAutofit/>
          </a:bodyPr>
          <a:lstStyle/>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III</a:t>
            </a:r>
            <a:r>
              <a:rPr lang="pt-BR" sz="2400" dirty="0">
                <a:solidFill>
                  <a:schemeClr val="bg1"/>
                </a:solidFill>
                <a:effectLst/>
                <a:latin typeface="Aptos Display" panose="020B0004020202020204" pitchFamily="34" charset="0"/>
                <a:ea typeface="Times New Roman" panose="02020603050405020304" pitchFamily="18" charset="0"/>
              </a:rPr>
              <a:t> - bloco de notas do produtor rural;</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IV</a:t>
            </a:r>
            <a:r>
              <a:rPr lang="pt-BR" sz="2400" dirty="0">
                <a:solidFill>
                  <a:schemeClr val="bg1"/>
                </a:solidFill>
                <a:effectLst/>
                <a:latin typeface="Aptos Display" panose="020B0004020202020204" pitchFamily="34" charset="0"/>
                <a:ea typeface="Times New Roman" panose="02020603050405020304" pitchFamily="18" charset="0"/>
              </a:rPr>
              <a:t> - notas fiscais de entrada de mercadorias, de que trata o § 7º do art. 30 da Lei nº 8.212, de 1991, emitidas pela empresa adquirente da produção, com indicação do nome do segurado como vendedor;</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V</a:t>
            </a:r>
            <a:r>
              <a:rPr lang="pt-BR" sz="2400" dirty="0">
                <a:solidFill>
                  <a:schemeClr val="bg1"/>
                </a:solidFill>
                <a:effectLst/>
                <a:latin typeface="Aptos Display" panose="020B0004020202020204" pitchFamily="34" charset="0"/>
                <a:ea typeface="Times New Roman" panose="02020603050405020304" pitchFamily="18" charset="0"/>
              </a:rPr>
              <a:t> - documentos fiscais relativos à entrega de produção rural à cooperativa agrícola, entreposto de pescado ou outros, com indicação do segurado como vendedor ou consignante;</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VI</a:t>
            </a:r>
            <a:r>
              <a:rPr lang="pt-BR" sz="2400" dirty="0">
                <a:solidFill>
                  <a:schemeClr val="bg1"/>
                </a:solidFill>
                <a:effectLst/>
                <a:latin typeface="Aptos Display" panose="020B0004020202020204" pitchFamily="34" charset="0"/>
                <a:ea typeface="Times New Roman" panose="02020603050405020304" pitchFamily="18" charset="0"/>
              </a:rPr>
              <a:t> - comprovantes de recolhimento de contribuição à Previdência Social decorrentes da comercialização da produção;</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VII</a:t>
            </a:r>
            <a:r>
              <a:rPr lang="pt-BR" sz="2400" dirty="0">
                <a:solidFill>
                  <a:schemeClr val="bg1"/>
                </a:solidFill>
                <a:effectLst/>
                <a:latin typeface="Aptos Display" panose="020B0004020202020204" pitchFamily="34" charset="0"/>
                <a:ea typeface="Times New Roman" panose="02020603050405020304" pitchFamily="18" charset="0"/>
              </a:rPr>
              <a:t> - cópia da declaração de imposto de renda, com indicação de renda proveniente da comercialização de produção rural;</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393971583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343026"/>
            <a:ext cx="11187953" cy="5339698"/>
          </a:xfrm>
        </p:spPr>
        <p:txBody>
          <a:bodyPr numCol="1" spcCol="360000">
            <a:normAutofit/>
          </a:bodyPr>
          <a:lstStyle/>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VIII</a:t>
            </a:r>
            <a:r>
              <a:rPr lang="pt-BR" sz="2400" dirty="0">
                <a:solidFill>
                  <a:schemeClr val="bg1"/>
                </a:solidFill>
                <a:effectLst/>
                <a:latin typeface="Aptos Display" panose="020B0004020202020204" pitchFamily="34" charset="0"/>
                <a:ea typeface="Times New Roman" panose="02020603050405020304" pitchFamily="18" charset="0"/>
              </a:rPr>
              <a:t> - licença de ocupação ou permissão outorgada pelo Instituto Nacional de Colonização e Reforma Agrária - INCRA ou qualquer outro documento emitido por esse órgão que indique ser o beneficiário assentado do programa de reforma agrária;</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IX</a:t>
            </a:r>
            <a:r>
              <a:rPr lang="pt-BR" sz="2400" dirty="0">
                <a:solidFill>
                  <a:schemeClr val="bg1"/>
                </a:solidFill>
                <a:effectLst/>
                <a:latin typeface="Aptos Display" panose="020B0004020202020204" pitchFamily="34" charset="0"/>
                <a:ea typeface="Times New Roman" panose="02020603050405020304" pitchFamily="18" charset="0"/>
              </a:rPr>
              <a:t> - comprovante de pagamento do Imposto sobre a Propriedade Territorial Rural - ITR, Documento de Informação e Atualização Cadastral do Imposto sobre a Propriedade Territorial Rural - DIAC e/ou Documento de Informação e Apuração do Imposto sobre a Propriedade Territorial Rural - DIAT, com comprovante de envio à RFB, ou outros que a RFB vier a instituir; (alterado pela Portaria </a:t>
            </a:r>
            <a:r>
              <a:rPr lang="pt-BR" sz="2400" dirty="0" err="1">
                <a:solidFill>
                  <a:schemeClr val="bg1"/>
                </a:solidFill>
                <a:effectLst/>
                <a:latin typeface="Aptos Display" panose="020B0004020202020204" pitchFamily="34" charset="0"/>
                <a:ea typeface="Times New Roman" panose="02020603050405020304" pitchFamily="18" charset="0"/>
              </a:rPr>
              <a:t>Dirben</a:t>
            </a:r>
            <a:r>
              <a:rPr lang="pt-BR" sz="2400" dirty="0">
                <a:solidFill>
                  <a:schemeClr val="bg1"/>
                </a:solidFill>
                <a:effectLst/>
                <a:latin typeface="Aptos Display" panose="020B0004020202020204" pitchFamily="34" charset="0"/>
                <a:ea typeface="Times New Roman" panose="02020603050405020304" pitchFamily="18" charset="0"/>
              </a:rPr>
              <a:t>/INSS nº 1.079, de 06 de Dezembro de 2022)</a:t>
            </a:r>
          </a:p>
        </p:txBody>
      </p:sp>
    </p:spTree>
    <p:extLst>
      <p:ext uri="{BB962C8B-B14F-4D97-AF65-F5344CB8AC3E}">
        <p14:creationId xmlns:p14="http://schemas.microsoft.com/office/powerpoint/2010/main" val="374368828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343026"/>
            <a:ext cx="11187953" cy="5339698"/>
          </a:xfrm>
        </p:spPr>
        <p:txBody>
          <a:bodyPr numCol="1" spcCol="360000">
            <a:normAutofit/>
          </a:bodyPr>
          <a:lstStyle/>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a:t>
            </a:r>
            <a:r>
              <a:rPr lang="pt-BR" sz="2400" dirty="0">
                <a:solidFill>
                  <a:schemeClr val="bg1"/>
                </a:solidFill>
                <a:effectLst/>
                <a:latin typeface="Aptos Display" panose="020B0004020202020204" pitchFamily="34" charset="0"/>
                <a:ea typeface="Times New Roman" panose="02020603050405020304" pitchFamily="18" charset="0"/>
              </a:rPr>
              <a:t> - certidão fornecida pela FUNAI, certificando a condição do índio como trabalhador rural, observado o contido no § 5º do art. 96;</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XI</a:t>
            </a:r>
            <a:r>
              <a:rPr lang="pt-BR" sz="2400" dirty="0">
                <a:solidFill>
                  <a:schemeClr val="bg1"/>
                </a:solidFill>
                <a:effectLst/>
                <a:latin typeface="Aptos Display" panose="020B0004020202020204" pitchFamily="34" charset="0"/>
                <a:ea typeface="Times New Roman" panose="02020603050405020304" pitchFamily="18" charset="0"/>
              </a:rPr>
              <a:t> - certidão de casamento civil ou religioso ou certidão de união estável;</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XII</a:t>
            </a:r>
            <a:r>
              <a:rPr lang="pt-BR" sz="2400" dirty="0">
                <a:solidFill>
                  <a:schemeClr val="bg1"/>
                </a:solidFill>
                <a:effectLst/>
                <a:latin typeface="Aptos Display" panose="020B0004020202020204" pitchFamily="34" charset="0"/>
                <a:ea typeface="Times New Roman" panose="02020603050405020304" pitchFamily="18" charset="0"/>
              </a:rPr>
              <a:t> - certidão de nascimento ou de batismo dos filhos;</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XIII</a:t>
            </a:r>
            <a:r>
              <a:rPr lang="pt-BR" sz="2400" dirty="0">
                <a:solidFill>
                  <a:schemeClr val="bg1"/>
                </a:solidFill>
                <a:effectLst/>
                <a:latin typeface="Aptos Display" panose="020B0004020202020204" pitchFamily="34" charset="0"/>
                <a:ea typeface="Times New Roman" panose="02020603050405020304" pitchFamily="18" charset="0"/>
              </a:rPr>
              <a:t> - certidão de tutela ou de curatela;</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XIV</a:t>
            </a:r>
            <a:r>
              <a:rPr lang="pt-BR" sz="2400" dirty="0">
                <a:solidFill>
                  <a:schemeClr val="bg1"/>
                </a:solidFill>
                <a:effectLst/>
                <a:latin typeface="Aptos Display" panose="020B0004020202020204" pitchFamily="34" charset="0"/>
                <a:ea typeface="Times New Roman" panose="02020603050405020304" pitchFamily="18" charset="0"/>
              </a:rPr>
              <a:t> - procuração;</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XV</a:t>
            </a:r>
            <a:r>
              <a:rPr lang="pt-BR" sz="2400" dirty="0">
                <a:solidFill>
                  <a:schemeClr val="bg1"/>
                </a:solidFill>
                <a:effectLst/>
                <a:latin typeface="Aptos Display" panose="020B0004020202020204" pitchFamily="34" charset="0"/>
                <a:ea typeface="Times New Roman" panose="02020603050405020304" pitchFamily="18" charset="0"/>
              </a:rPr>
              <a:t> - título de eleitor, ficha de cadastro eleitoral ou certidão eleitoral;</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XVI</a:t>
            </a:r>
            <a:r>
              <a:rPr lang="pt-BR" sz="2400" dirty="0">
                <a:solidFill>
                  <a:schemeClr val="bg1"/>
                </a:solidFill>
                <a:effectLst/>
                <a:latin typeface="Aptos Display" panose="020B0004020202020204" pitchFamily="34" charset="0"/>
                <a:ea typeface="Times New Roman" panose="02020603050405020304" pitchFamily="18" charset="0"/>
              </a:rPr>
              <a:t> - certificado de alistamento ou de quitação com o serviço militar;</a:t>
            </a:r>
          </a:p>
        </p:txBody>
      </p:sp>
    </p:spTree>
    <p:extLst>
      <p:ext uri="{BB962C8B-B14F-4D97-AF65-F5344CB8AC3E}">
        <p14:creationId xmlns:p14="http://schemas.microsoft.com/office/powerpoint/2010/main" val="315890503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343026"/>
            <a:ext cx="11187953" cy="5339698"/>
          </a:xfrm>
        </p:spPr>
        <p:txBody>
          <a:bodyPr numCol="1" spcCol="360000">
            <a:normAutofit/>
          </a:bodyPr>
          <a:lstStyle/>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XVII</a:t>
            </a:r>
            <a:r>
              <a:rPr lang="pt-BR" sz="2400" dirty="0">
                <a:solidFill>
                  <a:schemeClr val="bg1"/>
                </a:solidFill>
                <a:effectLst/>
                <a:latin typeface="Aptos Display" panose="020B0004020202020204" pitchFamily="34" charset="0"/>
                <a:ea typeface="Times New Roman" panose="02020603050405020304" pitchFamily="18" charset="0"/>
              </a:rPr>
              <a:t> - comprovante de matrícula ou ficha de inscrição em escola, ata ou boletim escolar do trabalhador ou dos filhos;</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XVIII </a:t>
            </a:r>
            <a:r>
              <a:rPr lang="pt-BR" sz="2400" dirty="0">
                <a:solidFill>
                  <a:schemeClr val="bg1"/>
                </a:solidFill>
                <a:effectLst/>
                <a:latin typeface="Aptos Display" panose="020B0004020202020204" pitchFamily="34" charset="0"/>
                <a:ea typeface="Times New Roman" panose="02020603050405020304" pitchFamily="18" charset="0"/>
              </a:rPr>
              <a:t>- ficha de associado em cooperativa;</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XIX</a:t>
            </a:r>
            <a:r>
              <a:rPr lang="pt-BR" sz="2400" dirty="0">
                <a:solidFill>
                  <a:schemeClr val="bg1"/>
                </a:solidFill>
                <a:effectLst/>
                <a:latin typeface="Aptos Display" panose="020B0004020202020204" pitchFamily="34" charset="0"/>
                <a:ea typeface="Times New Roman" panose="02020603050405020304" pitchFamily="18" charset="0"/>
              </a:rPr>
              <a:t> - comprovante de participação como beneficiário, em programas governamentais para a área rural nos Estados, no Distrito Federal ou nos Municípios;</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XX</a:t>
            </a:r>
            <a:r>
              <a:rPr lang="pt-BR" sz="2400" dirty="0">
                <a:solidFill>
                  <a:schemeClr val="bg1"/>
                </a:solidFill>
                <a:effectLst/>
                <a:latin typeface="Aptos Display" panose="020B0004020202020204" pitchFamily="34" charset="0"/>
                <a:ea typeface="Times New Roman" panose="02020603050405020304" pitchFamily="18" charset="0"/>
              </a:rPr>
              <a:t> - comprovante de recebimento de assistência ou de acompanhamento de empresa de assistência técnica e extensão rural;</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XXI</a:t>
            </a:r>
            <a:r>
              <a:rPr lang="pt-BR" sz="2400" dirty="0">
                <a:solidFill>
                  <a:schemeClr val="bg1"/>
                </a:solidFill>
                <a:effectLst/>
                <a:latin typeface="Aptos Display" panose="020B0004020202020204" pitchFamily="34" charset="0"/>
                <a:ea typeface="Times New Roman" panose="02020603050405020304" pitchFamily="18" charset="0"/>
              </a:rPr>
              <a:t> - escritura pública de imóvel;</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XXII</a:t>
            </a:r>
            <a:r>
              <a:rPr lang="pt-BR" sz="2400" dirty="0">
                <a:solidFill>
                  <a:schemeClr val="bg1"/>
                </a:solidFill>
                <a:effectLst/>
                <a:latin typeface="Aptos Display" panose="020B0004020202020204" pitchFamily="34" charset="0"/>
                <a:ea typeface="Times New Roman" panose="02020603050405020304" pitchFamily="18" charset="0"/>
              </a:rPr>
              <a:t> - recibo de pagamento de contribuição federativa ou confederativa;</a:t>
            </a:r>
          </a:p>
        </p:txBody>
      </p:sp>
    </p:spTree>
    <p:extLst>
      <p:ext uri="{BB962C8B-B14F-4D97-AF65-F5344CB8AC3E}">
        <p14:creationId xmlns:p14="http://schemas.microsoft.com/office/powerpoint/2010/main" val="23040731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524001"/>
            <a:ext cx="11187953" cy="4867274"/>
          </a:xfrm>
        </p:spPr>
        <p:txBody>
          <a:bodyPr numCol="1" spcCol="360000">
            <a:normAutofit/>
          </a:bodyPr>
          <a:lstStyle/>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XXIII</a:t>
            </a:r>
            <a:r>
              <a:rPr lang="pt-BR" sz="2400" dirty="0">
                <a:solidFill>
                  <a:schemeClr val="bg1"/>
                </a:solidFill>
                <a:effectLst/>
                <a:latin typeface="Aptos Display" panose="020B0004020202020204" pitchFamily="34" charset="0"/>
                <a:ea typeface="Times New Roman" panose="02020603050405020304" pitchFamily="18" charset="0"/>
              </a:rPr>
              <a:t> - registro em processos administrativos ou judiciais, inclusive inquéritos, como testemunha, autor ou réu;</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XXIV</a:t>
            </a:r>
            <a:r>
              <a:rPr lang="pt-BR" sz="2400" dirty="0">
                <a:solidFill>
                  <a:schemeClr val="bg1"/>
                </a:solidFill>
                <a:effectLst/>
                <a:latin typeface="Aptos Display" panose="020B0004020202020204" pitchFamily="34" charset="0"/>
                <a:ea typeface="Times New Roman" panose="02020603050405020304" pitchFamily="18" charset="0"/>
              </a:rPr>
              <a:t> - ficha ou registro em livros de casas de saúde, hospitais, postos de saúde ou do programa dos agentes comunitários de saúde;</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XXV</a:t>
            </a:r>
            <a:r>
              <a:rPr lang="pt-BR" sz="2400" dirty="0">
                <a:solidFill>
                  <a:schemeClr val="bg1"/>
                </a:solidFill>
                <a:effectLst/>
                <a:latin typeface="Aptos Display" panose="020B0004020202020204" pitchFamily="34" charset="0"/>
                <a:ea typeface="Times New Roman" panose="02020603050405020304" pitchFamily="18" charset="0"/>
              </a:rPr>
              <a:t> - carteira de vacinação e cartão da gestante;</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XXVI</a:t>
            </a:r>
            <a:r>
              <a:rPr lang="pt-BR" sz="2400" dirty="0">
                <a:solidFill>
                  <a:schemeClr val="bg1"/>
                </a:solidFill>
                <a:effectLst/>
                <a:latin typeface="Aptos Display" panose="020B0004020202020204" pitchFamily="34" charset="0"/>
                <a:ea typeface="Times New Roman" panose="02020603050405020304" pitchFamily="18" charset="0"/>
              </a:rPr>
              <a:t> - título de propriedade de imóvel rural;</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XXVII</a:t>
            </a:r>
            <a:r>
              <a:rPr lang="pt-BR" sz="2400" dirty="0">
                <a:solidFill>
                  <a:schemeClr val="bg1"/>
                </a:solidFill>
                <a:effectLst/>
                <a:latin typeface="Aptos Display" panose="020B0004020202020204" pitchFamily="34" charset="0"/>
                <a:ea typeface="Times New Roman" panose="02020603050405020304" pitchFamily="18" charset="0"/>
              </a:rPr>
              <a:t> - recibo de compra de implementos ou de insumos agrícolas;</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XXVIII</a:t>
            </a:r>
            <a:r>
              <a:rPr lang="pt-BR" sz="2400" dirty="0">
                <a:solidFill>
                  <a:schemeClr val="bg1"/>
                </a:solidFill>
                <a:effectLst/>
                <a:latin typeface="Aptos Display" panose="020B0004020202020204" pitchFamily="34" charset="0"/>
                <a:ea typeface="Times New Roman" panose="02020603050405020304" pitchFamily="18" charset="0"/>
              </a:rPr>
              <a:t> - comprovante de empréstimo bancário para fins de atividade rural;</a:t>
            </a:r>
          </a:p>
        </p:txBody>
      </p:sp>
    </p:spTree>
    <p:extLst>
      <p:ext uri="{BB962C8B-B14F-4D97-AF65-F5344CB8AC3E}">
        <p14:creationId xmlns:p14="http://schemas.microsoft.com/office/powerpoint/2010/main" val="172622251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438274"/>
            <a:ext cx="11187953" cy="5419726"/>
          </a:xfrm>
        </p:spPr>
        <p:txBody>
          <a:bodyPr numCol="1" spcCol="360000">
            <a:normAutofit lnSpcReduction="10000"/>
          </a:bodyPr>
          <a:lstStyle/>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XXIX</a:t>
            </a:r>
            <a:r>
              <a:rPr lang="pt-BR" sz="2400" dirty="0">
                <a:solidFill>
                  <a:schemeClr val="bg1"/>
                </a:solidFill>
                <a:effectLst/>
                <a:latin typeface="Aptos Display" panose="020B0004020202020204" pitchFamily="34" charset="0"/>
                <a:ea typeface="Times New Roman" panose="02020603050405020304" pitchFamily="18" charset="0"/>
              </a:rPr>
              <a:t> - ficha de inscrição ou registro sindical ou associativo junto ao sindicato de trabalhadores rurais, colônia ou associação de pescadores, produtores ou outras entidades congêneres;</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XXX</a:t>
            </a:r>
            <a:r>
              <a:rPr lang="pt-BR" sz="2400" dirty="0">
                <a:solidFill>
                  <a:schemeClr val="bg1"/>
                </a:solidFill>
                <a:effectLst/>
                <a:latin typeface="Aptos Display" panose="020B0004020202020204" pitchFamily="34" charset="0"/>
                <a:ea typeface="Times New Roman" panose="02020603050405020304" pitchFamily="18" charset="0"/>
              </a:rPr>
              <a:t> - contribuição social ao sindicato de trabalhadores rurais, à colônia ou à associação de pescadores, produtores rurais ou a outras entidades congêneres;</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XXXI</a:t>
            </a:r>
            <a:r>
              <a:rPr lang="pt-BR" sz="2400" dirty="0">
                <a:solidFill>
                  <a:schemeClr val="bg1"/>
                </a:solidFill>
                <a:effectLst/>
                <a:latin typeface="Aptos Display" panose="020B0004020202020204" pitchFamily="34" charset="0"/>
                <a:ea typeface="Times New Roman" panose="02020603050405020304" pitchFamily="18" charset="0"/>
              </a:rPr>
              <a:t> - publicação na imprensa ou em informativos de circulação pública;</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XXXII</a:t>
            </a:r>
            <a:r>
              <a:rPr lang="pt-BR" sz="2400" dirty="0">
                <a:solidFill>
                  <a:schemeClr val="bg1"/>
                </a:solidFill>
                <a:effectLst/>
                <a:latin typeface="Aptos Display" panose="020B0004020202020204" pitchFamily="34" charset="0"/>
                <a:ea typeface="Times New Roman" panose="02020603050405020304" pitchFamily="18" charset="0"/>
              </a:rPr>
              <a:t> - registro em livros de entidades religiosas, quando da participação em batismo, crisma, casamento ou em outros sacramentos;</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XXXIII</a:t>
            </a:r>
            <a:r>
              <a:rPr lang="pt-BR" sz="2400" dirty="0">
                <a:solidFill>
                  <a:schemeClr val="bg1"/>
                </a:solidFill>
                <a:effectLst/>
                <a:latin typeface="Aptos Display" panose="020B0004020202020204" pitchFamily="34" charset="0"/>
                <a:ea typeface="Times New Roman" panose="02020603050405020304" pitchFamily="18" charset="0"/>
              </a:rPr>
              <a:t> - registro em documentos de associações de produtores rurais, comunitárias, recreativas, desportivas ou religiosas;</a:t>
            </a:r>
          </a:p>
        </p:txBody>
      </p:sp>
    </p:spTree>
    <p:extLst>
      <p:ext uri="{BB962C8B-B14F-4D97-AF65-F5344CB8AC3E}">
        <p14:creationId xmlns:p14="http://schemas.microsoft.com/office/powerpoint/2010/main" val="190934989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762124"/>
            <a:ext cx="11187953" cy="4533901"/>
          </a:xfrm>
        </p:spPr>
        <p:txBody>
          <a:bodyPr numCol="1" spcCol="360000">
            <a:normAutofit/>
          </a:bodyPr>
          <a:lstStyle/>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XXXIV</a:t>
            </a:r>
            <a:r>
              <a:rPr lang="pt-BR" sz="2400" dirty="0">
                <a:solidFill>
                  <a:schemeClr val="bg1"/>
                </a:solidFill>
                <a:effectLst/>
                <a:latin typeface="Aptos Display" panose="020B0004020202020204" pitchFamily="34" charset="0"/>
                <a:ea typeface="Times New Roman" panose="02020603050405020304" pitchFamily="18" charset="0"/>
              </a:rPr>
              <a:t> - título de aforamento; ou</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XXXV</a:t>
            </a:r>
            <a:r>
              <a:rPr lang="pt-BR" sz="2400" dirty="0">
                <a:solidFill>
                  <a:schemeClr val="bg1"/>
                </a:solidFill>
                <a:effectLst/>
                <a:latin typeface="Aptos Display" panose="020B0004020202020204" pitchFamily="34" charset="0"/>
                <a:ea typeface="Times New Roman" panose="02020603050405020304" pitchFamily="18" charset="0"/>
              </a:rPr>
              <a:t> - ficha de atendimento médico ou odontológico.</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 1º </a:t>
            </a:r>
            <a:r>
              <a:rPr lang="pt-BR" sz="2400" dirty="0">
                <a:solidFill>
                  <a:schemeClr val="bg1"/>
                </a:solidFill>
                <a:effectLst/>
                <a:latin typeface="Aptos Display" panose="020B0004020202020204" pitchFamily="34" charset="0"/>
                <a:ea typeface="Times New Roman" panose="02020603050405020304" pitchFamily="18" charset="0"/>
              </a:rPr>
              <a:t>Os documentos elencados nos incisos XI a XXXV do caput poderão ser utilizados desde que neles conste a profissão ou qualquer outro elemento que demonstre o exercício da atividade na categoria de segurado especial.</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 2º </a:t>
            </a:r>
            <a:r>
              <a:rPr lang="pt-BR" sz="2400" dirty="0">
                <a:solidFill>
                  <a:schemeClr val="bg1"/>
                </a:solidFill>
                <a:effectLst/>
                <a:latin typeface="Aptos Display" panose="020B0004020202020204" pitchFamily="34" charset="0"/>
                <a:ea typeface="Times New Roman" panose="02020603050405020304" pitchFamily="18" charset="0"/>
              </a:rPr>
              <a:t>A análise da contemporaneidade deverá ser realizada com base nos seguintes critérios:</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a:t>
            </a:r>
            <a:r>
              <a:rPr lang="pt-BR" sz="2400" dirty="0">
                <a:solidFill>
                  <a:schemeClr val="bg1"/>
                </a:solidFill>
                <a:effectLst/>
                <a:latin typeface="Aptos Display" panose="020B0004020202020204" pitchFamily="34" charset="0"/>
                <a:ea typeface="Times New Roman" panose="02020603050405020304" pitchFamily="18" charset="0"/>
              </a:rPr>
              <a:t> - a contemporaneidade é verificada considerando a data de emissão/registro/homologação do cadastro ou documento;</a:t>
            </a:r>
          </a:p>
        </p:txBody>
      </p:sp>
    </p:spTree>
    <p:extLst>
      <p:ext uri="{BB962C8B-B14F-4D97-AF65-F5344CB8AC3E}">
        <p14:creationId xmlns:p14="http://schemas.microsoft.com/office/powerpoint/2010/main" val="378374493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104900"/>
            <a:ext cx="11187953" cy="5753100"/>
          </a:xfrm>
        </p:spPr>
        <p:txBody>
          <a:bodyPr numCol="1" spcCol="360000">
            <a:normAutofit lnSpcReduction="10000"/>
          </a:bodyPr>
          <a:lstStyle/>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II </a:t>
            </a:r>
            <a:r>
              <a:rPr lang="pt-BR" sz="2400" dirty="0">
                <a:solidFill>
                  <a:schemeClr val="bg1"/>
                </a:solidFill>
                <a:effectLst/>
                <a:latin typeface="Aptos Display" panose="020B0004020202020204" pitchFamily="34" charset="0"/>
                <a:ea typeface="Times New Roman" panose="02020603050405020304" pitchFamily="18" charset="0"/>
              </a:rPr>
              <a:t>- no caso de aposentadoria do trabalhador rural, o documento anterior ao período de carência será considerado se contemporâneo ao fato nele declarado, devendo ser complementado por instrumento ratificador contemporâneo ao período de carência e qualidade de segurado, não havendo elemento posterior que descaracterize a continuidade da atividade rural;</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III</a:t>
            </a:r>
            <a:r>
              <a:rPr lang="pt-BR" sz="2400" dirty="0">
                <a:solidFill>
                  <a:schemeClr val="bg1"/>
                </a:solidFill>
                <a:effectLst/>
                <a:latin typeface="Aptos Display" panose="020B0004020202020204" pitchFamily="34" charset="0"/>
                <a:ea typeface="Times New Roman" panose="02020603050405020304" pitchFamily="18" charset="0"/>
              </a:rPr>
              <a:t> - os documentos de caráter permanente, como documentos de propriedade, posse, um dos tipos de outorga, dentre outros, são válidos até sua desconstituição, até mesmo para caracterizar todo o período de carência;</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IV</a:t>
            </a:r>
            <a:r>
              <a:rPr lang="pt-BR" sz="2400" dirty="0">
                <a:solidFill>
                  <a:schemeClr val="bg1"/>
                </a:solidFill>
                <a:effectLst/>
                <a:latin typeface="Aptos Display" panose="020B0004020202020204" pitchFamily="34" charset="0"/>
                <a:ea typeface="Times New Roman" panose="02020603050405020304" pitchFamily="18" charset="0"/>
              </a:rPr>
              <a:t> - caso o titular do instrumento ratificador não possua condição de segurado especial na data da emissão/registro/homologação do documento, este não será considerado, sem prejuízo da análise de outros elementos constantes no processo; e</a:t>
            </a:r>
          </a:p>
        </p:txBody>
      </p:sp>
    </p:spTree>
    <p:extLst>
      <p:ext uri="{BB962C8B-B14F-4D97-AF65-F5344CB8AC3E}">
        <p14:creationId xmlns:p14="http://schemas.microsoft.com/office/powerpoint/2010/main" val="175906589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295400"/>
            <a:ext cx="11187953" cy="5387323"/>
          </a:xfrm>
        </p:spPr>
        <p:txBody>
          <a:bodyPr numCol="1" spcCol="360000">
            <a:normAutofit/>
          </a:bodyPr>
          <a:lstStyle/>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V</a:t>
            </a:r>
            <a:r>
              <a:rPr lang="pt-BR" sz="2400" dirty="0">
                <a:solidFill>
                  <a:schemeClr val="bg1"/>
                </a:solidFill>
                <a:effectLst/>
                <a:latin typeface="Aptos Display" panose="020B0004020202020204" pitchFamily="34" charset="0"/>
                <a:ea typeface="Times New Roman" panose="02020603050405020304" pitchFamily="18" charset="0"/>
              </a:rPr>
              <a:t> - na hipótese de períodos intercalados de exercício de atividade rural e urbana superior a 120 (cento e vinte) dias no ano civil, deverá ser apresentado instrumento ratificador (base governamental ou documento) a cada retorno à atividade rural.</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 3º </a:t>
            </a:r>
            <a:r>
              <a:rPr lang="pt-BR" sz="2400" dirty="0">
                <a:solidFill>
                  <a:schemeClr val="bg1"/>
                </a:solidFill>
                <a:effectLst/>
                <a:latin typeface="Aptos Display" panose="020B0004020202020204" pitchFamily="34" charset="0"/>
                <a:ea typeface="Times New Roman" panose="02020603050405020304" pitchFamily="18" charset="0"/>
              </a:rPr>
              <a:t>Quanto à extensão do instrumento ratificador em relação ao grupo familiar:</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a:t>
            </a:r>
            <a:r>
              <a:rPr lang="pt-BR" sz="2400" dirty="0">
                <a:solidFill>
                  <a:schemeClr val="bg1"/>
                </a:solidFill>
                <a:effectLst/>
                <a:latin typeface="Aptos Display" panose="020B0004020202020204" pitchFamily="34" charset="0"/>
                <a:ea typeface="Times New Roman" panose="02020603050405020304" pitchFamily="18" charset="0"/>
              </a:rPr>
              <a:t> - considerando o contido no § 2º, todo e qualquer instrumento ratificador vale para qualquer membro do grupo familiar, devendo o titular do documento possuir condição de segurado especial no período pretendido, caso contrário a pessoa interessada deverá apresentar documento em nome próprio;</a:t>
            </a:r>
          </a:p>
          <a:p>
            <a:pPr marL="32289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(alterado pela Portaria </a:t>
            </a:r>
            <a:r>
              <a:rPr lang="pt-BR" sz="2400" dirty="0" err="1">
                <a:solidFill>
                  <a:schemeClr val="bg1"/>
                </a:solidFill>
                <a:effectLst/>
                <a:latin typeface="Aptos Display" panose="020B0004020202020204" pitchFamily="34" charset="0"/>
                <a:ea typeface="Times New Roman" panose="02020603050405020304" pitchFamily="18" charset="0"/>
              </a:rPr>
              <a:t>Dirben</a:t>
            </a:r>
            <a:r>
              <a:rPr lang="pt-BR" sz="2400" dirty="0">
                <a:solidFill>
                  <a:schemeClr val="bg1"/>
                </a:solidFill>
                <a:effectLst/>
                <a:latin typeface="Aptos Display" panose="020B0004020202020204" pitchFamily="34" charset="0"/>
                <a:ea typeface="Times New Roman" panose="02020603050405020304" pitchFamily="18" charset="0"/>
              </a:rPr>
              <a:t>/INSS nº 1.079, de 06 de Dezembro de 2022)</a:t>
            </a:r>
          </a:p>
        </p:txBody>
      </p:sp>
    </p:spTree>
    <p:extLst>
      <p:ext uri="{BB962C8B-B14F-4D97-AF65-F5344CB8AC3E}">
        <p14:creationId xmlns:p14="http://schemas.microsoft.com/office/powerpoint/2010/main" val="143788220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729724"/>
            <a:ext cx="11187953" cy="4724400"/>
          </a:xfrm>
        </p:spPr>
        <p:txBody>
          <a:bodyPr numCol="1" spcCol="360000">
            <a:normAutofit/>
          </a:bodyPr>
          <a:lstStyle/>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II</a:t>
            </a:r>
            <a:r>
              <a:rPr lang="pt-BR" sz="2400" dirty="0">
                <a:solidFill>
                  <a:schemeClr val="bg1"/>
                </a:solidFill>
                <a:effectLst/>
                <a:latin typeface="Aptos Display" panose="020B0004020202020204" pitchFamily="34" charset="0"/>
                <a:ea typeface="Times New Roman" panose="02020603050405020304" pitchFamily="18" charset="0"/>
              </a:rPr>
              <a:t> - se o titular do instrumento ratificador for segurado especial na data de emissão/registro/homologação do cadastro ou documento e, posteriormente, perder a condição de segurado especial, poderá ser realizada a ratificação parcial do período em que o titular do instrumento ratificador manteve a qualidade de segurado especial, observado o limite temporal da metade da carência da aposentadoria por idade conforme inciso I do art. 94; e</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III</a:t>
            </a:r>
            <a:r>
              <a:rPr lang="pt-BR" sz="2400" dirty="0">
                <a:solidFill>
                  <a:schemeClr val="bg1"/>
                </a:solidFill>
                <a:effectLst/>
                <a:latin typeface="Aptos Display" panose="020B0004020202020204" pitchFamily="34" charset="0"/>
                <a:ea typeface="Times New Roman" panose="02020603050405020304" pitchFamily="18" charset="0"/>
              </a:rPr>
              <a:t> - a situação de estar o cônjuge ou companheiro(a) em lugar incerto e não sabido, decorrente de abandono do lar, não prejudica a condição do cônjuge ou companheiro(a) remanescente.</a:t>
            </a:r>
          </a:p>
        </p:txBody>
      </p:sp>
    </p:spTree>
    <p:extLst>
      <p:ext uri="{BB962C8B-B14F-4D97-AF65-F5344CB8AC3E}">
        <p14:creationId xmlns:p14="http://schemas.microsoft.com/office/powerpoint/2010/main" val="223013789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FORMA E ALCANCE DAS RATIFICAÇÕES COM BASE NOS DADOS GOVERNAMENTAIS</a:t>
            </a:r>
            <a:endParaRPr lang="pt-BR" dirty="0">
              <a:solidFill>
                <a:schemeClr val="bg1"/>
              </a:solidFill>
              <a:effectLst/>
              <a:latin typeface="+mj-lt"/>
              <a:ea typeface="Times New Roman" panose="02020603050405020304" pitchFamily="18" charset="0"/>
            </a:endParaRP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1729724"/>
            <a:ext cx="11187953" cy="4724400"/>
          </a:xfrm>
        </p:spPr>
        <p:txBody>
          <a:bodyPr numCol="1" spcCol="360000">
            <a:normAutofit/>
          </a:bodyPr>
          <a:lstStyle/>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II</a:t>
            </a:r>
            <a:r>
              <a:rPr lang="pt-BR" sz="2400" dirty="0">
                <a:solidFill>
                  <a:schemeClr val="bg1"/>
                </a:solidFill>
                <a:effectLst/>
                <a:latin typeface="Aptos Display" panose="020B0004020202020204" pitchFamily="34" charset="0"/>
                <a:ea typeface="Times New Roman" panose="02020603050405020304" pitchFamily="18" charset="0"/>
              </a:rPr>
              <a:t> - se o titular do instrumento ratificador for segurado especial na data de emissão/registro/homologação do cadastro ou documento e, posteriormente, perder a condição de segurado especial, poderá ser realizada a ratificação parcial do período em que o titular do instrumento ratificador manteve a qualidade de segurado especial, observado o limite temporal da metade da carência da aposentadoria por idade conforme inciso I do art. 94; e</a:t>
            </a:r>
          </a:p>
          <a:p>
            <a:pPr marL="32289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III</a:t>
            </a:r>
            <a:r>
              <a:rPr lang="pt-BR" sz="2400" dirty="0">
                <a:solidFill>
                  <a:schemeClr val="bg1"/>
                </a:solidFill>
                <a:effectLst/>
                <a:latin typeface="Aptos Display" panose="020B0004020202020204" pitchFamily="34" charset="0"/>
                <a:ea typeface="Times New Roman" panose="02020603050405020304" pitchFamily="18" charset="0"/>
              </a:rPr>
              <a:t> - a situação de estar o cônjuge ou companheiro(a) em lugar incerto e não sabido, decorrente de abandono do lar, não prejudica a condição do cônjuge ou companheiro(a) remanescente.</a:t>
            </a:r>
          </a:p>
        </p:txBody>
      </p:sp>
    </p:spTree>
    <p:extLst>
      <p:ext uri="{BB962C8B-B14F-4D97-AF65-F5344CB8AC3E}">
        <p14:creationId xmlns:p14="http://schemas.microsoft.com/office/powerpoint/2010/main" val="4012790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502024" y="2687963"/>
            <a:ext cx="11187952" cy="148207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pt-BR" sz="4000" b="1" dirty="0">
                <a:solidFill>
                  <a:srgbClr val="FFC000"/>
                </a:solidFill>
                <a:effectLst/>
                <a:latin typeface="+mj-lt"/>
                <a:ea typeface="Times New Roman" panose="02020603050405020304" pitchFamily="18" charset="0"/>
              </a:rPr>
              <a:t>RATIFICAÇÃO DA AUTODECLARAÇÃO</a:t>
            </a:r>
          </a:p>
          <a:p>
            <a:pPr>
              <a:lnSpc>
                <a:spcPct val="100000"/>
              </a:lnSpc>
            </a:pPr>
            <a:r>
              <a:rPr lang="pt-BR" sz="4000" dirty="0">
                <a:solidFill>
                  <a:schemeClr val="bg1"/>
                </a:solidFill>
                <a:effectLst/>
                <a:latin typeface="+mj-lt"/>
                <a:ea typeface="Times New Roman" panose="02020603050405020304" pitchFamily="18" charset="0"/>
              </a:rPr>
              <a:t>FORMA E CRITÉRIO PARA RATIFICAÇÃO </a:t>
            </a:r>
          </a:p>
        </p:txBody>
      </p:sp>
    </p:spTree>
    <p:extLst>
      <p:ext uri="{BB962C8B-B14F-4D97-AF65-F5344CB8AC3E}">
        <p14:creationId xmlns:p14="http://schemas.microsoft.com/office/powerpoint/2010/main" val="120970461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EXEMPLO 1</a:t>
            </a:r>
            <a:r>
              <a:rPr lang="pt-BR" dirty="0">
                <a:solidFill>
                  <a:schemeClr val="bg1"/>
                </a:solidFill>
                <a:effectLst/>
                <a:latin typeface="+mj-lt"/>
                <a:ea typeface="Times New Roman" panose="02020603050405020304" pitchFamily="18" charset="0"/>
              </a:rPr>
              <a:t> – APOSENTADORIA POR TEMPO DE CONTRIBUIÇÃO</a:t>
            </a: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933450"/>
            <a:ext cx="11187953" cy="1382712"/>
          </a:xfrm>
        </p:spPr>
        <p:txBody>
          <a:bodyPr numCol="1" spcCol="360000">
            <a:normAutofit fontScale="92500" lnSpcReduction="10000"/>
          </a:body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Requerente  solicitou Aposentadoria  por  Tempo  de  Contribuição e  pretende  comprovação  da condição  de  Segurado  Especial  para  o  período  de 01/01/1970  a  01/01/1983.  Apresentou  como instrumento  </a:t>
            </a:r>
            <a:r>
              <a:rPr lang="pt-BR" sz="2400" dirty="0" err="1">
                <a:solidFill>
                  <a:schemeClr val="bg1"/>
                </a:solidFill>
                <a:effectLst/>
                <a:latin typeface="Aptos Display" panose="020B0004020202020204" pitchFamily="34" charset="0"/>
                <a:ea typeface="Times New Roman" panose="02020603050405020304" pitchFamily="18" charset="0"/>
              </a:rPr>
              <a:t>ratiﬁcador</a:t>
            </a:r>
            <a:r>
              <a:rPr lang="pt-BR" sz="2400" dirty="0">
                <a:solidFill>
                  <a:schemeClr val="bg1"/>
                </a:solidFill>
                <a:effectLst/>
                <a:latin typeface="Aptos Display" panose="020B0004020202020204" pitchFamily="34" charset="0"/>
                <a:ea typeface="Times New Roman" panose="02020603050405020304" pitchFamily="18" charset="0"/>
              </a:rPr>
              <a:t>  somente Comprovante  de Cadastro  no  INCRA (Instituto  Nacional  de Colonização e Reforma Agrária) referente ano de 1974.</a:t>
            </a:r>
          </a:p>
        </p:txBody>
      </p:sp>
      <p:pic>
        <p:nvPicPr>
          <p:cNvPr id="6" name="Imagem 5">
            <a:extLst>
              <a:ext uri="{FF2B5EF4-FFF2-40B4-BE49-F238E27FC236}">
                <a16:creationId xmlns:a16="http://schemas.microsoft.com/office/drawing/2014/main" id="{A7CE5E5C-D522-6E01-FD47-70BF0584DE53}"/>
              </a:ext>
            </a:extLst>
          </p:cNvPr>
          <p:cNvPicPr>
            <a:picLocks noChangeAspect="1"/>
          </p:cNvPicPr>
          <p:nvPr/>
        </p:nvPicPr>
        <p:blipFill>
          <a:blip r:embed="rId2"/>
          <a:stretch>
            <a:fillRect/>
          </a:stretch>
        </p:blipFill>
        <p:spPr>
          <a:xfrm>
            <a:off x="1481137" y="2449512"/>
            <a:ext cx="9229725" cy="2743200"/>
          </a:xfrm>
          <a:prstGeom prst="rect">
            <a:avLst/>
          </a:prstGeom>
        </p:spPr>
      </p:pic>
      <p:sp>
        <p:nvSpPr>
          <p:cNvPr id="7" name="Subtítulo 2">
            <a:extLst>
              <a:ext uri="{FF2B5EF4-FFF2-40B4-BE49-F238E27FC236}">
                <a16:creationId xmlns:a16="http://schemas.microsoft.com/office/drawing/2014/main" id="{BCE7F60B-1443-D9BA-3C91-43D28B9F450B}"/>
              </a:ext>
            </a:extLst>
          </p:cNvPr>
          <p:cNvSpPr txBox="1">
            <a:spLocks/>
          </p:cNvSpPr>
          <p:nvPr/>
        </p:nvSpPr>
        <p:spPr>
          <a:xfrm>
            <a:off x="466165" y="5326062"/>
            <a:ext cx="11187953" cy="1382712"/>
          </a:xfrm>
          <a:prstGeom prst="rect">
            <a:avLst/>
          </a:prstGeom>
        </p:spPr>
        <p:txBody>
          <a:bodyPr vert="horz" lIns="91440" tIns="45720" rIns="91440" bIns="45720" numCol="1" spcCol="36000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dirty="0">
                <a:solidFill>
                  <a:srgbClr val="FFC000"/>
                </a:solidFill>
                <a:latin typeface="Aptos Display" panose="020B0004020202020204" pitchFamily="34" charset="0"/>
                <a:ea typeface="Times New Roman" panose="02020603050405020304" pitchFamily="18" charset="0"/>
              </a:rPr>
              <a:t>Conclusão:</a:t>
            </a:r>
            <a:r>
              <a:rPr lang="pt-BR" dirty="0">
                <a:solidFill>
                  <a:schemeClr val="bg1"/>
                </a:solidFill>
                <a:latin typeface="Aptos Display" panose="020B0004020202020204" pitchFamily="34" charset="0"/>
                <a:ea typeface="Times New Roman" panose="02020603050405020304" pitchFamily="18" charset="0"/>
              </a:rPr>
              <a:t> Poderá ser ratificado o período autodeclarado de 01/01/1970 a 30/06/1977 por ser o período mais antigo autodeclarado cuja prova documental permite a ratificação. Ressalta-se que o comprovante de cadastro no INCRA possui validade para todo o ano a que se refere.</a:t>
            </a:r>
          </a:p>
        </p:txBody>
      </p:sp>
    </p:spTree>
    <p:extLst>
      <p:ext uri="{BB962C8B-B14F-4D97-AF65-F5344CB8AC3E}">
        <p14:creationId xmlns:p14="http://schemas.microsoft.com/office/powerpoint/2010/main" val="379947319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EXEMPLO 2 </a:t>
            </a:r>
            <a:r>
              <a:rPr lang="pt-BR" dirty="0">
                <a:solidFill>
                  <a:schemeClr val="bg1"/>
                </a:solidFill>
                <a:effectLst/>
                <a:latin typeface="+mj-lt"/>
                <a:ea typeface="Times New Roman" panose="02020603050405020304" pitchFamily="18" charset="0"/>
              </a:rPr>
              <a:t>–</a:t>
            </a:r>
            <a:r>
              <a:rPr lang="pt-BR" b="1" dirty="0">
                <a:solidFill>
                  <a:srgbClr val="FFC000"/>
                </a:solidFill>
                <a:effectLst/>
                <a:latin typeface="+mj-lt"/>
                <a:ea typeface="Times New Roman" panose="02020603050405020304" pitchFamily="18" charset="0"/>
              </a:rPr>
              <a:t> </a:t>
            </a:r>
            <a:r>
              <a:rPr lang="pt-BR" dirty="0">
                <a:solidFill>
                  <a:schemeClr val="bg1"/>
                </a:solidFill>
                <a:effectLst/>
                <a:latin typeface="+mj-lt"/>
                <a:ea typeface="Times New Roman" panose="02020603050405020304" pitchFamily="18" charset="0"/>
              </a:rPr>
              <a:t>CERTIDÃO DE TEMPO DE CONTRIBUIÇÃO</a:t>
            </a: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800100"/>
            <a:ext cx="11187953" cy="1382712"/>
          </a:xfrm>
        </p:spPr>
        <p:txBody>
          <a:bodyPr numCol="1" spcCol="360000">
            <a:normAutofit/>
          </a:body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Requerente solicitou Certidão de Tempo de Contribuição e pretende a comprovação da condição de Segurado Especial para o período de 01/01/1970 a 01/01/1983. Apresentou somente INCRA do ano de 1980.</a:t>
            </a:r>
          </a:p>
        </p:txBody>
      </p:sp>
      <p:sp>
        <p:nvSpPr>
          <p:cNvPr id="7" name="Subtítulo 2">
            <a:extLst>
              <a:ext uri="{FF2B5EF4-FFF2-40B4-BE49-F238E27FC236}">
                <a16:creationId xmlns:a16="http://schemas.microsoft.com/office/drawing/2014/main" id="{BCE7F60B-1443-D9BA-3C91-43D28B9F450B}"/>
              </a:ext>
            </a:extLst>
          </p:cNvPr>
          <p:cNvSpPr txBox="1">
            <a:spLocks/>
          </p:cNvSpPr>
          <p:nvPr/>
        </p:nvSpPr>
        <p:spPr>
          <a:xfrm>
            <a:off x="466165" y="4867274"/>
            <a:ext cx="11187953" cy="1819275"/>
          </a:xfrm>
          <a:prstGeom prst="rect">
            <a:avLst/>
          </a:prstGeom>
        </p:spPr>
        <p:txBody>
          <a:bodyPr vert="horz" lIns="91440" tIns="45720" rIns="91440" bIns="45720" numCol="1" spcCol="36000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dirty="0">
                <a:solidFill>
                  <a:srgbClr val="FFC000"/>
                </a:solidFill>
                <a:latin typeface="Aptos Display" panose="020B0004020202020204" pitchFamily="34" charset="0"/>
                <a:ea typeface="Times New Roman" panose="02020603050405020304" pitchFamily="18" charset="0"/>
              </a:rPr>
              <a:t>Conclusão: </a:t>
            </a:r>
            <a:r>
              <a:rPr lang="pt-BR" dirty="0">
                <a:solidFill>
                  <a:schemeClr val="bg1"/>
                </a:solidFill>
                <a:latin typeface="Aptos Display" panose="020B0004020202020204" pitchFamily="34" charset="0"/>
                <a:ea typeface="Times New Roman" panose="02020603050405020304" pitchFamily="18" charset="0"/>
              </a:rPr>
              <a:t>Poderá ser ratificado o período autodeclarado de 01/07/1973 a 31/12/1980 (7,5 anos), por ser o período mais antigo em relação à prova documental que abrange o período autodeclarado.</a:t>
            </a:r>
          </a:p>
          <a:p>
            <a:pPr algn="just">
              <a:lnSpc>
                <a:spcPct val="100000"/>
              </a:lnSpc>
            </a:pPr>
            <a:r>
              <a:rPr lang="pt-BR" dirty="0">
                <a:solidFill>
                  <a:schemeClr val="bg1"/>
                </a:solidFill>
                <a:latin typeface="Aptos Display" panose="020B0004020202020204" pitchFamily="34" charset="0"/>
                <a:ea typeface="Times New Roman" panose="02020603050405020304" pitchFamily="18" charset="0"/>
              </a:rPr>
              <a:t>Ressalta-se que o INCRA possui validade para todo o ano a que se refere.</a:t>
            </a:r>
          </a:p>
          <a:p>
            <a:pPr algn="just">
              <a:lnSpc>
                <a:spcPct val="100000"/>
              </a:lnSpc>
            </a:pPr>
            <a:r>
              <a:rPr lang="pt-BR" dirty="0">
                <a:solidFill>
                  <a:schemeClr val="bg1"/>
                </a:solidFill>
                <a:latin typeface="Aptos Display" panose="020B0004020202020204" pitchFamily="34" charset="0"/>
                <a:ea typeface="Times New Roman" panose="02020603050405020304" pitchFamily="18" charset="0"/>
              </a:rPr>
              <a:t>Já os períodos de 01/01/1970 a 30/06/1973 e de 01/01/1981 a 01/01/1983 somente poderão ser ratificados se existirem instrumentos ratificadores para os períodos.</a:t>
            </a:r>
          </a:p>
        </p:txBody>
      </p:sp>
      <p:pic>
        <p:nvPicPr>
          <p:cNvPr id="4" name="Imagem 3">
            <a:extLst>
              <a:ext uri="{FF2B5EF4-FFF2-40B4-BE49-F238E27FC236}">
                <a16:creationId xmlns:a16="http://schemas.microsoft.com/office/drawing/2014/main" id="{8A59E686-5153-E5D0-AD5A-D9E181AAD08D}"/>
              </a:ext>
            </a:extLst>
          </p:cNvPr>
          <p:cNvPicPr>
            <a:picLocks noChangeAspect="1"/>
          </p:cNvPicPr>
          <p:nvPr/>
        </p:nvPicPr>
        <p:blipFill>
          <a:blip r:embed="rId2"/>
          <a:stretch>
            <a:fillRect/>
          </a:stretch>
        </p:blipFill>
        <p:spPr>
          <a:xfrm>
            <a:off x="1633537" y="2046289"/>
            <a:ext cx="8924925" cy="2628900"/>
          </a:xfrm>
          <a:prstGeom prst="rect">
            <a:avLst/>
          </a:prstGeom>
        </p:spPr>
      </p:pic>
    </p:spTree>
    <p:extLst>
      <p:ext uri="{BB962C8B-B14F-4D97-AF65-F5344CB8AC3E}">
        <p14:creationId xmlns:p14="http://schemas.microsoft.com/office/powerpoint/2010/main" val="145974947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EXEMPLO 3 </a:t>
            </a:r>
            <a:r>
              <a:rPr lang="pt-BR" dirty="0">
                <a:solidFill>
                  <a:schemeClr val="bg1"/>
                </a:solidFill>
                <a:effectLst/>
                <a:latin typeface="+mj-lt"/>
                <a:ea typeface="Times New Roman" panose="02020603050405020304" pitchFamily="18" charset="0"/>
              </a:rPr>
              <a:t>– APOSENTADORIA POR IDADE RURAL - DER 01/06/2019</a:t>
            </a: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800099"/>
            <a:ext cx="11187953" cy="1642269"/>
          </a:xfrm>
        </p:spPr>
        <p:txBody>
          <a:bodyPr numCol="1" spcCol="360000">
            <a:normAutofit fontScale="92500" lnSpcReduction="10000"/>
          </a:body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Requerente solicitou Aposentadoria por Idade Rural, com DER 01/06/2019, e pretende a comprovação da condição de segurado especial no período de 01/01/2000 a 31/05/2019. Apresentou, como instrumento ratificador, o CCIR referente anos de 2015, 2016 e 2017. Em consulta às bases governamentais, foi localizada DAP, com validade entre 01/12/2005 a 01/12/2010.</a:t>
            </a:r>
          </a:p>
        </p:txBody>
      </p:sp>
      <p:sp>
        <p:nvSpPr>
          <p:cNvPr id="7" name="Subtítulo 2">
            <a:extLst>
              <a:ext uri="{FF2B5EF4-FFF2-40B4-BE49-F238E27FC236}">
                <a16:creationId xmlns:a16="http://schemas.microsoft.com/office/drawing/2014/main" id="{BCE7F60B-1443-D9BA-3C91-43D28B9F450B}"/>
              </a:ext>
            </a:extLst>
          </p:cNvPr>
          <p:cNvSpPr txBox="1">
            <a:spLocks/>
          </p:cNvSpPr>
          <p:nvPr/>
        </p:nvSpPr>
        <p:spPr>
          <a:xfrm>
            <a:off x="466165" y="5038725"/>
            <a:ext cx="11187953" cy="1819275"/>
          </a:xfrm>
          <a:prstGeom prst="rect">
            <a:avLst/>
          </a:prstGeom>
        </p:spPr>
        <p:txBody>
          <a:bodyPr vert="horz" lIns="91440" tIns="45720" rIns="91440" bIns="45720" numCol="1" spcCol="36000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dirty="0">
                <a:solidFill>
                  <a:srgbClr val="FFC000"/>
                </a:solidFill>
                <a:latin typeface="Aptos Display" panose="020B0004020202020204" pitchFamily="34" charset="0"/>
                <a:ea typeface="Times New Roman" panose="02020603050405020304" pitchFamily="18" charset="0"/>
              </a:rPr>
              <a:t>Conclusão: </a:t>
            </a:r>
            <a:r>
              <a:rPr lang="pt-BR" dirty="0">
                <a:solidFill>
                  <a:schemeClr val="bg1"/>
                </a:solidFill>
                <a:latin typeface="Aptos Display" panose="020B0004020202020204" pitchFamily="34" charset="0"/>
                <a:ea typeface="Times New Roman" panose="02020603050405020304" pitchFamily="18" charset="0"/>
              </a:rPr>
              <a:t>Poderá ser ratificado todo o período autodeclarado, de 01/01/2000 a 31/05/2019, pois foi apresentado um instrumento ratificador dentro de cada metade da carência exigida, ou seja, dentro de cada período de 7,5 anos, e também para o período adicional.</a:t>
            </a:r>
          </a:p>
          <a:p>
            <a:pPr algn="just">
              <a:lnSpc>
                <a:spcPct val="100000"/>
              </a:lnSpc>
            </a:pPr>
            <a:r>
              <a:rPr lang="pt-BR" dirty="0">
                <a:solidFill>
                  <a:schemeClr val="bg1"/>
                </a:solidFill>
                <a:latin typeface="Aptos Display" panose="020B0004020202020204" pitchFamily="34" charset="0"/>
                <a:ea typeface="Times New Roman" panose="02020603050405020304" pitchFamily="18" charset="0"/>
              </a:rPr>
              <a:t>A DAP gera efeitos durante todo o seu período de validade e, portanto, alcança dois períodos de 7,5 anos.</a:t>
            </a:r>
          </a:p>
        </p:txBody>
      </p:sp>
      <p:pic>
        <p:nvPicPr>
          <p:cNvPr id="5" name="Imagem 4">
            <a:extLst>
              <a:ext uri="{FF2B5EF4-FFF2-40B4-BE49-F238E27FC236}">
                <a16:creationId xmlns:a16="http://schemas.microsoft.com/office/drawing/2014/main" id="{AF558058-97E1-5217-15FC-703429878860}"/>
              </a:ext>
            </a:extLst>
          </p:cNvPr>
          <p:cNvPicPr>
            <a:picLocks noChangeAspect="1"/>
          </p:cNvPicPr>
          <p:nvPr/>
        </p:nvPicPr>
        <p:blipFill>
          <a:blip r:embed="rId2"/>
          <a:stretch>
            <a:fillRect/>
          </a:stretch>
        </p:blipFill>
        <p:spPr>
          <a:xfrm>
            <a:off x="1390650" y="2442369"/>
            <a:ext cx="9410700" cy="2333625"/>
          </a:xfrm>
          <a:prstGeom prst="rect">
            <a:avLst/>
          </a:prstGeom>
        </p:spPr>
      </p:pic>
    </p:spTree>
    <p:extLst>
      <p:ext uri="{BB962C8B-B14F-4D97-AF65-F5344CB8AC3E}">
        <p14:creationId xmlns:p14="http://schemas.microsoft.com/office/powerpoint/2010/main" val="354678049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EXEMPLO 4 </a:t>
            </a:r>
            <a:r>
              <a:rPr lang="pt-BR" dirty="0">
                <a:solidFill>
                  <a:schemeClr val="bg1"/>
                </a:solidFill>
                <a:effectLst/>
                <a:latin typeface="+mj-lt"/>
                <a:ea typeface="Times New Roman" panose="02020603050405020304" pitchFamily="18" charset="0"/>
              </a:rPr>
              <a:t>– APOSENTADORIA POR IDADE RURAL - DER 19/03/2021</a:t>
            </a: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800099"/>
            <a:ext cx="11187953" cy="1642269"/>
          </a:xfrm>
        </p:spPr>
        <p:txBody>
          <a:bodyPr numCol="1" spcCol="360000">
            <a:normAutofit fontScale="92500"/>
          </a:body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Requerente solicitou Aposentadoria por Idade Rural, com DER 19/03/2021, e pretende a comprovação da condição de segurado especial no período de 01/01/2001 a 31/12/2020. Apresentou, como instrumentos ratificadores, certidão de casamento de 05/01/2001 e certidão de nascimento de filho, de 05/04/2014, ambas com profissão do requerente agricultor/lavrador.</a:t>
            </a:r>
          </a:p>
        </p:txBody>
      </p:sp>
      <p:sp>
        <p:nvSpPr>
          <p:cNvPr id="7" name="Subtítulo 2">
            <a:extLst>
              <a:ext uri="{FF2B5EF4-FFF2-40B4-BE49-F238E27FC236}">
                <a16:creationId xmlns:a16="http://schemas.microsoft.com/office/drawing/2014/main" id="{BCE7F60B-1443-D9BA-3C91-43D28B9F450B}"/>
              </a:ext>
            </a:extLst>
          </p:cNvPr>
          <p:cNvSpPr txBox="1">
            <a:spLocks/>
          </p:cNvSpPr>
          <p:nvPr/>
        </p:nvSpPr>
        <p:spPr>
          <a:xfrm>
            <a:off x="466164" y="5038725"/>
            <a:ext cx="11187953" cy="1819275"/>
          </a:xfrm>
          <a:prstGeom prst="rect">
            <a:avLst/>
          </a:prstGeom>
        </p:spPr>
        <p:txBody>
          <a:bodyPr vert="horz" lIns="91440" tIns="45720" rIns="91440" bIns="45720" numCol="1" spcCol="36000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dirty="0">
                <a:solidFill>
                  <a:srgbClr val="FFC000"/>
                </a:solidFill>
                <a:latin typeface="Aptos Display" panose="020B0004020202020204" pitchFamily="34" charset="0"/>
                <a:ea typeface="Times New Roman" panose="02020603050405020304" pitchFamily="18" charset="0"/>
              </a:rPr>
              <a:t>Conclusão: </a:t>
            </a:r>
            <a:r>
              <a:rPr lang="pt-BR" dirty="0">
                <a:solidFill>
                  <a:schemeClr val="bg1"/>
                </a:solidFill>
                <a:latin typeface="Aptos Display" panose="020B0004020202020204" pitchFamily="34" charset="0"/>
                <a:ea typeface="Times New Roman" panose="02020603050405020304" pitchFamily="18" charset="0"/>
              </a:rPr>
              <a:t>Poderá ser ratificado o período autodeclarado de 01/01/2001 a 30/06/2008 por ser o período mais antigo autodeclarado cuja prova documental permite a ratificação e o período de 01/07/2013 a 31/12/2020.</a:t>
            </a:r>
          </a:p>
          <a:p>
            <a:pPr algn="just">
              <a:lnSpc>
                <a:spcPct val="100000"/>
              </a:lnSpc>
            </a:pPr>
            <a:r>
              <a:rPr lang="pt-BR" dirty="0">
                <a:solidFill>
                  <a:schemeClr val="bg1"/>
                </a:solidFill>
                <a:latin typeface="Aptos Display" panose="020B0004020202020204" pitchFamily="34" charset="0"/>
                <a:ea typeface="Times New Roman" panose="02020603050405020304" pitchFamily="18" charset="0"/>
              </a:rPr>
              <a:t>Já o lapso de tempo entre 01/07/2008 e 30/06/2013 somente poderá ser ratificado se existirem instrumentos ratificadores para tal período.</a:t>
            </a:r>
          </a:p>
        </p:txBody>
      </p:sp>
      <p:pic>
        <p:nvPicPr>
          <p:cNvPr id="4" name="Imagem 3">
            <a:extLst>
              <a:ext uri="{FF2B5EF4-FFF2-40B4-BE49-F238E27FC236}">
                <a16:creationId xmlns:a16="http://schemas.microsoft.com/office/drawing/2014/main" id="{02398F3E-F1A5-C3A1-F5DE-3E03F3EA2911}"/>
              </a:ext>
            </a:extLst>
          </p:cNvPr>
          <p:cNvPicPr>
            <a:picLocks noChangeAspect="1"/>
          </p:cNvPicPr>
          <p:nvPr/>
        </p:nvPicPr>
        <p:blipFill>
          <a:blip r:embed="rId2"/>
          <a:stretch>
            <a:fillRect/>
          </a:stretch>
        </p:blipFill>
        <p:spPr>
          <a:xfrm>
            <a:off x="1376362" y="2442368"/>
            <a:ext cx="9439275" cy="2333625"/>
          </a:xfrm>
          <a:prstGeom prst="rect">
            <a:avLst/>
          </a:prstGeom>
        </p:spPr>
      </p:pic>
    </p:spTree>
    <p:extLst>
      <p:ext uri="{BB962C8B-B14F-4D97-AF65-F5344CB8AC3E}">
        <p14:creationId xmlns:p14="http://schemas.microsoft.com/office/powerpoint/2010/main" val="116768540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EXEMPLO 5 </a:t>
            </a:r>
            <a:r>
              <a:rPr lang="pt-BR" dirty="0">
                <a:solidFill>
                  <a:schemeClr val="bg1"/>
                </a:solidFill>
                <a:effectLst/>
                <a:latin typeface="+mj-lt"/>
                <a:ea typeface="Times New Roman" panose="02020603050405020304" pitchFamily="18" charset="0"/>
              </a:rPr>
              <a:t>– AUXÍLIO POR INCAPACIDADE</a:t>
            </a: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800099"/>
            <a:ext cx="11187953" cy="1379537"/>
          </a:xfrm>
        </p:spPr>
        <p:txBody>
          <a:bodyPr numCol="1" spcCol="360000">
            <a:normAutofit fontScale="92500" lnSpcReduction="20000"/>
          </a:body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Requerente solicitou Auxílio por Incapacidade Temporária, com data início da incapacidade fixada em 01/05/2023. Apresentou autodeclaração da sua condição como segurado especial, para o período de 01/01/2013 a 01/05/2023.</a:t>
            </a: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Como instrumento ratificador, possui DAE código 1145, referente à competência 12/2021.</a:t>
            </a:r>
          </a:p>
        </p:txBody>
      </p:sp>
      <p:sp>
        <p:nvSpPr>
          <p:cNvPr id="7" name="Subtítulo 2">
            <a:extLst>
              <a:ext uri="{FF2B5EF4-FFF2-40B4-BE49-F238E27FC236}">
                <a16:creationId xmlns:a16="http://schemas.microsoft.com/office/drawing/2014/main" id="{BCE7F60B-1443-D9BA-3C91-43D28B9F450B}"/>
              </a:ext>
            </a:extLst>
          </p:cNvPr>
          <p:cNvSpPr txBox="1">
            <a:spLocks/>
          </p:cNvSpPr>
          <p:nvPr/>
        </p:nvSpPr>
        <p:spPr>
          <a:xfrm>
            <a:off x="466164" y="4524377"/>
            <a:ext cx="11187953" cy="2333624"/>
          </a:xfrm>
          <a:prstGeom prst="rect">
            <a:avLst/>
          </a:prstGeom>
        </p:spPr>
        <p:txBody>
          <a:bodyPr vert="horz" lIns="91440" tIns="45720" rIns="91440" bIns="45720" numCol="1" spcCol="36000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dirty="0">
                <a:solidFill>
                  <a:srgbClr val="FFC000"/>
                </a:solidFill>
                <a:latin typeface="Aptos Display" panose="020B0004020202020204" pitchFamily="34" charset="0"/>
                <a:ea typeface="Times New Roman" panose="02020603050405020304" pitchFamily="18" charset="0"/>
              </a:rPr>
              <a:t>Conclusão: </a:t>
            </a:r>
            <a:r>
              <a:rPr lang="pt-BR" dirty="0">
                <a:solidFill>
                  <a:schemeClr val="bg1"/>
                </a:solidFill>
                <a:latin typeface="Aptos Display" panose="020B0004020202020204" pitchFamily="34" charset="0"/>
                <a:ea typeface="Times New Roman" panose="02020603050405020304" pitchFamily="18" charset="0"/>
              </a:rPr>
              <a:t>Considerando se tratar dos demais benefícios, tratados no inciso III do art. 94 da Portaria nº 990/2022, deve-se observar a existência de instrumento ratificador anterior à Data Início da Incapacidade (DII), que é o fato gerador do benefício pleiteado, observado o limite temporal de 7,5 anos.</a:t>
            </a:r>
          </a:p>
          <a:p>
            <a:pPr algn="just">
              <a:lnSpc>
                <a:spcPct val="100000"/>
              </a:lnSpc>
            </a:pPr>
            <a:r>
              <a:rPr lang="pt-BR" dirty="0">
                <a:solidFill>
                  <a:schemeClr val="bg1"/>
                </a:solidFill>
                <a:latin typeface="Aptos Display" panose="020B0004020202020204" pitchFamily="34" charset="0"/>
                <a:ea typeface="Times New Roman" panose="02020603050405020304" pitchFamily="18" charset="0"/>
              </a:rPr>
              <a:t>No CNIS, no entanto, não se aplica a regra das aposentadorias que permite a inclusão de todo o período ratificado. Neste caso, por se tratar de um benefício não programável, a inclusão no CNIS deve se limitar ao instrumento ratificador mais remoto, no caso do exemplo, o DAE de 12/2021.</a:t>
            </a:r>
          </a:p>
          <a:p>
            <a:pPr algn="just">
              <a:lnSpc>
                <a:spcPct val="100000"/>
              </a:lnSpc>
            </a:pPr>
            <a:r>
              <a:rPr lang="pt-BR" dirty="0">
                <a:solidFill>
                  <a:schemeClr val="bg1"/>
                </a:solidFill>
                <a:latin typeface="Aptos Display" panose="020B0004020202020204" pitchFamily="34" charset="0"/>
                <a:ea typeface="Times New Roman" panose="02020603050405020304" pitchFamily="18" charset="0"/>
              </a:rPr>
              <a:t>Portanto, somente será incluído no CNIS o período de 01/12/2021 a 01/05/2023.</a:t>
            </a:r>
          </a:p>
        </p:txBody>
      </p:sp>
      <p:pic>
        <p:nvPicPr>
          <p:cNvPr id="5" name="Imagem 4">
            <a:extLst>
              <a:ext uri="{FF2B5EF4-FFF2-40B4-BE49-F238E27FC236}">
                <a16:creationId xmlns:a16="http://schemas.microsoft.com/office/drawing/2014/main" id="{AF0B95CE-8FDF-8509-F76A-31A996D62205}"/>
              </a:ext>
            </a:extLst>
          </p:cNvPr>
          <p:cNvPicPr>
            <a:picLocks noChangeAspect="1"/>
          </p:cNvPicPr>
          <p:nvPr/>
        </p:nvPicPr>
        <p:blipFill>
          <a:blip r:embed="rId2"/>
          <a:stretch>
            <a:fillRect/>
          </a:stretch>
        </p:blipFill>
        <p:spPr>
          <a:xfrm>
            <a:off x="1614487" y="2179636"/>
            <a:ext cx="8963025" cy="2247900"/>
          </a:xfrm>
          <a:prstGeom prst="rect">
            <a:avLst/>
          </a:prstGeom>
        </p:spPr>
      </p:pic>
    </p:spTree>
    <p:extLst>
      <p:ext uri="{BB962C8B-B14F-4D97-AF65-F5344CB8AC3E}">
        <p14:creationId xmlns:p14="http://schemas.microsoft.com/office/powerpoint/2010/main" val="369568370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EXEMPLO 6 </a:t>
            </a:r>
            <a:r>
              <a:rPr lang="pt-BR" dirty="0">
                <a:solidFill>
                  <a:schemeClr val="bg1"/>
                </a:solidFill>
                <a:effectLst/>
                <a:latin typeface="+mj-lt"/>
                <a:ea typeface="Times New Roman" panose="02020603050405020304" pitchFamily="18" charset="0"/>
              </a:rPr>
              <a:t>– SALÁRIO MATERNIDADE - DATA REFERÊNCIA 01/10/2022</a:t>
            </a: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800099"/>
            <a:ext cx="11187953" cy="1304925"/>
          </a:xfrm>
        </p:spPr>
        <p:txBody>
          <a:bodyPr numCol="1" spcCol="360000">
            <a:normAutofit fontScale="92500" lnSpcReduction="10000"/>
          </a:body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Requerente solicitou Salário Maternidade, referente criança nascida em 01/10/2022. Apresentou autodeclaração de sua condição como segurada especial para o período de 01/01/2019 a 01/10/2022. Como instrumento ratificador, possui contrato de parceria rural, registrado em cartório em 15/03/2017, sem data fim.</a:t>
            </a:r>
          </a:p>
        </p:txBody>
      </p:sp>
      <p:sp>
        <p:nvSpPr>
          <p:cNvPr id="7" name="Subtítulo 2">
            <a:extLst>
              <a:ext uri="{FF2B5EF4-FFF2-40B4-BE49-F238E27FC236}">
                <a16:creationId xmlns:a16="http://schemas.microsoft.com/office/drawing/2014/main" id="{BCE7F60B-1443-D9BA-3C91-43D28B9F450B}"/>
              </a:ext>
            </a:extLst>
          </p:cNvPr>
          <p:cNvSpPr txBox="1">
            <a:spLocks/>
          </p:cNvSpPr>
          <p:nvPr/>
        </p:nvSpPr>
        <p:spPr>
          <a:xfrm>
            <a:off x="466164" y="4206478"/>
            <a:ext cx="11187953" cy="2651523"/>
          </a:xfrm>
          <a:prstGeom prst="rect">
            <a:avLst/>
          </a:prstGeom>
        </p:spPr>
        <p:txBody>
          <a:bodyPr vert="horz" lIns="91440" tIns="45720" rIns="91440" bIns="45720" numCol="1" spcCol="36000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dirty="0">
                <a:solidFill>
                  <a:srgbClr val="FFC000"/>
                </a:solidFill>
                <a:latin typeface="Aptos Display" panose="020B0004020202020204" pitchFamily="34" charset="0"/>
                <a:ea typeface="Times New Roman" panose="02020603050405020304" pitchFamily="18" charset="0"/>
              </a:rPr>
              <a:t>Conclusão: </a:t>
            </a:r>
            <a:r>
              <a:rPr lang="pt-BR" dirty="0">
                <a:solidFill>
                  <a:schemeClr val="bg1"/>
                </a:solidFill>
                <a:latin typeface="Aptos Display" panose="020B0004020202020204" pitchFamily="34" charset="0"/>
                <a:ea typeface="Times New Roman" panose="02020603050405020304" pitchFamily="18" charset="0"/>
              </a:rPr>
              <a:t>Especificamente para o benefício de salário maternidade, é necessário apresentar ao menos um instrumento ratificador anterior à data presumida do início da gravidez, à guarda para fins de adoção ou ao documento que comprove a adoção (art. 94, III, “c” da Portaria nº 990/2022).</a:t>
            </a:r>
          </a:p>
          <a:p>
            <a:pPr algn="just">
              <a:lnSpc>
                <a:spcPct val="100000"/>
              </a:lnSpc>
            </a:pPr>
            <a:r>
              <a:rPr lang="pt-BR" dirty="0">
                <a:solidFill>
                  <a:schemeClr val="bg1"/>
                </a:solidFill>
                <a:latin typeface="Aptos Display" panose="020B0004020202020204" pitchFamily="34" charset="0"/>
                <a:ea typeface="Times New Roman" panose="02020603050405020304" pitchFamily="18" charset="0"/>
              </a:rPr>
              <a:t>Ainda que o contrato de parceria tenha sido registrado em 15/03/2017, data anterior ao período autodeclarado, trata-se de instrumento ratificador de caráter permanente, sendo válido até sua desconstituição, até mesmo para caracterizar todo o período de carência.</a:t>
            </a:r>
          </a:p>
          <a:p>
            <a:pPr algn="just">
              <a:lnSpc>
                <a:spcPct val="100000"/>
              </a:lnSpc>
            </a:pPr>
            <a:r>
              <a:rPr lang="pt-BR" dirty="0">
                <a:solidFill>
                  <a:schemeClr val="bg1"/>
                </a:solidFill>
                <a:latin typeface="Aptos Display" panose="020B0004020202020204" pitchFamily="34" charset="0"/>
                <a:ea typeface="Times New Roman" panose="02020603050405020304" pitchFamily="18" charset="0"/>
              </a:rPr>
              <a:t>A delimitação do período a ser incluído no CNIS decorre do disposto na alínea “b” do inciso III do art. 94 da Portaria DIRBEN/INSS Nº 990/2022, que prevê a inclusão do período compreendido entre a autodeclaração e a DER.</a:t>
            </a:r>
          </a:p>
        </p:txBody>
      </p:sp>
      <p:pic>
        <p:nvPicPr>
          <p:cNvPr id="5" name="Imagem 4">
            <a:extLst>
              <a:ext uri="{FF2B5EF4-FFF2-40B4-BE49-F238E27FC236}">
                <a16:creationId xmlns:a16="http://schemas.microsoft.com/office/drawing/2014/main" id="{DF72F830-D723-BCF5-2BC7-91CB050F6C3F}"/>
              </a:ext>
            </a:extLst>
          </p:cNvPr>
          <p:cNvPicPr>
            <a:picLocks noChangeAspect="1"/>
          </p:cNvPicPr>
          <p:nvPr/>
        </p:nvPicPr>
        <p:blipFill>
          <a:blip r:embed="rId2"/>
          <a:stretch>
            <a:fillRect/>
          </a:stretch>
        </p:blipFill>
        <p:spPr>
          <a:xfrm>
            <a:off x="2005012" y="2215753"/>
            <a:ext cx="8181975" cy="1990725"/>
          </a:xfrm>
          <a:prstGeom prst="rect">
            <a:avLst/>
          </a:prstGeom>
        </p:spPr>
      </p:pic>
    </p:spTree>
    <p:extLst>
      <p:ext uri="{BB962C8B-B14F-4D97-AF65-F5344CB8AC3E}">
        <p14:creationId xmlns:p14="http://schemas.microsoft.com/office/powerpoint/2010/main" val="99206679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EXEMPLO 7 </a:t>
            </a:r>
            <a:r>
              <a:rPr lang="pt-BR" dirty="0">
                <a:solidFill>
                  <a:schemeClr val="bg1"/>
                </a:solidFill>
                <a:effectLst/>
                <a:latin typeface="+mj-lt"/>
                <a:ea typeface="Times New Roman" panose="02020603050405020304" pitchFamily="18" charset="0"/>
              </a:rPr>
              <a:t>– SALÁRIO MATERNIDADE – DATA REFERÊNCIA 13/06/2023</a:t>
            </a:r>
          </a:p>
        </p:txBody>
      </p:sp>
      <p:sp>
        <p:nvSpPr>
          <p:cNvPr id="8" name="Subtítulo 2">
            <a:extLst>
              <a:ext uri="{FF2B5EF4-FFF2-40B4-BE49-F238E27FC236}">
                <a16:creationId xmlns:a16="http://schemas.microsoft.com/office/drawing/2014/main" id="{B46EE042-8398-9798-E1A2-705F230421CD}"/>
              </a:ext>
            </a:extLst>
          </p:cNvPr>
          <p:cNvSpPr>
            <a:spLocks noGrp="1"/>
          </p:cNvSpPr>
          <p:nvPr>
            <p:ph type="subTitle" idx="1"/>
          </p:nvPr>
        </p:nvSpPr>
        <p:spPr>
          <a:xfrm>
            <a:off x="466165" y="800099"/>
            <a:ext cx="11187953" cy="1304925"/>
          </a:xfrm>
        </p:spPr>
        <p:txBody>
          <a:bodyPr numCol="1" spcCol="360000">
            <a:normAutofit fontScale="92500"/>
          </a:body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Requerente solicitou Salário Maternidade, referente criança nascida em 13/06/2023. Apresentou autodeclaração de sua condição como segurada especial para o período de 17/09/2014 a 15/05/2023. Como instrumento ratificador, possui Nota Fiscal de Produtor emitida em 2015.</a:t>
            </a:r>
          </a:p>
        </p:txBody>
      </p:sp>
      <p:sp>
        <p:nvSpPr>
          <p:cNvPr id="7" name="Subtítulo 2">
            <a:extLst>
              <a:ext uri="{FF2B5EF4-FFF2-40B4-BE49-F238E27FC236}">
                <a16:creationId xmlns:a16="http://schemas.microsoft.com/office/drawing/2014/main" id="{BCE7F60B-1443-D9BA-3C91-43D28B9F450B}"/>
              </a:ext>
            </a:extLst>
          </p:cNvPr>
          <p:cNvSpPr txBox="1">
            <a:spLocks/>
          </p:cNvSpPr>
          <p:nvPr/>
        </p:nvSpPr>
        <p:spPr>
          <a:xfrm>
            <a:off x="466164" y="4206478"/>
            <a:ext cx="11187953" cy="2651523"/>
          </a:xfrm>
          <a:prstGeom prst="rect">
            <a:avLst/>
          </a:prstGeom>
        </p:spPr>
        <p:txBody>
          <a:bodyPr vert="horz" lIns="91440" tIns="45720" rIns="91440" bIns="45720" numCol="1" spcCol="36000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dirty="0">
                <a:solidFill>
                  <a:srgbClr val="FFC000"/>
                </a:solidFill>
                <a:latin typeface="Aptos Display" panose="020B0004020202020204" pitchFamily="34" charset="0"/>
                <a:ea typeface="Times New Roman" panose="02020603050405020304" pitchFamily="18" charset="0"/>
              </a:rPr>
              <a:t>Conclusão: </a:t>
            </a:r>
            <a:r>
              <a:rPr lang="pt-BR" dirty="0">
                <a:solidFill>
                  <a:schemeClr val="bg1"/>
                </a:solidFill>
                <a:latin typeface="Aptos Display" panose="020B0004020202020204" pitchFamily="34" charset="0"/>
                <a:ea typeface="Times New Roman" panose="02020603050405020304" pitchFamily="18" charset="0"/>
              </a:rPr>
              <a:t>O instrumento ratificador é anterior ao fato gerador e anterior à data da presunção da gestação, à guarda para fins de adoção ou ao documento que comprove a adoção, atendendo o disposto na alínea “c” do inciso III do art. 94 da Portaria DIRBEN/INSS Nº 990/2022. Portanto, deverá ser ratificado o período de 01/01/2015 a 30/06/2022, respeitando o limite temporal de 7,5 anos.</a:t>
            </a:r>
          </a:p>
          <a:p>
            <a:pPr algn="just">
              <a:lnSpc>
                <a:spcPct val="100000"/>
              </a:lnSpc>
            </a:pPr>
            <a:r>
              <a:rPr lang="pt-BR" dirty="0">
                <a:solidFill>
                  <a:schemeClr val="bg1"/>
                </a:solidFill>
                <a:latin typeface="Aptos Display" panose="020B0004020202020204" pitchFamily="34" charset="0"/>
                <a:ea typeface="Times New Roman" panose="02020603050405020304" pitchFamily="18" charset="0"/>
              </a:rPr>
              <a:t>Observe que, na data do fato gerador, a requerente possui qualidade de segurada, conforme art. 184 da Instrução Normativa DIRBEN/INSS Nº 128/2022, fazendo, portanto, jus ao benefício.</a:t>
            </a:r>
          </a:p>
          <a:p>
            <a:pPr algn="just">
              <a:lnSpc>
                <a:spcPct val="100000"/>
              </a:lnSpc>
            </a:pPr>
            <a:r>
              <a:rPr lang="pt-BR" dirty="0">
                <a:solidFill>
                  <a:schemeClr val="bg1"/>
                </a:solidFill>
                <a:latin typeface="Aptos Display" panose="020B0004020202020204" pitchFamily="34" charset="0"/>
                <a:ea typeface="Times New Roman" panose="02020603050405020304" pitchFamily="18" charset="0"/>
              </a:rPr>
              <a:t>Esclarecemos que o procedimento demonstrado neste exemplo também é aplicável aos demais benefícios não programáveis.</a:t>
            </a:r>
          </a:p>
        </p:txBody>
      </p:sp>
      <p:pic>
        <p:nvPicPr>
          <p:cNvPr id="4" name="Imagem 3">
            <a:extLst>
              <a:ext uri="{FF2B5EF4-FFF2-40B4-BE49-F238E27FC236}">
                <a16:creationId xmlns:a16="http://schemas.microsoft.com/office/drawing/2014/main" id="{7CEED163-6585-2F90-A186-D0368395C4C0}"/>
              </a:ext>
            </a:extLst>
          </p:cNvPr>
          <p:cNvPicPr>
            <a:picLocks noChangeAspect="1"/>
          </p:cNvPicPr>
          <p:nvPr/>
        </p:nvPicPr>
        <p:blipFill>
          <a:blip r:embed="rId2"/>
          <a:stretch>
            <a:fillRect/>
          </a:stretch>
        </p:blipFill>
        <p:spPr>
          <a:xfrm>
            <a:off x="1847850" y="1895475"/>
            <a:ext cx="8496300" cy="2171700"/>
          </a:xfrm>
          <a:prstGeom prst="rect">
            <a:avLst/>
          </a:prstGeom>
        </p:spPr>
      </p:pic>
    </p:spTree>
    <p:extLst>
      <p:ext uri="{BB962C8B-B14F-4D97-AF65-F5344CB8AC3E}">
        <p14:creationId xmlns:p14="http://schemas.microsoft.com/office/powerpoint/2010/main" val="16542229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EXEMPLO 8 </a:t>
            </a:r>
            <a:r>
              <a:rPr lang="pt-BR" dirty="0">
                <a:solidFill>
                  <a:schemeClr val="bg1"/>
                </a:solidFill>
                <a:effectLst/>
                <a:latin typeface="+mj-lt"/>
                <a:ea typeface="Times New Roman" panose="02020603050405020304" pitchFamily="18" charset="0"/>
              </a:rPr>
              <a:t>– CONTEMPORANEIDADE</a:t>
            </a:r>
          </a:p>
        </p:txBody>
      </p:sp>
      <p:pic>
        <p:nvPicPr>
          <p:cNvPr id="5" name="Imagem 4">
            <a:extLst>
              <a:ext uri="{FF2B5EF4-FFF2-40B4-BE49-F238E27FC236}">
                <a16:creationId xmlns:a16="http://schemas.microsoft.com/office/drawing/2014/main" id="{4D8C58BF-D8CE-28D4-42E6-6974F15F2196}"/>
              </a:ext>
            </a:extLst>
          </p:cNvPr>
          <p:cNvPicPr>
            <a:picLocks noChangeAspect="1"/>
          </p:cNvPicPr>
          <p:nvPr/>
        </p:nvPicPr>
        <p:blipFill>
          <a:blip r:embed="rId2"/>
          <a:stretch>
            <a:fillRect/>
          </a:stretch>
        </p:blipFill>
        <p:spPr>
          <a:xfrm>
            <a:off x="2286000" y="1017261"/>
            <a:ext cx="7620000" cy="2914650"/>
          </a:xfrm>
          <a:prstGeom prst="rect">
            <a:avLst/>
          </a:prstGeom>
        </p:spPr>
      </p:pic>
      <p:pic>
        <p:nvPicPr>
          <p:cNvPr id="11" name="Imagem 10">
            <a:extLst>
              <a:ext uri="{FF2B5EF4-FFF2-40B4-BE49-F238E27FC236}">
                <a16:creationId xmlns:a16="http://schemas.microsoft.com/office/drawing/2014/main" id="{3EE6C876-3184-AFF4-33FB-AB035E2FBA24}"/>
              </a:ext>
            </a:extLst>
          </p:cNvPr>
          <p:cNvPicPr>
            <a:picLocks noChangeAspect="1"/>
          </p:cNvPicPr>
          <p:nvPr/>
        </p:nvPicPr>
        <p:blipFill>
          <a:blip r:embed="rId3"/>
          <a:stretch>
            <a:fillRect/>
          </a:stretch>
        </p:blipFill>
        <p:spPr>
          <a:xfrm>
            <a:off x="721377" y="4072873"/>
            <a:ext cx="10677525" cy="2495550"/>
          </a:xfrm>
          <a:prstGeom prst="rect">
            <a:avLst/>
          </a:prstGeom>
        </p:spPr>
      </p:pic>
    </p:spTree>
    <p:extLst>
      <p:ext uri="{BB962C8B-B14F-4D97-AF65-F5344CB8AC3E}">
        <p14:creationId xmlns:p14="http://schemas.microsoft.com/office/powerpoint/2010/main" val="9093325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EXEMPLO 8 </a:t>
            </a:r>
            <a:r>
              <a:rPr lang="pt-BR" dirty="0">
                <a:solidFill>
                  <a:schemeClr val="bg1"/>
                </a:solidFill>
                <a:effectLst/>
                <a:latin typeface="+mj-lt"/>
                <a:ea typeface="Times New Roman" panose="02020603050405020304" pitchFamily="18" charset="0"/>
              </a:rPr>
              <a:t>– CONTEMPORANEIDADE</a:t>
            </a:r>
          </a:p>
        </p:txBody>
      </p:sp>
      <p:sp>
        <p:nvSpPr>
          <p:cNvPr id="7" name="Subtítulo 2">
            <a:extLst>
              <a:ext uri="{FF2B5EF4-FFF2-40B4-BE49-F238E27FC236}">
                <a16:creationId xmlns:a16="http://schemas.microsoft.com/office/drawing/2014/main" id="{BCE7F60B-1443-D9BA-3C91-43D28B9F450B}"/>
              </a:ext>
            </a:extLst>
          </p:cNvPr>
          <p:cNvSpPr txBox="1">
            <a:spLocks/>
          </p:cNvSpPr>
          <p:nvPr/>
        </p:nvSpPr>
        <p:spPr>
          <a:xfrm>
            <a:off x="466164" y="2343150"/>
            <a:ext cx="11187953" cy="2724150"/>
          </a:xfrm>
          <a:prstGeom prst="rect">
            <a:avLst/>
          </a:prstGeom>
        </p:spPr>
        <p:txBody>
          <a:bodyPr vert="horz" lIns="91440" tIns="45720" rIns="91440" bIns="45720" numCol="1" spcCol="36000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dirty="0">
                <a:latin typeface="Aptos Display" panose="020B0004020202020204" pitchFamily="34" charset="0"/>
                <a:ea typeface="Times New Roman" panose="02020603050405020304" pitchFamily="18" charset="0"/>
              </a:rPr>
              <a:t>Conclusão: </a:t>
            </a:r>
            <a:r>
              <a:rPr lang="pt-BR" sz="2000" dirty="0">
                <a:latin typeface="Aptos Display" panose="020B0004020202020204" pitchFamily="34" charset="0"/>
                <a:ea typeface="Times New Roman" panose="02020603050405020304" pitchFamily="18" charset="0"/>
              </a:rPr>
              <a:t>A validade da nota fiscal de produtor abrange o período de 01/01 a 31/12 do ano da sua emissão. Assim, a validade da NFP qualificada como instrumento ratificador, no exemplo acima, abrange uma parte do período autodeclarado, sendo assim considerada contemporânea e permitindo a ratificação de 7,5 anos, mesmo que a data de emissão do documento seja anterior ao período autodeclarado.</a:t>
            </a:r>
          </a:p>
          <a:p>
            <a:pPr algn="just">
              <a:lnSpc>
                <a:spcPct val="100000"/>
              </a:lnSpc>
            </a:pPr>
            <a:r>
              <a:rPr lang="pt-BR" sz="2000" dirty="0">
                <a:latin typeface="Aptos Display" panose="020B0004020202020204" pitchFamily="34" charset="0"/>
                <a:ea typeface="Times New Roman" panose="02020603050405020304" pitchFamily="18" charset="0"/>
              </a:rPr>
              <a:t>Portanto, será ratificado o período de 20/05/1988 a 19/11/1995.</a:t>
            </a:r>
          </a:p>
        </p:txBody>
      </p:sp>
    </p:spTree>
    <p:extLst>
      <p:ext uri="{BB962C8B-B14F-4D97-AF65-F5344CB8AC3E}">
        <p14:creationId xmlns:p14="http://schemas.microsoft.com/office/powerpoint/2010/main" val="100584340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EXEMPLO 9 </a:t>
            </a:r>
            <a:r>
              <a:rPr lang="pt-BR" dirty="0">
                <a:solidFill>
                  <a:schemeClr val="bg1"/>
                </a:solidFill>
                <a:effectLst/>
                <a:latin typeface="+mj-lt"/>
                <a:ea typeface="Times New Roman" panose="02020603050405020304" pitchFamily="18" charset="0"/>
              </a:rPr>
              <a:t>– DOCUMENTO DE CARÁTER PERMANENTE</a:t>
            </a:r>
          </a:p>
        </p:txBody>
      </p:sp>
      <p:pic>
        <p:nvPicPr>
          <p:cNvPr id="9" name="Imagem 8">
            <a:extLst>
              <a:ext uri="{FF2B5EF4-FFF2-40B4-BE49-F238E27FC236}">
                <a16:creationId xmlns:a16="http://schemas.microsoft.com/office/drawing/2014/main" id="{81979675-8C0E-4C2D-A79B-71226DE86E59}"/>
              </a:ext>
            </a:extLst>
          </p:cNvPr>
          <p:cNvPicPr>
            <a:picLocks noChangeAspect="1"/>
          </p:cNvPicPr>
          <p:nvPr/>
        </p:nvPicPr>
        <p:blipFill>
          <a:blip r:embed="rId2"/>
          <a:stretch>
            <a:fillRect/>
          </a:stretch>
        </p:blipFill>
        <p:spPr>
          <a:xfrm>
            <a:off x="2247900" y="1052512"/>
            <a:ext cx="7696200" cy="2752725"/>
          </a:xfrm>
          <a:prstGeom prst="rect">
            <a:avLst/>
          </a:prstGeom>
        </p:spPr>
      </p:pic>
      <p:pic>
        <p:nvPicPr>
          <p:cNvPr id="11" name="Imagem 10">
            <a:extLst>
              <a:ext uri="{FF2B5EF4-FFF2-40B4-BE49-F238E27FC236}">
                <a16:creationId xmlns:a16="http://schemas.microsoft.com/office/drawing/2014/main" id="{028644C9-A037-8AFF-787F-B45FCB7DDD7B}"/>
              </a:ext>
            </a:extLst>
          </p:cNvPr>
          <p:cNvPicPr>
            <a:picLocks noChangeAspect="1"/>
          </p:cNvPicPr>
          <p:nvPr/>
        </p:nvPicPr>
        <p:blipFill>
          <a:blip r:embed="rId3"/>
          <a:stretch>
            <a:fillRect/>
          </a:stretch>
        </p:blipFill>
        <p:spPr>
          <a:xfrm>
            <a:off x="1362075" y="4057650"/>
            <a:ext cx="9467850" cy="2286000"/>
          </a:xfrm>
          <a:prstGeom prst="rect">
            <a:avLst/>
          </a:prstGeom>
        </p:spPr>
      </p:pic>
    </p:spTree>
    <p:extLst>
      <p:ext uri="{BB962C8B-B14F-4D97-AF65-F5344CB8AC3E}">
        <p14:creationId xmlns:p14="http://schemas.microsoft.com/office/powerpoint/2010/main" val="121233087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EXEMPLO 10 </a:t>
            </a:r>
            <a:r>
              <a:rPr lang="pt-BR" dirty="0">
                <a:solidFill>
                  <a:schemeClr val="bg1"/>
                </a:solidFill>
                <a:effectLst/>
                <a:latin typeface="+mj-lt"/>
                <a:ea typeface="Times New Roman" panose="02020603050405020304" pitchFamily="18" charset="0"/>
              </a:rPr>
              <a:t>– EXTENSÃO AO GRUPO FAMILIAR</a:t>
            </a:r>
          </a:p>
        </p:txBody>
      </p:sp>
      <p:pic>
        <p:nvPicPr>
          <p:cNvPr id="4" name="Imagem 3">
            <a:extLst>
              <a:ext uri="{FF2B5EF4-FFF2-40B4-BE49-F238E27FC236}">
                <a16:creationId xmlns:a16="http://schemas.microsoft.com/office/drawing/2014/main" id="{A7012344-A788-9AE9-412D-2F4173371EFA}"/>
              </a:ext>
            </a:extLst>
          </p:cNvPr>
          <p:cNvPicPr>
            <a:picLocks noChangeAspect="1"/>
          </p:cNvPicPr>
          <p:nvPr/>
        </p:nvPicPr>
        <p:blipFill>
          <a:blip r:embed="rId2"/>
          <a:stretch>
            <a:fillRect/>
          </a:stretch>
        </p:blipFill>
        <p:spPr>
          <a:xfrm>
            <a:off x="1976437" y="1073943"/>
            <a:ext cx="8239125" cy="2505075"/>
          </a:xfrm>
          <a:prstGeom prst="rect">
            <a:avLst/>
          </a:prstGeom>
        </p:spPr>
      </p:pic>
      <p:pic>
        <p:nvPicPr>
          <p:cNvPr id="6" name="Imagem 5">
            <a:extLst>
              <a:ext uri="{FF2B5EF4-FFF2-40B4-BE49-F238E27FC236}">
                <a16:creationId xmlns:a16="http://schemas.microsoft.com/office/drawing/2014/main" id="{C366CECD-8537-2461-93A8-D7395417E8DD}"/>
              </a:ext>
            </a:extLst>
          </p:cNvPr>
          <p:cNvPicPr>
            <a:picLocks noChangeAspect="1"/>
          </p:cNvPicPr>
          <p:nvPr/>
        </p:nvPicPr>
        <p:blipFill>
          <a:blip r:embed="rId3"/>
          <a:stretch>
            <a:fillRect/>
          </a:stretch>
        </p:blipFill>
        <p:spPr>
          <a:xfrm>
            <a:off x="1590675" y="3805237"/>
            <a:ext cx="9010650" cy="2486025"/>
          </a:xfrm>
          <a:prstGeom prst="rect">
            <a:avLst/>
          </a:prstGeom>
        </p:spPr>
      </p:pic>
    </p:spTree>
    <p:extLst>
      <p:ext uri="{BB962C8B-B14F-4D97-AF65-F5344CB8AC3E}">
        <p14:creationId xmlns:p14="http://schemas.microsoft.com/office/powerpoint/2010/main" val="83334766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EXEMPLO 11 </a:t>
            </a:r>
            <a:r>
              <a:rPr lang="pt-BR" dirty="0">
                <a:solidFill>
                  <a:schemeClr val="bg1"/>
                </a:solidFill>
                <a:effectLst/>
                <a:latin typeface="+mj-lt"/>
                <a:ea typeface="Times New Roman" panose="02020603050405020304" pitchFamily="18" charset="0"/>
              </a:rPr>
              <a:t>– RATIFICAÇÃO PARCIAL</a:t>
            </a:r>
          </a:p>
        </p:txBody>
      </p:sp>
      <p:pic>
        <p:nvPicPr>
          <p:cNvPr id="5" name="Imagem 4">
            <a:extLst>
              <a:ext uri="{FF2B5EF4-FFF2-40B4-BE49-F238E27FC236}">
                <a16:creationId xmlns:a16="http://schemas.microsoft.com/office/drawing/2014/main" id="{8C545BAC-9ED7-92A8-B9BE-CFED551058AB}"/>
              </a:ext>
            </a:extLst>
          </p:cNvPr>
          <p:cNvPicPr>
            <a:picLocks noChangeAspect="1"/>
          </p:cNvPicPr>
          <p:nvPr/>
        </p:nvPicPr>
        <p:blipFill>
          <a:blip r:embed="rId2"/>
          <a:stretch>
            <a:fillRect/>
          </a:stretch>
        </p:blipFill>
        <p:spPr>
          <a:xfrm>
            <a:off x="1223962" y="1028700"/>
            <a:ext cx="9744075" cy="2590800"/>
          </a:xfrm>
          <a:prstGeom prst="rect">
            <a:avLst/>
          </a:prstGeom>
        </p:spPr>
      </p:pic>
      <p:pic>
        <p:nvPicPr>
          <p:cNvPr id="8" name="Imagem 7">
            <a:extLst>
              <a:ext uri="{FF2B5EF4-FFF2-40B4-BE49-F238E27FC236}">
                <a16:creationId xmlns:a16="http://schemas.microsoft.com/office/drawing/2014/main" id="{F09B8402-2CAD-8D33-695C-504E1DA9A1E5}"/>
              </a:ext>
            </a:extLst>
          </p:cNvPr>
          <p:cNvPicPr>
            <a:picLocks noChangeAspect="1"/>
          </p:cNvPicPr>
          <p:nvPr/>
        </p:nvPicPr>
        <p:blipFill>
          <a:blip r:embed="rId3"/>
          <a:stretch>
            <a:fillRect/>
          </a:stretch>
        </p:blipFill>
        <p:spPr>
          <a:xfrm>
            <a:off x="333375" y="3838575"/>
            <a:ext cx="11525250" cy="2724150"/>
          </a:xfrm>
          <a:prstGeom prst="rect">
            <a:avLst/>
          </a:prstGeom>
        </p:spPr>
      </p:pic>
    </p:spTree>
    <p:extLst>
      <p:ext uri="{BB962C8B-B14F-4D97-AF65-F5344CB8AC3E}">
        <p14:creationId xmlns:p14="http://schemas.microsoft.com/office/powerpoint/2010/main" val="67861876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EXEMPLO 11 </a:t>
            </a:r>
            <a:r>
              <a:rPr lang="pt-BR" dirty="0">
                <a:solidFill>
                  <a:schemeClr val="bg1"/>
                </a:solidFill>
                <a:effectLst/>
                <a:latin typeface="+mj-lt"/>
                <a:ea typeface="Times New Roman" panose="02020603050405020304" pitchFamily="18" charset="0"/>
              </a:rPr>
              <a:t>– RATIFICAÇÃO PARCIAL</a:t>
            </a:r>
          </a:p>
        </p:txBody>
      </p:sp>
      <p:sp>
        <p:nvSpPr>
          <p:cNvPr id="3" name="Subtítulo 2">
            <a:extLst>
              <a:ext uri="{FF2B5EF4-FFF2-40B4-BE49-F238E27FC236}">
                <a16:creationId xmlns:a16="http://schemas.microsoft.com/office/drawing/2014/main" id="{FD03C9DB-9AD1-A9D3-39F1-70299F5DC94C}"/>
              </a:ext>
            </a:extLst>
          </p:cNvPr>
          <p:cNvSpPr txBox="1">
            <a:spLocks/>
          </p:cNvSpPr>
          <p:nvPr/>
        </p:nvSpPr>
        <p:spPr>
          <a:xfrm>
            <a:off x="466164" y="2124074"/>
            <a:ext cx="11187953" cy="3228975"/>
          </a:xfrm>
          <a:prstGeom prst="rect">
            <a:avLst/>
          </a:prstGeom>
        </p:spPr>
        <p:txBody>
          <a:bodyPr vert="horz" lIns="91440" tIns="45720" rIns="91440" bIns="45720" numCol="1" spcCol="36000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10000"/>
              </a:lnSpc>
            </a:pPr>
            <a:r>
              <a:rPr lang="pt-BR" dirty="0">
                <a:solidFill>
                  <a:srgbClr val="FFC000"/>
                </a:solidFill>
                <a:latin typeface="Aptos Display" panose="020B0004020202020204" pitchFamily="34" charset="0"/>
                <a:ea typeface="Times New Roman" panose="02020603050405020304" pitchFamily="18" charset="0"/>
              </a:rPr>
              <a:t>Conclusão</a:t>
            </a:r>
            <a:r>
              <a:rPr lang="pt-BR" dirty="0">
                <a:solidFill>
                  <a:schemeClr val="bg1"/>
                </a:solidFill>
                <a:latin typeface="Aptos Display" panose="020B0004020202020204" pitchFamily="34" charset="0"/>
                <a:ea typeface="Times New Roman" panose="02020603050405020304" pitchFamily="18" charset="0"/>
              </a:rPr>
              <a:t>: Antes de analisarmos a possibilidade de ratificação do período autodeclarado, é necessário que se verifique o grupo familiar, para que então possamos aplicar a extensão do instrumento ratificador em nome de membros do grupo familiar para fins de comprovação da atividade rural do requerente.</a:t>
            </a:r>
          </a:p>
          <a:p>
            <a:pPr algn="just">
              <a:lnSpc>
                <a:spcPct val="110000"/>
              </a:lnSpc>
            </a:pPr>
            <a:r>
              <a:rPr lang="pt-BR" dirty="0">
                <a:solidFill>
                  <a:schemeClr val="bg1"/>
                </a:solidFill>
                <a:latin typeface="Aptos Display" panose="020B0004020202020204" pitchFamily="34" charset="0"/>
                <a:ea typeface="Times New Roman" panose="02020603050405020304" pitchFamily="18" charset="0"/>
              </a:rPr>
              <a:t>No exemplo acima, sem comprovação da existência de união estável anterior ao casamento, será considerado como marco, para que o requerente utilize documentos do cônjuge, a data do casamento. Além disso, o cônjuge (titular do documento) perdeu a condição de segurado especial a partir de 01/07/2005 (ver CALCSE), pelo exercício de atividade remunerada superior a 120 dias no ano civil, cabendo, portanto, ratificação parcial do período, de 28/12/2000 a 30/06/2005.</a:t>
            </a:r>
            <a:endParaRPr lang="pt-BR" sz="2000" dirty="0">
              <a:solidFill>
                <a:schemeClr val="bg1"/>
              </a:solidFill>
              <a:latin typeface="Aptos Display"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205707356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EXEMPLO 12 </a:t>
            </a:r>
            <a:r>
              <a:rPr lang="pt-BR" dirty="0">
                <a:solidFill>
                  <a:schemeClr val="bg1"/>
                </a:solidFill>
                <a:effectLst/>
                <a:latin typeface="+mj-lt"/>
                <a:ea typeface="Times New Roman" panose="02020603050405020304" pitchFamily="18" charset="0"/>
              </a:rPr>
              <a:t>– RECUPERAÇÃO DA CONDIÇÃO DE SEGURADO ESPECIAL</a:t>
            </a:r>
          </a:p>
        </p:txBody>
      </p:sp>
      <p:pic>
        <p:nvPicPr>
          <p:cNvPr id="4" name="Imagem 3">
            <a:extLst>
              <a:ext uri="{FF2B5EF4-FFF2-40B4-BE49-F238E27FC236}">
                <a16:creationId xmlns:a16="http://schemas.microsoft.com/office/drawing/2014/main" id="{42F0B5FE-58AE-2351-61EB-CE50D3380C45}"/>
              </a:ext>
            </a:extLst>
          </p:cNvPr>
          <p:cNvPicPr>
            <a:picLocks noChangeAspect="1"/>
          </p:cNvPicPr>
          <p:nvPr/>
        </p:nvPicPr>
        <p:blipFill>
          <a:blip r:embed="rId2"/>
          <a:stretch>
            <a:fillRect/>
          </a:stretch>
        </p:blipFill>
        <p:spPr>
          <a:xfrm>
            <a:off x="1428750" y="1233487"/>
            <a:ext cx="9334500" cy="2143125"/>
          </a:xfrm>
          <a:prstGeom prst="rect">
            <a:avLst/>
          </a:prstGeom>
        </p:spPr>
      </p:pic>
      <p:pic>
        <p:nvPicPr>
          <p:cNvPr id="7" name="Imagem 6">
            <a:extLst>
              <a:ext uri="{FF2B5EF4-FFF2-40B4-BE49-F238E27FC236}">
                <a16:creationId xmlns:a16="http://schemas.microsoft.com/office/drawing/2014/main" id="{9771824E-3F67-B5BB-F9F9-31FC0495B830}"/>
              </a:ext>
            </a:extLst>
          </p:cNvPr>
          <p:cNvPicPr>
            <a:picLocks noChangeAspect="1"/>
          </p:cNvPicPr>
          <p:nvPr/>
        </p:nvPicPr>
        <p:blipFill>
          <a:blip r:embed="rId3"/>
          <a:stretch>
            <a:fillRect/>
          </a:stretch>
        </p:blipFill>
        <p:spPr>
          <a:xfrm>
            <a:off x="1838325" y="3657599"/>
            <a:ext cx="8515350" cy="2552700"/>
          </a:xfrm>
          <a:prstGeom prst="rect">
            <a:avLst/>
          </a:prstGeom>
        </p:spPr>
      </p:pic>
    </p:spTree>
    <p:extLst>
      <p:ext uri="{BB962C8B-B14F-4D97-AF65-F5344CB8AC3E}">
        <p14:creationId xmlns:p14="http://schemas.microsoft.com/office/powerpoint/2010/main" val="66136379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FD03C9DB-9AD1-A9D3-39F1-70299F5DC94C}"/>
              </a:ext>
            </a:extLst>
          </p:cNvPr>
          <p:cNvSpPr txBox="1">
            <a:spLocks/>
          </p:cNvSpPr>
          <p:nvPr/>
        </p:nvSpPr>
        <p:spPr>
          <a:xfrm>
            <a:off x="466164" y="1908827"/>
            <a:ext cx="11187953" cy="3276600"/>
          </a:xfrm>
          <a:prstGeom prst="rect">
            <a:avLst/>
          </a:prstGeom>
        </p:spPr>
        <p:txBody>
          <a:bodyPr vert="horz" lIns="91440" tIns="45720" rIns="91440" bIns="45720" numCol="1" spcCol="36000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20000"/>
              </a:lnSpc>
            </a:pPr>
            <a:r>
              <a:rPr lang="pt-BR" dirty="0">
                <a:solidFill>
                  <a:srgbClr val="FFC000"/>
                </a:solidFill>
                <a:latin typeface="Aptos Display" panose="020B0004020202020204" pitchFamily="34" charset="0"/>
                <a:ea typeface="Times New Roman" panose="02020603050405020304" pitchFamily="18" charset="0"/>
              </a:rPr>
              <a:t>Conclusão: </a:t>
            </a:r>
            <a:r>
              <a:rPr lang="pt-BR" dirty="0">
                <a:solidFill>
                  <a:schemeClr val="bg1"/>
                </a:solidFill>
                <a:latin typeface="Aptos Display" panose="020B0004020202020204" pitchFamily="34" charset="0"/>
                <a:ea typeface="Times New Roman" panose="02020603050405020304" pitchFamily="18" charset="0"/>
              </a:rPr>
              <a:t>Embora conste instrumento ratificador para o período autodeclarado, há fator </a:t>
            </a:r>
            <a:r>
              <a:rPr lang="pt-BR" dirty="0" err="1">
                <a:solidFill>
                  <a:schemeClr val="bg1"/>
                </a:solidFill>
                <a:latin typeface="Aptos Display" panose="020B0004020202020204" pitchFamily="34" charset="0"/>
                <a:ea typeface="Times New Roman" panose="02020603050405020304" pitchFamily="18" charset="0"/>
              </a:rPr>
              <a:t>descaracterizador</a:t>
            </a:r>
            <a:r>
              <a:rPr lang="pt-BR" dirty="0">
                <a:solidFill>
                  <a:schemeClr val="bg1"/>
                </a:solidFill>
                <a:latin typeface="Aptos Display" panose="020B0004020202020204" pitchFamily="34" charset="0"/>
                <a:ea typeface="Times New Roman" panose="02020603050405020304" pitchFamily="18" charset="0"/>
              </a:rPr>
              <a:t> da condição de segurado especial, considerando atividade remunerada urbana, na condição de empregado, superior a 120 dias no ano civil. Portanto, ocorreu a perda da condição de segurado especial a partir de 01/07/2017 (ver CALCSE).</a:t>
            </a:r>
          </a:p>
          <a:p>
            <a:pPr algn="just">
              <a:lnSpc>
                <a:spcPct val="120000"/>
              </a:lnSpc>
            </a:pPr>
            <a:r>
              <a:rPr lang="pt-BR" dirty="0">
                <a:solidFill>
                  <a:schemeClr val="bg1"/>
                </a:solidFill>
                <a:latin typeface="Aptos Display" panose="020B0004020202020204" pitchFamily="34" charset="0"/>
                <a:ea typeface="Times New Roman" panose="02020603050405020304" pitchFamily="18" charset="0"/>
              </a:rPr>
              <a:t>Para recuperação da condição de segurado especial, é necessária a apresentação de um instrumento ratificador a cada retorno à atividade (Art. 93, § 2º, V da Portaria DIRBEN/INSS Nº 990/2022).</a:t>
            </a:r>
          </a:p>
          <a:p>
            <a:pPr algn="just">
              <a:lnSpc>
                <a:spcPct val="120000"/>
              </a:lnSpc>
            </a:pPr>
            <a:r>
              <a:rPr lang="pt-BR" dirty="0">
                <a:solidFill>
                  <a:schemeClr val="bg1"/>
                </a:solidFill>
                <a:latin typeface="Aptos Display" panose="020B0004020202020204" pitchFamily="34" charset="0"/>
                <a:ea typeface="Times New Roman" panose="02020603050405020304" pitchFamily="18" charset="0"/>
              </a:rPr>
              <a:t>No exemplo acima, embora a DAP ainda esteja no seu período de validade após o vínculo, não poderá ser utilizada. Desse modo, deve ser apresentado um novo instrumento ratificador após o encerramento do vínculo empregatício.</a:t>
            </a:r>
            <a:endParaRPr lang="pt-BR" sz="2000" dirty="0">
              <a:solidFill>
                <a:schemeClr val="bg1"/>
              </a:solidFill>
              <a:latin typeface="Aptos Display" panose="020B0004020202020204" pitchFamily="34" charset="0"/>
              <a:ea typeface="Times New Roman" panose="02020603050405020304" pitchFamily="18" charset="0"/>
            </a:endParaRPr>
          </a:p>
        </p:txBody>
      </p:sp>
      <p:sp>
        <p:nvSpPr>
          <p:cNvPr id="4" name="Subtítulo 2">
            <a:extLst>
              <a:ext uri="{FF2B5EF4-FFF2-40B4-BE49-F238E27FC236}">
                <a16:creationId xmlns:a16="http://schemas.microsoft.com/office/drawing/2014/main" id="{CF156B38-6DA2-F596-F1FA-C14CB20E96D9}"/>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EXEMPLO 12 </a:t>
            </a:r>
            <a:r>
              <a:rPr lang="pt-BR" dirty="0">
                <a:solidFill>
                  <a:schemeClr val="bg1"/>
                </a:solidFill>
                <a:effectLst/>
                <a:latin typeface="+mj-lt"/>
                <a:ea typeface="Times New Roman" panose="02020603050405020304" pitchFamily="18" charset="0"/>
              </a:rPr>
              <a:t>– RECUPERAÇÃO DA CONDIÇÃO DE SEGURADO ESPECIAL</a:t>
            </a:r>
          </a:p>
        </p:txBody>
      </p:sp>
    </p:spTree>
    <p:extLst>
      <p:ext uri="{BB962C8B-B14F-4D97-AF65-F5344CB8AC3E}">
        <p14:creationId xmlns:p14="http://schemas.microsoft.com/office/powerpoint/2010/main" val="293766223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665AA261-816F-8B54-70D1-0C9AC62BB177}"/>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EXEMPLO 13 </a:t>
            </a:r>
            <a:r>
              <a:rPr lang="pt-BR" dirty="0">
                <a:solidFill>
                  <a:schemeClr val="bg1"/>
                </a:solidFill>
                <a:effectLst/>
                <a:latin typeface="+mj-lt"/>
                <a:ea typeface="Times New Roman" panose="02020603050405020304" pitchFamily="18" charset="0"/>
              </a:rPr>
              <a:t>– SEGURO DEFESO DO PESCADOR ARTESANAL – SDPA</a:t>
            </a:r>
          </a:p>
        </p:txBody>
      </p:sp>
      <p:pic>
        <p:nvPicPr>
          <p:cNvPr id="5" name="Imagem 4">
            <a:extLst>
              <a:ext uri="{FF2B5EF4-FFF2-40B4-BE49-F238E27FC236}">
                <a16:creationId xmlns:a16="http://schemas.microsoft.com/office/drawing/2014/main" id="{316C4B25-2472-CA2B-40BD-79B4C6C41241}"/>
              </a:ext>
            </a:extLst>
          </p:cNvPr>
          <p:cNvPicPr>
            <a:picLocks noChangeAspect="1"/>
          </p:cNvPicPr>
          <p:nvPr/>
        </p:nvPicPr>
        <p:blipFill>
          <a:blip r:embed="rId2"/>
          <a:stretch>
            <a:fillRect/>
          </a:stretch>
        </p:blipFill>
        <p:spPr>
          <a:xfrm>
            <a:off x="1428750" y="855663"/>
            <a:ext cx="9334500" cy="2609850"/>
          </a:xfrm>
          <a:prstGeom prst="rect">
            <a:avLst/>
          </a:prstGeom>
        </p:spPr>
      </p:pic>
      <p:pic>
        <p:nvPicPr>
          <p:cNvPr id="8" name="Imagem 7">
            <a:extLst>
              <a:ext uri="{FF2B5EF4-FFF2-40B4-BE49-F238E27FC236}">
                <a16:creationId xmlns:a16="http://schemas.microsoft.com/office/drawing/2014/main" id="{AF3A4932-8626-F67F-7642-E3DC48AE866D}"/>
              </a:ext>
            </a:extLst>
          </p:cNvPr>
          <p:cNvPicPr>
            <a:picLocks noChangeAspect="1"/>
          </p:cNvPicPr>
          <p:nvPr/>
        </p:nvPicPr>
        <p:blipFill>
          <a:blip r:embed="rId3"/>
          <a:stretch>
            <a:fillRect/>
          </a:stretch>
        </p:blipFill>
        <p:spPr>
          <a:xfrm>
            <a:off x="1476375" y="3694113"/>
            <a:ext cx="9239250" cy="2914650"/>
          </a:xfrm>
          <a:prstGeom prst="rect">
            <a:avLst/>
          </a:prstGeom>
        </p:spPr>
      </p:pic>
    </p:spTree>
    <p:extLst>
      <p:ext uri="{BB962C8B-B14F-4D97-AF65-F5344CB8AC3E}">
        <p14:creationId xmlns:p14="http://schemas.microsoft.com/office/powerpoint/2010/main" val="194688065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FD03C9DB-9AD1-A9D3-39F1-70299F5DC94C}"/>
              </a:ext>
            </a:extLst>
          </p:cNvPr>
          <p:cNvSpPr txBox="1">
            <a:spLocks/>
          </p:cNvSpPr>
          <p:nvPr/>
        </p:nvSpPr>
        <p:spPr>
          <a:xfrm>
            <a:off x="466164" y="1314450"/>
            <a:ext cx="11187953" cy="5029199"/>
          </a:xfrm>
          <a:prstGeom prst="rect">
            <a:avLst/>
          </a:prstGeom>
        </p:spPr>
        <p:txBody>
          <a:bodyPr vert="horz" lIns="91440" tIns="45720" rIns="91440" bIns="45720" numCol="1" spcCol="36000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20000"/>
              </a:lnSpc>
            </a:pPr>
            <a:r>
              <a:rPr lang="pt-BR" dirty="0">
                <a:solidFill>
                  <a:srgbClr val="FFC000"/>
                </a:solidFill>
                <a:latin typeface="Aptos Display" panose="020B0004020202020204" pitchFamily="34" charset="0"/>
                <a:ea typeface="Times New Roman" panose="02020603050405020304" pitchFamily="18" charset="0"/>
              </a:rPr>
              <a:t>Conclusão: </a:t>
            </a:r>
            <a:r>
              <a:rPr lang="pt-BR" dirty="0">
                <a:solidFill>
                  <a:schemeClr val="bg1"/>
                </a:solidFill>
                <a:latin typeface="Aptos Display" panose="020B0004020202020204" pitchFamily="34" charset="0"/>
                <a:ea typeface="Times New Roman" panose="02020603050405020304" pitchFamily="18" charset="0"/>
              </a:rPr>
              <a:t>Conforme previsto na Portaria DIRBEN/INSS Nº 990/2022, os períodos de recebimento do SDPA, mais o período de atividade pesqueira ininterrupta, serão considerados como instrumentos ratificadores, desde que os períodos de defeso tenham se iniciado a partir de 01/04/2015, marco do início da atividade do INSS na análise deste benefício.</a:t>
            </a:r>
          </a:p>
          <a:p>
            <a:pPr algn="just">
              <a:lnSpc>
                <a:spcPct val="120000"/>
              </a:lnSpc>
            </a:pPr>
            <a:r>
              <a:rPr lang="pt-BR" dirty="0">
                <a:solidFill>
                  <a:schemeClr val="bg1"/>
                </a:solidFill>
                <a:latin typeface="Aptos Display" panose="020B0004020202020204" pitchFamily="34" charset="0"/>
                <a:ea typeface="Times New Roman" panose="02020603050405020304" pitchFamily="18" charset="0"/>
              </a:rPr>
              <a:t>No exemplo acima, o SDPA referente ao ano de 2014 não poderá ser considerado como pleno para comprovação. No entanto, os demais SDPA concluídos se qualificam como instrumentos ratificadores, somados os seus respectivos períodos de atividade pesqueira ininterrupta, que se referem ao período entre defesos ou aos últimos 12 meses imediatamente anteriores ao início do defeso, o que for menor.</a:t>
            </a:r>
          </a:p>
          <a:p>
            <a:pPr algn="just">
              <a:lnSpc>
                <a:spcPct val="120000"/>
              </a:lnSpc>
            </a:pPr>
            <a:r>
              <a:rPr lang="pt-BR" dirty="0">
                <a:solidFill>
                  <a:schemeClr val="bg1"/>
                </a:solidFill>
                <a:latin typeface="Aptos Display" panose="020B0004020202020204" pitchFamily="34" charset="0"/>
                <a:ea typeface="Times New Roman" panose="02020603050405020304" pitchFamily="18" charset="0"/>
              </a:rPr>
              <a:t>Nesse ponto, é importante observar que, mesmo normatizado que são válidos os SDPA concedidos pelo INSS a partir de 01/04/2015, para a aplicação do conceito de período de atividade pesqueira ininterrupta, previsto no inciso I do § 4ºdo art. 92 da Portaria DIRBEN/INSS Nº 990/2022, o período ratificado poderá retroagir até o ano de 2014. Portanto, deverá ser ratificado o período de 16/11/2014 a 28/12/2022.</a:t>
            </a:r>
          </a:p>
          <a:p>
            <a:pPr algn="just">
              <a:lnSpc>
                <a:spcPct val="120000"/>
              </a:lnSpc>
            </a:pPr>
            <a:r>
              <a:rPr lang="pt-BR" dirty="0">
                <a:solidFill>
                  <a:schemeClr val="bg1"/>
                </a:solidFill>
                <a:latin typeface="Aptos Display" panose="020B0004020202020204" pitchFamily="34" charset="0"/>
                <a:ea typeface="Times New Roman" panose="02020603050405020304" pitchFamily="18" charset="0"/>
              </a:rPr>
              <a:t>Os períodos ratificados manualmente devem ser incluídos no Portal CNIS, sejam reconhecidos ou indeferidos.</a:t>
            </a:r>
            <a:endParaRPr lang="pt-BR" sz="2000" dirty="0">
              <a:solidFill>
                <a:schemeClr val="bg1"/>
              </a:solidFill>
              <a:latin typeface="Aptos Display" panose="020B0004020202020204" pitchFamily="34" charset="0"/>
              <a:ea typeface="Times New Roman" panose="02020603050405020304" pitchFamily="18" charset="0"/>
            </a:endParaRPr>
          </a:p>
        </p:txBody>
      </p:sp>
      <p:sp>
        <p:nvSpPr>
          <p:cNvPr id="2" name="Subtítulo 2">
            <a:extLst>
              <a:ext uri="{FF2B5EF4-FFF2-40B4-BE49-F238E27FC236}">
                <a16:creationId xmlns:a16="http://schemas.microsoft.com/office/drawing/2014/main" id="{3C31810D-79E2-70A6-6600-18B6DECAB583}"/>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EXEMPLO 13 </a:t>
            </a:r>
            <a:r>
              <a:rPr lang="pt-BR" dirty="0">
                <a:solidFill>
                  <a:schemeClr val="bg1"/>
                </a:solidFill>
                <a:effectLst/>
                <a:latin typeface="+mj-lt"/>
                <a:ea typeface="Times New Roman" panose="02020603050405020304" pitchFamily="18" charset="0"/>
              </a:rPr>
              <a:t>– SEGURO DEFESO DO PESCADOR ARTESANAL – SDPA</a:t>
            </a:r>
          </a:p>
        </p:txBody>
      </p:sp>
    </p:spTree>
    <p:extLst>
      <p:ext uri="{BB962C8B-B14F-4D97-AF65-F5344CB8AC3E}">
        <p14:creationId xmlns:p14="http://schemas.microsoft.com/office/powerpoint/2010/main" val="132967026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3C31810D-79E2-70A6-6600-18B6DECAB583}"/>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PENSÃO POR MORTE</a:t>
            </a:r>
            <a:endParaRPr lang="pt-BR" dirty="0">
              <a:solidFill>
                <a:schemeClr val="bg1"/>
              </a:solidFill>
              <a:effectLst/>
              <a:latin typeface="+mj-lt"/>
              <a:ea typeface="Times New Roman" panose="02020603050405020304" pitchFamily="18" charset="0"/>
            </a:endParaRPr>
          </a:p>
        </p:txBody>
      </p:sp>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466165" y="1543596"/>
            <a:ext cx="11187953" cy="4586990"/>
          </a:xfrm>
        </p:spPr>
        <p:txBody>
          <a:bodyPr numCol="1" spcCol="360000">
            <a:normAutofit/>
          </a:body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Cuida-se de benefício pago aos dependentes do segurado que falecer, aposentado ou não, conforme previsão expressa do art. 201, V, da Constituição Federal.</a:t>
            </a: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Trata-se de prestação de pagamento continuado, substitutiva da remuneração do segurado falecido. </a:t>
            </a: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São requisitos o óbito, a qualidade de segurado do falecido na ocasião do óbito e a qualidade de dependente.</a:t>
            </a: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A pensão por morte pode ter origem comum ou acidentária. </a:t>
            </a: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Quando se trata de falecimento por acidente do trabalho ou doença ocupacional, a pensão por morte é considerada acidentária, cuja competência é da Justiça Estadual. Já para os óbitos de causas diversas, a competência é da Justiça Federal.</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360738979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3C31810D-79E2-70A6-6600-18B6DECAB583}"/>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DEPENDENTES</a:t>
            </a:r>
            <a:endParaRPr lang="pt-BR" dirty="0">
              <a:solidFill>
                <a:schemeClr val="bg1"/>
              </a:solidFill>
              <a:effectLst/>
              <a:latin typeface="+mj-lt"/>
              <a:ea typeface="Times New Roman" panose="02020603050405020304" pitchFamily="18" charset="0"/>
            </a:endParaRPr>
          </a:p>
        </p:txBody>
      </p:sp>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466165" y="1543596"/>
            <a:ext cx="11187953" cy="4586990"/>
          </a:xfrm>
        </p:spPr>
        <p:txBody>
          <a:bodyPr numCol="1" spcCol="360000">
            <a:normAutofit lnSpcReduction="10000"/>
          </a:bodyPr>
          <a:lstStyle/>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Art. 16</a:t>
            </a:r>
            <a:r>
              <a:rPr lang="pt-BR" sz="2400" dirty="0">
                <a:solidFill>
                  <a:schemeClr val="bg1"/>
                </a:solidFill>
                <a:effectLst/>
                <a:latin typeface="Aptos Display" panose="020B0004020202020204" pitchFamily="34" charset="0"/>
                <a:ea typeface="Times New Roman" panose="02020603050405020304" pitchFamily="18" charset="0"/>
              </a:rPr>
              <a:t>. São beneficiários do Regime Geral de Previdência Social, na condição de dependentes do segurado:</a:t>
            </a:r>
          </a:p>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a:t>
            </a:r>
            <a:r>
              <a:rPr lang="pt-BR" sz="2400" dirty="0">
                <a:solidFill>
                  <a:schemeClr val="bg1"/>
                </a:solidFill>
                <a:effectLst/>
                <a:latin typeface="Aptos Display" panose="020B0004020202020204" pitchFamily="34" charset="0"/>
                <a:ea typeface="Times New Roman" panose="02020603050405020304" pitchFamily="18" charset="0"/>
              </a:rPr>
              <a:t> - o cônjuge, a companheira, o companheiro e o filho não emancipado, de qualquer condição, menor de 21 (vinte e um) anos ou inválido ou que tenha deficiência intelectual ou mental ou deficiência grave;               (Redação dada pela Lei nº 13.146, de 2015)          (Vigência)</a:t>
            </a:r>
          </a:p>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II</a:t>
            </a:r>
            <a:r>
              <a:rPr lang="pt-BR" sz="2400" dirty="0">
                <a:solidFill>
                  <a:schemeClr val="bg1"/>
                </a:solidFill>
                <a:effectLst/>
                <a:latin typeface="Aptos Display" panose="020B0004020202020204" pitchFamily="34" charset="0"/>
                <a:ea typeface="Times New Roman" panose="02020603050405020304" pitchFamily="18" charset="0"/>
              </a:rPr>
              <a:t> - os pais;</a:t>
            </a:r>
          </a:p>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III</a:t>
            </a:r>
            <a:r>
              <a:rPr lang="pt-BR" sz="2400" dirty="0">
                <a:solidFill>
                  <a:schemeClr val="bg1"/>
                </a:solidFill>
                <a:effectLst/>
                <a:latin typeface="Aptos Display" panose="020B0004020202020204" pitchFamily="34" charset="0"/>
                <a:ea typeface="Times New Roman" panose="02020603050405020304" pitchFamily="18" charset="0"/>
              </a:rPr>
              <a:t> - o irmão não emancipado, de qualquer condição, menor de 21 (vinte e um) anos ou inválido ou que tenha deficiência intelectual ou mental ou deficiência grave;     (Redação dada pela Lei nº 13.146, de 2015)  (Vigência)</a:t>
            </a:r>
          </a:p>
        </p:txBody>
      </p:sp>
    </p:spTree>
    <p:extLst>
      <p:ext uri="{BB962C8B-B14F-4D97-AF65-F5344CB8AC3E}">
        <p14:creationId xmlns:p14="http://schemas.microsoft.com/office/powerpoint/2010/main" val="29281327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3C31810D-79E2-70A6-6600-18B6DECAB583}"/>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MENOR SOB GUARDA, ENTEADO E MENOR SOB TUTELA</a:t>
            </a:r>
            <a:endParaRPr lang="pt-BR" dirty="0">
              <a:solidFill>
                <a:schemeClr val="bg1"/>
              </a:solidFill>
              <a:effectLst/>
              <a:latin typeface="+mj-lt"/>
              <a:ea typeface="Times New Roman" panose="02020603050405020304" pitchFamily="18" charset="0"/>
            </a:endParaRPr>
          </a:p>
        </p:txBody>
      </p:sp>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466165" y="1690054"/>
            <a:ext cx="11187953" cy="3550918"/>
          </a:xfrm>
        </p:spPr>
        <p:txBody>
          <a:bodyPr numCol="1" spcCol="360000">
            <a:normAutofit/>
          </a:bodyPr>
          <a:lstStyle/>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Art. 74</a:t>
            </a:r>
          </a:p>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 2º </a:t>
            </a:r>
            <a:r>
              <a:rPr lang="pt-BR" sz="2400" dirty="0">
                <a:solidFill>
                  <a:schemeClr val="bg1"/>
                </a:solidFill>
                <a:effectLst/>
                <a:latin typeface="Aptos Display" panose="020B0004020202020204" pitchFamily="34" charset="0"/>
                <a:ea typeface="Times New Roman" panose="02020603050405020304" pitchFamily="18" charset="0"/>
              </a:rPr>
              <a:t>O enteado, o menor sob tutela e o menor sob guarda judicial equiparam-se a filho, mediante declaração do segurado e desde que não possuam condições suficientes para o próprio sustento e educação.     (Redação dada pela Lei nº 15.108, de 2025)</a:t>
            </a:r>
          </a:p>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 4º </a:t>
            </a:r>
            <a:r>
              <a:rPr lang="pt-BR" sz="2400" dirty="0">
                <a:solidFill>
                  <a:schemeClr val="bg1"/>
                </a:solidFill>
                <a:effectLst/>
                <a:latin typeface="Aptos Display" panose="020B0004020202020204" pitchFamily="34" charset="0"/>
                <a:ea typeface="Times New Roman" panose="02020603050405020304" pitchFamily="18" charset="0"/>
              </a:rPr>
              <a:t>A dependência econômica das pessoas indicadas no inciso I é presumida e a das demais deve ser comprovada.</a:t>
            </a:r>
          </a:p>
        </p:txBody>
      </p:sp>
    </p:spTree>
    <p:extLst>
      <p:ext uri="{BB962C8B-B14F-4D97-AF65-F5344CB8AC3E}">
        <p14:creationId xmlns:p14="http://schemas.microsoft.com/office/powerpoint/2010/main" val="283931678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a:extLst>
              <a:ext uri="{FF2B5EF4-FFF2-40B4-BE49-F238E27FC236}">
                <a16:creationId xmlns:a16="http://schemas.microsoft.com/office/drawing/2014/main" id="{3C31810D-79E2-70A6-6600-18B6DECAB583}"/>
              </a:ext>
            </a:extLst>
          </p:cNvPr>
          <p:cNvSpPr txBox="1">
            <a:spLocks/>
          </p:cNvSpPr>
          <p:nvPr/>
        </p:nvSpPr>
        <p:spPr>
          <a:xfrm>
            <a:off x="466165" y="365777"/>
            <a:ext cx="11187952" cy="4343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pt-BR" b="1" dirty="0">
                <a:solidFill>
                  <a:srgbClr val="FFC000"/>
                </a:solidFill>
                <a:effectLst/>
                <a:latin typeface="+mj-lt"/>
                <a:ea typeface="Times New Roman" panose="02020603050405020304" pitchFamily="18" charset="0"/>
              </a:rPr>
              <a:t>PRAZO PRESCRICIONAL DE REQUERIMENTO</a:t>
            </a:r>
            <a:endParaRPr lang="pt-BR" dirty="0">
              <a:solidFill>
                <a:schemeClr val="bg1"/>
              </a:solidFill>
              <a:effectLst/>
              <a:latin typeface="+mj-lt"/>
              <a:ea typeface="Times New Roman" panose="02020603050405020304" pitchFamily="18" charset="0"/>
            </a:endParaRPr>
          </a:p>
        </p:txBody>
      </p:sp>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466165" y="1690054"/>
            <a:ext cx="11187953" cy="3550918"/>
          </a:xfrm>
        </p:spPr>
        <p:txBody>
          <a:bodyPr numCol="1" spcCol="360000">
            <a:normAutofit fontScale="92500" lnSpcReduction="10000"/>
          </a:bodyPr>
          <a:lstStyle/>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Art. 74</a:t>
            </a:r>
            <a:r>
              <a:rPr lang="pt-BR" sz="2400" dirty="0">
                <a:solidFill>
                  <a:schemeClr val="bg1"/>
                </a:solidFill>
                <a:effectLst/>
                <a:latin typeface="Aptos Display" panose="020B0004020202020204" pitchFamily="34" charset="0"/>
                <a:ea typeface="Times New Roman" panose="02020603050405020304" pitchFamily="18" charset="0"/>
              </a:rPr>
              <a:t>. A pensão por morte será devida ao conjunto dos dependentes do segurado que falecer, aposentado ou não, a contar da data:                 </a:t>
            </a:r>
          </a:p>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a:t>
            </a:r>
            <a:r>
              <a:rPr lang="pt-BR" sz="2400" dirty="0">
                <a:solidFill>
                  <a:schemeClr val="bg1"/>
                </a:solidFill>
                <a:effectLst/>
                <a:latin typeface="Aptos Display" panose="020B0004020202020204" pitchFamily="34" charset="0"/>
                <a:ea typeface="Times New Roman" panose="02020603050405020304" pitchFamily="18" charset="0"/>
              </a:rPr>
              <a:t> - do óbito, quando requerida em até 180 (cento e oitenta) dias após o óbito, para os filhos menores de 16 (dezesseis) anos, ou em até 90 (noventa) dias após o óbito, para os demais dependentes;         (Redação dada pela Lei nº 13.846, de 2019)</a:t>
            </a:r>
          </a:p>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II</a:t>
            </a:r>
            <a:r>
              <a:rPr lang="pt-BR" sz="2400" dirty="0">
                <a:solidFill>
                  <a:schemeClr val="bg1"/>
                </a:solidFill>
                <a:effectLst/>
                <a:latin typeface="Aptos Display" panose="020B0004020202020204" pitchFamily="34" charset="0"/>
                <a:ea typeface="Times New Roman" panose="02020603050405020304" pitchFamily="18" charset="0"/>
              </a:rPr>
              <a:t> - do requerimento, quando requerida após o prazo previsto no inciso anterior;        (Incluído pela Lei nº 9.528, de 1997)</a:t>
            </a:r>
          </a:p>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III</a:t>
            </a:r>
            <a:r>
              <a:rPr lang="pt-BR" sz="2400" dirty="0">
                <a:solidFill>
                  <a:schemeClr val="bg1"/>
                </a:solidFill>
                <a:effectLst/>
                <a:latin typeface="Aptos Display" panose="020B0004020202020204" pitchFamily="34" charset="0"/>
                <a:ea typeface="Times New Roman" panose="02020603050405020304" pitchFamily="18" charset="0"/>
              </a:rPr>
              <a:t> - da decisão judicial, no caso de morte presumida. </a:t>
            </a:r>
          </a:p>
        </p:txBody>
      </p:sp>
    </p:spTree>
    <p:extLst>
      <p:ext uri="{BB962C8B-B14F-4D97-AF65-F5344CB8AC3E}">
        <p14:creationId xmlns:p14="http://schemas.microsoft.com/office/powerpoint/2010/main" val="248620333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466165" y="1905233"/>
            <a:ext cx="11187953" cy="4586990"/>
          </a:xfrm>
        </p:spPr>
        <p:txBody>
          <a:bodyPr numCol="1" spcCol="360000">
            <a:normAutofit fontScale="92500" lnSpcReduction="20000"/>
          </a:body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PORTARIA MINISTRO DE ESTADO DA PREVIDÊNCIA SOCIAL -</a:t>
            </a:r>
            <a:r>
              <a:rPr lang="pt-BR" sz="2400" dirty="0">
                <a:solidFill>
                  <a:srgbClr val="FFC000"/>
                </a:solidFill>
                <a:effectLst/>
                <a:latin typeface="Aptos Display" panose="020B0004020202020204" pitchFamily="34" charset="0"/>
                <a:ea typeface="Times New Roman" panose="02020603050405020304" pitchFamily="18" charset="0"/>
              </a:rPr>
              <a:t> MPS Nº 513 de 09.12.2010</a:t>
            </a:r>
          </a:p>
          <a:p>
            <a:pPr marL="32226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Art. 1º </a:t>
            </a:r>
            <a:r>
              <a:rPr lang="pt-BR" sz="2400" dirty="0">
                <a:solidFill>
                  <a:schemeClr val="bg1"/>
                </a:solidFill>
                <a:effectLst/>
                <a:latin typeface="Aptos Display" panose="020B0004020202020204" pitchFamily="34" charset="0"/>
                <a:ea typeface="Times New Roman" panose="02020603050405020304" pitchFamily="18" charset="0"/>
              </a:rPr>
              <a:t>Estabelecer que, no âmbito do Regime Geral de Previdência Social - RGPS, os dispositivos da Lei nº 8.213, de 24 de julho de 1991, que tratam de dependentes para fins previdenciários devem ser interpretados de forma a abranger a união estável entre pessoas do mesmo sexo.</a:t>
            </a:r>
          </a:p>
          <a:p>
            <a:pPr marL="32226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ADPF 132</a:t>
            </a:r>
            <a:r>
              <a:rPr lang="pt-BR" sz="2400" dirty="0">
                <a:solidFill>
                  <a:schemeClr val="bg1"/>
                </a:solidFill>
                <a:effectLst/>
                <a:latin typeface="Aptos Display" panose="020B0004020202020204" pitchFamily="34" charset="0"/>
                <a:ea typeface="Times New Roman" panose="02020603050405020304" pitchFamily="18" charset="0"/>
              </a:rPr>
              <a:t>: </a:t>
            </a:r>
          </a:p>
          <a:p>
            <a:pPr marL="322262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O Supremo Tribunal Federal decidiu, nesta quinta-feira (5/5/11), equiparar as relações entre pessoas do mesmo sexo às uniões estáveis entre homens e mulheres. Na prática, a união homoafetiva foi reconhecida como um núcleo familiar como qualquer outro. O reconhecimento de direitos de casais gays foi unânime.</a:t>
            </a:r>
          </a:p>
          <a:p>
            <a:pPr marL="342900" indent="-342900" algn="just">
              <a:lnSpc>
                <a:spcPct val="100000"/>
              </a:lnSpc>
              <a:buFont typeface="Arial" panose="020B0604020202020204" pitchFamily="34" charset="0"/>
              <a:buChar char="•"/>
            </a:pPr>
            <a:r>
              <a:rPr lang="pt-BR" sz="2400" dirty="0">
                <a:solidFill>
                  <a:schemeClr val="bg1"/>
                </a:solidFill>
                <a:effectLst/>
                <a:latin typeface="Aptos Display" panose="020B0004020202020204" pitchFamily="34" charset="0"/>
                <a:ea typeface="Times New Roman" panose="02020603050405020304" pitchFamily="18" charset="0"/>
              </a:rPr>
              <a:t>Mudança de gênero para o INSS</a:t>
            </a:r>
          </a:p>
          <a:p>
            <a:pPr marL="342900" indent="-342900" algn="just">
              <a:lnSpc>
                <a:spcPct val="100000"/>
              </a:lnSpc>
              <a:buFont typeface="Arial" panose="020B0604020202020204" pitchFamily="34" charset="0"/>
              <a:buChar char="•"/>
            </a:pPr>
            <a:r>
              <a:rPr lang="pt-BR" sz="2400" dirty="0">
                <a:solidFill>
                  <a:schemeClr val="bg1"/>
                </a:solidFill>
                <a:effectLst/>
                <a:latin typeface="Aptos Display" panose="020B0004020202020204" pitchFamily="34" charset="0"/>
                <a:ea typeface="Times New Roman" panose="02020603050405020304" pitchFamily="18" charset="0"/>
              </a:rPr>
              <a:t>Considera o sexo na data do primeiro registro (inscrição). Exemplo: Juraci</a:t>
            </a:r>
          </a:p>
        </p:txBody>
      </p:sp>
      <p:sp>
        <p:nvSpPr>
          <p:cNvPr id="3" name="Subtítulo 2">
            <a:extLst>
              <a:ext uri="{FF2B5EF4-FFF2-40B4-BE49-F238E27FC236}">
                <a16:creationId xmlns:a16="http://schemas.microsoft.com/office/drawing/2014/main" id="{7C6D2D1D-868A-80EB-6996-28BAC53C22B1}"/>
              </a:ext>
            </a:extLst>
          </p:cNvPr>
          <p:cNvSpPr txBox="1">
            <a:spLocks/>
          </p:cNvSpPr>
          <p:nvPr/>
        </p:nvSpPr>
        <p:spPr>
          <a:xfrm>
            <a:off x="466165" y="365777"/>
            <a:ext cx="9350188" cy="13733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HOMOSSEXUALIDADE, POLIGAMIA E CONCUBINATO </a:t>
            </a:r>
            <a:endParaRPr lang="pt-BR" b="1" dirty="0">
              <a:solidFill>
                <a:srgbClr val="FFC000"/>
              </a:solidFill>
              <a:latin typeface="Aptos Display" panose="020B0004020202020204" pitchFamily="34" charset="0"/>
              <a:ea typeface="Times New Roman" panose="02020603050405020304" pitchFamily="18" charset="0"/>
            </a:endParaRPr>
          </a:p>
          <a:p>
            <a:pPr algn="l"/>
            <a:endParaRPr lang="pt-BR" b="1" dirty="0">
              <a:solidFill>
                <a:srgbClr val="FFC000"/>
              </a:solidFill>
              <a:latin typeface="Aptos Display" panose="020B0004020202020204" pitchFamily="34" charset="0"/>
              <a:ea typeface="Times New Roman" panose="02020603050405020304" pitchFamily="18" charset="0"/>
            </a:endParaRPr>
          </a:p>
          <a:p>
            <a:pPr algn="l"/>
            <a:r>
              <a:rPr lang="pt-BR" dirty="0">
                <a:solidFill>
                  <a:schemeClr val="bg1"/>
                </a:solidFill>
                <a:latin typeface="Aptos Display" panose="020B0004020202020204" pitchFamily="34" charset="0"/>
                <a:ea typeface="Times New Roman" panose="02020603050405020304" pitchFamily="18" charset="0"/>
              </a:rPr>
              <a:t>HOMOSSEXUAL</a:t>
            </a:r>
            <a:endParaRPr lang="pt-BR" dirty="0">
              <a:solidFill>
                <a:schemeClr val="bg1"/>
              </a:solidFill>
              <a:ea typeface="Times New Roman" panose="02020603050405020304" pitchFamily="18" charset="0"/>
            </a:endParaRPr>
          </a:p>
        </p:txBody>
      </p:sp>
    </p:spTree>
    <p:extLst>
      <p:ext uri="{BB962C8B-B14F-4D97-AF65-F5344CB8AC3E}">
        <p14:creationId xmlns:p14="http://schemas.microsoft.com/office/powerpoint/2010/main" val="17788135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466165" y="2609771"/>
            <a:ext cx="11187953" cy="3011541"/>
          </a:xfrm>
        </p:spPr>
        <p:txBody>
          <a:bodyPr numCol="1" spcCol="360000">
            <a:normAutofit/>
          </a:bodyPr>
          <a:lstStyle/>
          <a:p>
            <a:pPr marL="32226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IN n.128/22</a:t>
            </a:r>
          </a:p>
          <a:p>
            <a:pPr marL="32226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Art.178</a:t>
            </a:r>
          </a:p>
          <a:p>
            <a:pPr marL="32226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 5º </a:t>
            </a:r>
            <a:r>
              <a:rPr lang="pt-BR" sz="2400" dirty="0">
                <a:solidFill>
                  <a:schemeClr val="bg1"/>
                </a:solidFill>
                <a:effectLst/>
                <a:latin typeface="Aptos Display" panose="020B0004020202020204" pitchFamily="34" charset="0"/>
                <a:ea typeface="Times New Roman" panose="02020603050405020304" pitchFamily="18" charset="0"/>
              </a:rPr>
              <a:t>Será reconhecida, para fins previdenciários, a união estável entre um segurado indígena e mais de um(a) companheiro(a), em regime de poligamia ou poliandria devidamente comprovado junto à Fundação Nacional do Índio (FUNAI). </a:t>
            </a:r>
          </a:p>
        </p:txBody>
      </p:sp>
      <p:sp>
        <p:nvSpPr>
          <p:cNvPr id="3" name="Subtítulo 2">
            <a:extLst>
              <a:ext uri="{FF2B5EF4-FFF2-40B4-BE49-F238E27FC236}">
                <a16:creationId xmlns:a16="http://schemas.microsoft.com/office/drawing/2014/main" id="{7C6D2D1D-868A-80EB-6996-28BAC53C22B1}"/>
              </a:ext>
            </a:extLst>
          </p:cNvPr>
          <p:cNvSpPr txBox="1">
            <a:spLocks/>
          </p:cNvSpPr>
          <p:nvPr/>
        </p:nvSpPr>
        <p:spPr>
          <a:xfrm>
            <a:off x="466165" y="365777"/>
            <a:ext cx="9350188" cy="13733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HOMOSSEXUALIDADE, POLIGAMIA E CONCUBINATO </a:t>
            </a:r>
            <a:endParaRPr lang="pt-BR" b="1" dirty="0">
              <a:solidFill>
                <a:srgbClr val="FFC000"/>
              </a:solidFill>
              <a:latin typeface="Aptos Display" panose="020B0004020202020204" pitchFamily="34" charset="0"/>
              <a:ea typeface="Times New Roman" panose="02020603050405020304" pitchFamily="18" charset="0"/>
            </a:endParaRPr>
          </a:p>
          <a:p>
            <a:pPr algn="l"/>
            <a:endParaRPr lang="pt-BR" b="1" dirty="0">
              <a:solidFill>
                <a:srgbClr val="FFC000"/>
              </a:solidFill>
              <a:latin typeface="Aptos Display" panose="020B0004020202020204" pitchFamily="34" charset="0"/>
              <a:ea typeface="Times New Roman" panose="02020603050405020304" pitchFamily="18" charset="0"/>
            </a:endParaRPr>
          </a:p>
          <a:p>
            <a:pPr algn="l"/>
            <a:r>
              <a:rPr lang="pt-BR" dirty="0">
                <a:solidFill>
                  <a:schemeClr val="bg1"/>
                </a:solidFill>
                <a:latin typeface="Aptos Display" panose="020B0004020202020204" pitchFamily="34" charset="0"/>
                <a:ea typeface="Times New Roman" panose="02020603050405020304" pitchFamily="18" charset="0"/>
              </a:rPr>
              <a:t>POLIGAMIA</a:t>
            </a:r>
            <a:endParaRPr lang="pt-BR" dirty="0">
              <a:solidFill>
                <a:schemeClr val="bg1"/>
              </a:solidFill>
              <a:ea typeface="Times New Roman" panose="02020603050405020304" pitchFamily="18" charset="0"/>
            </a:endParaRPr>
          </a:p>
        </p:txBody>
      </p:sp>
    </p:spTree>
    <p:extLst>
      <p:ext uri="{BB962C8B-B14F-4D97-AF65-F5344CB8AC3E}">
        <p14:creationId xmlns:p14="http://schemas.microsoft.com/office/powerpoint/2010/main" val="10171823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466165" y="1573968"/>
            <a:ext cx="11187953" cy="5284032"/>
          </a:xfrm>
        </p:spPr>
        <p:txBody>
          <a:bodyPr numCol="1" spcCol="360000">
            <a:normAutofit fontScale="92500" lnSpcReduction="10000"/>
          </a:bodyPr>
          <a:lstStyle/>
          <a:p>
            <a:pPr marL="287337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Tema 526 STF</a:t>
            </a:r>
          </a:p>
          <a:p>
            <a:pPr marL="28733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Descrição:</a:t>
            </a:r>
          </a:p>
          <a:p>
            <a:pPr marL="322262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Recurso extraordinário em que se discute, à luz dos artigos 201, V, e 226, § 3º, da Constituição Federal, a possibilidade, ou não, de reconhecimento de direitos previdenciários (pensão por morte) à pessoa que manteve, durante longo período e com aparência familiar, união com outra casada.</a:t>
            </a:r>
          </a:p>
          <a:p>
            <a:pPr marL="287337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Tese:</a:t>
            </a:r>
          </a:p>
          <a:p>
            <a:pPr marL="322262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É incompatível com a Constituição Federal o reconhecimento de direitos previdenciários (pensão por morte) à pessoa que manteve, durante longo período e com aparência familiar, união com outra casada, porquanto o concubinato não se equipara, para fins de proteção estatal, às uniões afetivas resultantes do casamento e da união estável.</a:t>
            </a:r>
          </a:p>
        </p:txBody>
      </p:sp>
      <p:sp>
        <p:nvSpPr>
          <p:cNvPr id="3" name="Subtítulo 2">
            <a:extLst>
              <a:ext uri="{FF2B5EF4-FFF2-40B4-BE49-F238E27FC236}">
                <a16:creationId xmlns:a16="http://schemas.microsoft.com/office/drawing/2014/main" id="{7C6D2D1D-868A-80EB-6996-28BAC53C22B1}"/>
              </a:ext>
            </a:extLst>
          </p:cNvPr>
          <p:cNvSpPr txBox="1">
            <a:spLocks/>
          </p:cNvSpPr>
          <p:nvPr/>
        </p:nvSpPr>
        <p:spPr>
          <a:xfrm>
            <a:off x="466165" y="365777"/>
            <a:ext cx="9350188" cy="13733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HOMOSSEXUALIDADE, POLIGAMIA E CONCUBINATO </a:t>
            </a:r>
            <a:endParaRPr lang="pt-BR" b="1" dirty="0">
              <a:solidFill>
                <a:srgbClr val="FFC000"/>
              </a:solidFill>
              <a:latin typeface="Aptos Display" panose="020B0004020202020204" pitchFamily="34" charset="0"/>
              <a:ea typeface="Times New Roman" panose="02020603050405020304" pitchFamily="18" charset="0"/>
            </a:endParaRPr>
          </a:p>
          <a:p>
            <a:pPr algn="l"/>
            <a:endParaRPr lang="pt-BR" b="1" dirty="0">
              <a:solidFill>
                <a:srgbClr val="FFC000"/>
              </a:solidFill>
              <a:latin typeface="Aptos Display" panose="020B0004020202020204" pitchFamily="34" charset="0"/>
              <a:ea typeface="Times New Roman" panose="02020603050405020304" pitchFamily="18" charset="0"/>
            </a:endParaRPr>
          </a:p>
          <a:p>
            <a:pPr algn="l"/>
            <a:r>
              <a:rPr lang="pt-BR" dirty="0">
                <a:solidFill>
                  <a:schemeClr val="bg1"/>
                </a:solidFill>
                <a:latin typeface="Aptos Display" panose="020B0004020202020204" pitchFamily="34" charset="0"/>
                <a:ea typeface="Times New Roman" panose="02020603050405020304" pitchFamily="18" charset="0"/>
              </a:rPr>
              <a:t>CONCUBINATO</a:t>
            </a:r>
          </a:p>
        </p:txBody>
      </p:sp>
    </p:spTree>
    <p:extLst>
      <p:ext uri="{BB962C8B-B14F-4D97-AF65-F5344CB8AC3E}">
        <p14:creationId xmlns:p14="http://schemas.microsoft.com/office/powerpoint/2010/main" val="203792940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466165" y="1573968"/>
            <a:ext cx="11187953" cy="5284032"/>
          </a:xfrm>
        </p:spPr>
        <p:txBody>
          <a:bodyPr numCol="1" spcCol="360000">
            <a:normAutofit/>
          </a:bodyPr>
          <a:lstStyle/>
          <a:p>
            <a:pPr marL="32226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ART.178 DA IN 128/22</a:t>
            </a:r>
          </a:p>
          <a:p>
            <a:pPr marL="32226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 1º </a:t>
            </a:r>
            <a:r>
              <a:rPr lang="pt-BR" sz="2400" dirty="0">
                <a:solidFill>
                  <a:schemeClr val="bg1"/>
                </a:solidFill>
                <a:effectLst/>
                <a:latin typeface="Aptos Display" panose="020B0004020202020204" pitchFamily="34" charset="0"/>
                <a:ea typeface="Times New Roman" panose="02020603050405020304" pitchFamily="18" charset="0"/>
              </a:rPr>
              <a:t>A dependência econômica das pessoas de que trata o inciso I do caput é presumida e a das demais deve ser comprovada. </a:t>
            </a:r>
          </a:p>
          <a:p>
            <a:pPr marL="32226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Tema 226 TNU</a:t>
            </a:r>
            <a:r>
              <a:rPr lang="pt-BR" sz="2400" dirty="0">
                <a:solidFill>
                  <a:schemeClr val="bg1"/>
                </a:solidFill>
                <a:effectLst/>
                <a:latin typeface="Aptos Display" panose="020B0004020202020204" pitchFamily="34" charset="0"/>
                <a:ea typeface="Times New Roman" panose="02020603050405020304" pitchFamily="18" charset="0"/>
              </a:rPr>
              <a:t>: </a:t>
            </a:r>
          </a:p>
          <a:p>
            <a:pPr marL="322262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A dependência econômica do cônjuge ou do companheiro relacionados no inciso I do art. 16 da Lei 8.213/91, em atenção à presunção disposta no §4º do mesmo dispositivo legal, é absoluta.</a:t>
            </a:r>
          </a:p>
          <a:p>
            <a:pPr marL="32226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OBS.</a:t>
            </a:r>
            <a:r>
              <a:rPr lang="pt-BR" sz="2400" dirty="0">
                <a:solidFill>
                  <a:schemeClr val="bg1"/>
                </a:solidFill>
                <a:effectLst/>
                <a:latin typeface="Aptos Display" panose="020B0004020202020204" pitchFamily="34" charset="0"/>
                <a:ea typeface="Times New Roman" panose="02020603050405020304" pitchFamily="18" charset="0"/>
              </a:rPr>
              <a:t>: Única hipótese de presunção relativa para filhos é para maiores de 21 anos que ficaram incapazes depois dessa idade.</a:t>
            </a:r>
          </a:p>
        </p:txBody>
      </p:sp>
      <p:sp>
        <p:nvSpPr>
          <p:cNvPr id="3" name="Subtítulo 2">
            <a:extLst>
              <a:ext uri="{FF2B5EF4-FFF2-40B4-BE49-F238E27FC236}">
                <a16:creationId xmlns:a16="http://schemas.microsoft.com/office/drawing/2014/main" id="{7C6D2D1D-868A-80EB-6996-28BAC53C22B1}"/>
              </a:ext>
            </a:extLst>
          </p:cNvPr>
          <p:cNvSpPr txBox="1">
            <a:spLocks/>
          </p:cNvSpPr>
          <p:nvPr/>
        </p:nvSpPr>
        <p:spPr>
          <a:xfrm>
            <a:off x="466165" y="365777"/>
            <a:ext cx="9350188" cy="13733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PRESUNÇÃO DE DEPENDÊNCIA ECONÔMICA ABSOLUTA</a:t>
            </a:r>
            <a:endParaRPr lang="pt-BR" b="1" dirty="0">
              <a:solidFill>
                <a:srgbClr val="FFC000"/>
              </a:solidFill>
              <a:latin typeface="Aptos Display"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387006761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466164" y="2608948"/>
            <a:ext cx="11187953" cy="3038225"/>
          </a:xfrm>
        </p:spPr>
        <p:txBody>
          <a:bodyPr numCol="1" spcCol="360000">
            <a:normAutofit/>
          </a:bodyPr>
          <a:lstStyle/>
          <a:p>
            <a:pPr marL="32226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 4º </a:t>
            </a:r>
            <a:r>
              <a:rPr lang="pt-BR" sz="2400" dirty="0">
                <a:solidFill>
                  <a:schemeClr val="bg1"/>
                </a:solidFill>
                <a:effectLst/>
                <a:latin typeface="Aptos Display" panose="020B0004020202020204" pitchFamily="34" charset="0"/>
                <a:ea typeface="Times New Roman" panose="02020603050405020304" pitchFamily="18" charset="0"/>
              </a:rPr>
              <a:t>A certidão de casamento comprova a qualidade de dependente do respectivo cônjuge para todos os fins previdenciários, inclusive quando registra o matrimônio de pessoas do mesmo sexo, desde que não haja separação de fato. Deverá ser colhida declaração do requerente no sentido da inexistência de separação de fato até a data do óbito, sob pena de responsabilização civil e criminal.</a:t>
            </a:r>
          </a:p>
        </p:txBody>
      </p:sp>
      <p:sp>
        <p:nvSpPr>
          <p:cNvPr id="3" name="Subtítulo 2">
            <a:extLst>
              <a:ext uri="{FF2B5EF4-FFF2-40B4-BE49-F238E27FC236}">
                <a16:creationId xmlns:a16="http://schemas.microsoft.com/office/drawing/2014/main" id="{7C6D2D1D-868A-80EB-6996-28BAC53C22B1}"/>
              </a:ext>
            </a:extLst>
          </p:cNvPr>
          <p:cNvSpPr txBox="1">
            <a:spLocks/>
          </p:cNvSpPr>
          <p:nvPr/>
        </p:nvSpPr>
        <p:spPr>
          <a:xfrm>
            <a:off x="466164" y="365777"/>
            <a:ext cx="9937009" cy="13733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FORMA DE COMPROVAÇÃO DA QUALIDADE DE DEPENDENTE CÔNJUGE - </a:t>
            </a:r>
            <a:r>
              <a:rPr lang="pt-BR" sz="2400" dirty="0">
                <a:solidFill>
                  <a:srgbClr val="FFC000"/>
                </a:solidFill>
                <a:effectLst/>
                <a:latin typeface="Aptos Display" panose="020B0004020202020204" pitchFamily="34" charset="0"/>
                <a:ea typeface="Times New Roman" panose="02020603050405020304" pitchFamily="18" charset="0"/>
              </a:rPr>
              <a:t>ART.178 DA IN </a:t>
            </a:r>
            <a:r>
              <a:rPr lang="pt-BR" sz="2400" dirty="0">
                <a:solidFill>
                  <a:schemeClr val="bg1"/>
                </a:solidFill>
                <a:effectLst/>
                <a:latin typeface="Aptos Display" panose="020B0004020202020204" pitchFamily="34" charset="0"/>
                <a:ea typeface="Times New Roman" panose="02020603050405020304" pitchFamily="18" charset="0"/>
              </a:rPr>
              <a:t>– </a:t>
            </a:r>
            <a:r>
              <a:rPr lang="pt-BR" sz="2400" dirty="0">
                <a:solidFill>
                  <a:srgbClr val="FFC000"/>
                </a:solidFill>
                <a:effectLst/>
                <a:latin typeface="Aptos Display" panose="020B0004020202020204" pitchFamily="34" charset="0"/>
                <a:ea typeface="Times New Roman" panose="02020603050405020304" pitchFamily="18" charset="0"/>
              </a:rPr>
              <a:t>art.22,§3º</a:t>
            </a:r>
            <a:endParaRPr lang="pt-BR" sz="2400" dirty="0">
              <a:solidFill>
                <a:schemeClr val="bg1"/>
              </a:solidFill>
              <a:effectLst/>
              <a:latin typeface="Aptos Display" panose="020B0004020202020204" pitchFamily="34" charset="0"/>
              <a:ea typeface="Times New Roman" panose="02020603050405020304" pitchFamily="18" charset="0"/>
            </a:endParaRPr>
          </a:p>
          <a:p>
            <a:pPr algn="l"/>
            <a:endParaRPr lang="pt-BR" b="1" dirty="0">
              <a:solidFill>
                <a:srgbClr val="FFC000"/>
              </a:solidFill>
              <a:latin typeface="Aptos Display" panose="020B0004020202020204" pitchFamily="34" charset="0"/>
              <a:ea typeface="Times New Roman" panose="02020603050405020304" pitchFamily="18" charset="0"/>
            </a:endParaRPr>
          </a:p>
          <a:p>
            <a:pPr algn="l"/>
            <a:r>
              <a:rPr lang="pt-BR" dirty="0">
                <a:solidFill>
                  <a:schemeClr val="bg1"/>
                </a:solidFill>
                <a:latin typeface="Aptos Display" panose="020B0004020202020204" pitchFamily="34" charset="0"/>
                <a:ea typeface="Times New Roman" panose="02020603050405020304" pitchFamily="18" charset="0"/>
              </a:rPr>
              <a:t>Comprovação do Casamento</a:t>
            </a:r>
          </a:p>
        </p:txBody>
      </p:sp>
    </p:spTree>
    <p:extLst>
      <p:ext uri="{BB962C8B-B14F-4D97-AF65-F5344CB8AC3E}">
        <p14:creationId xmlns:p14="http://schemas.microsoft.com/office/powerpoint/2010/main" val="64315787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630195" y="1124465"/>
            <a:ext cx="11023922" cy="5186394"/>
          </a:xfrm>
        </p:spPr>
        <p:txBody>
          <a:bodyPr numCol="1" spcCol="360000">
            <a:normAutofit/>
          </a:body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A maior causa de indeferimento de pensão por morte é justamente a falta de comprovação de união estável.</a:t>
            </a: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Embora a dependência seja presumida para o companheiro, é preciso demonstrar a condição de companheiro (a) na ocasião da morte do instituidor da pensão.</a:t>
            </a: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Com base nessa premissa, é infrutuoso juntar dezenas de documentos alusivos à convivência entre o casal de anos bem anteriores ao óbito, a menos que seja para robustecer provas contemporâneas ao falecimento.</a:t>
            </a: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Um exemplo clássico é a juntada de certidão de nascimento de vários filhos de décadas passadas. </a:t>
            </a: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Para o INSS, é necessário comprovar somente na época do óbito e no máximo mais de 02 anos antes do fato gerador para que a pensão dure mais de 04 meses.</a:t>
            </a:r>
          </a:p>
        </p:txBody>
      </p:sp>
      <p:sp>
        <p:nvSpPr>
          <p:cNvPr id="3" name="Subtítulo 2">
            <a:extLst>
              <a:ext uri="{FF2B5EF4-FFF2-40B4-BE49-F238E27FC236}">
                <a16:creationId xmlns:a16="http://schemas.microsoft.com/office/drawing/2014/main" id="{7C6D2D1D-868A-80EB-6996-28BAC53C22B1}"/>
              </a:ext>
            </a:extLst>
          </p:cNvPr>
          <p:cNvSpPr txBox="1">
            <a:spLocks/>
          </p:cNvSpPr>
          <p:nvPr/>
        </p:nvSpPr>
        <p:spPr>
          <a:xfrm>
            <a:off x="466164" y="365777"/>
            <a:ext cx="9937009" cy="13733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COMPROVAÇÃO DE UNIÃO ESTÁVEL</a:t>
            </a:r>
            <a:endParaRPr lang="pt-BR" b="1" dirty="0">
              <a:solidFill>
                <a:srgbClr val="FFC000"/>
              </a:solidFill>
              <a:latin typeface="Aptos Display"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34392304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466164" y="989351"/>
            <a:ext cx="11187953" cy="5321508"/>
          </a:xfrm>
        </p:spPr>
        <p:txBody>
          <a:bodyPr numCol="1" spcCol="360000">
            <a:normAutofit lnSpcReduction="10000"/>
          </a:body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A Portaria nº 991/22 elenca alguns documentos que podem ser considerados como provas de união estável.</a:t>
            </a:r>
          </a:p>
          <a:p>
            <a:pPr marL="32226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Art. 8º </a:t>
            </a:r>
            <a:r>
              <a:rPr lang="pt-BR" sz="2400" dirty="0">
                <a:solidFill>
                  <a:schemeClr val="bg1"/>
                </a:solidFill>
                <a:effectLst/>
                <a:latin typeface="Aptos Display" panose="020B0004020202020204" pitchFamily="34" charset="0"/>
                <a:ea typeface="Times New Roman" panose="02020603050405020304" pitchFamily="18" charset="0"/>
              </a:rPr>
              <a:t>A partir de 1º de julho de 2020, com a publicação do Decreto nº 10.410, para fins de comprovação da união estável e da dependência econômica, conforme o caso, deverão ser apresentados, no mínimo, 2 (dois) dos seguintes documentos, nos processos pendentes de análise:</a:t>
            </a:r>
          </a:p>
          <a:p>
            <a:pPr marL="32226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a:t>
            </a:r>
            <a:r>
              <a:rPr lang="pt-BR" sz="2400" dirty="0">
                <a:solidFill>
                  <a:schemeClr val="bg1"/>
                </a:solidFill>
                <a:effectLst/>
                <a:latin typeface="Aptos Display" panose="020B0004020202020204" pitchFamily="34" charset="0"/>
                <a:ea typeface="Times New Roman" panose="02020603050405020304" pitchFamily="18" charset="0"/>
              </a:rPr>
              <a:t> – certidão de nascimento de filho havido em comum;</a:t>
            </a:r>
          </a:p>
          <a:p>
            <a:pPr marL="32226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II</a:t>
            </a:r>
            <a:r>
              <a:rPr lang="pt-BR" sz="2400" dirty="0">
                <a:solidFill>
                  <a:schemeClr val="bg1"/>
                </a:solidFill>
                <a:effectLst/>
                <a:latin typeface="Aptos Display" panose="020B0004020202020204" pitchFamily="34" charset="0"/>
                <a:ea typeface="Times New Roman" panose="02020603050405020304" pitchFamily="18" charset="0"/>
              </a:rPr>
              <a:t> – certidão de casamento religioso;</a:t>
            </a:r>
          </a:p>
          <a:p>
            <a:pPr marL="32226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III</a:t>
            </a:r>
            <a:r>
              <a:rPr lang="pt-BR" sz="2400" dirty="0">
                <a:solidFill>
                  <a:schemeClr val="bg1"/>
                </a:solidFill>
                <a:effectLst/>
                <a:latin typeface="Aptos Display" panose="020B0004020202020204" pitchFamily="34" charset="0"/>
                <a:ea typeface="Times New Roman" panose="02020603050405020304" pitchFamily="18" charset="0"/>
              </a:rPr>
              <a:t> – declaração do imposto de renda do segurado, em que conste o interessado como seu dependente;</a:t>
            </a:r>
          </a:p>
          <a:p>
            <a:pPr marL="32226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IV</a:t>
            </a:r>
            <a:r>
              <a:rPr lang="pt-BR" sz="2400" dirty="0">
                <a:solidFill>
                  <a:schemeClr val="bg1"/>
                </a:solidFill>
                <a:effectLst/>
                <a:latin typeface="Aptos Display" panose="020B0004020202020204" pitchFamily="34" charset="0"/>
                <a:ea typeface="Times New Roman" panose="02020603050405020304" pitchFamily="18" charset="0"/>
              </a:rPr>
              <a:t> – disposições testamentárias;</a:t>
            </a:r>
          </a:p>
          <a:p>
            <a:pPr marL="32226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V</a:t>
            </a:r>
            <a:r>
              <a:rPr lang="pt-BR" sz="2400" dirty="0">
                <a:solidFill>
                  <a:schemeClr val="bg1"/>
                </a:solidFill>
                <a:effectLst/>
                <a:latin typeface="Aptos Display" panose="020B0004020202020204" pitchFamily="34" charset="0"/>
                <a:ea typeface="Times New Roman" panose="02020603050405020304" pitchFamily="18" charset="0"/>
              </a:rPr>
              <a:t> – declaração especial feita perante tabelião;</a:t>
            </a:r>
          </a:p>
        </p:txBody>
      </p:sp>
      <p:sp>
        <p:nvSpPr>
          <p:cNvPr id="3" name="Subtítulo 2">
            <a:extLst>
              <a:ext uri="{FF2B5EF4-FFF2-40B4-BE49-F238E27FC236}">
                <a16:creationId xmlns:a16="http://schemas.microsoft.com/office/drawing/2014/main" id="{7C6D2D1D-868A-80EB-6996-28BAC53C22B1}"/>
              </a:ext>
            </a:extLst>
          </p:cNvPr>
          <p:cNvSpPr txBox="1">
            <a:spLocks/>
          </p:cNvSpPr>
          <p:nvPr/>
        </p:nvSpPr>
        <p:spPr>
          <a:xfrm>
            <a:off x="466164" y="365777"/>
            <a:ext cx="9937009" cy="13733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COMPROVAÇÃO DE UNIÃO ESTÁVEL</a:t>
            </a:r>
            <a:endParaRPr lang="pt-BR" b="1" dirty="0">
              <a:solidFill>
                <a:srgbClr val="FFC000"/>
              </a:solidFill>
              <a:latin typeface="Aptos Display"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179552009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466164" y="989351"/>
            <a:ext cx="11187953" cy="5321508"/>
          </a:xfrm>
        </p:spPr>
        <p:txBody>
          <a:bodyPr numCol="1" spcCol="360000">
            <a:normAutofit/>
          </a:bodyPr>
          <a:lstStyle/>
          <a:p>
            <a:pPr marL="31337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VI</a:t>
            </a:r>
            <a:r>
              <a:rPr lang="pt-BR" sz="2400" dirty="0">
                <a:solidFill>
                  <a:schemeClr val="bg1"/>
                </a:solidFill>
                <a:effectLst/>
                <a:latin typeface="Aptos Display" panose="020B0004020202020204" pitchFamily="34" charset="0"/>
                <a:ea typeface="Times New Roman" panose="02020603050405020304" pitchFamily="18" charset="0"/>
              </a:rPr>
              <a:t> – prova de mesmo domicílio;</a:t>
            </a:r>
          </a:p>
          <a:p>
            <a:pPr marL="31337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VII </a:t>
            </a:r>
            <a:r>
              <a:rPr lang="pt-BR" sz="2400" dirty="0">
                <a:solidFill>
                  <a:schemeClr val="bg1"/>
                </a:solidFill>
                <a:effectLst/>
                <a:latin typeface="Aptos Display" panose="020B0004020202020204" pitchFamily="34" charset="0"/>
                <a:ea typeface="Times New Roman" panose="02020603050405020304" pitchFamily="18" charset="0"/>
              </a:rPr>
              <a:t>– prova de encargos domésticos evidentes e existência de sociedade ou comunhão nos atos da vida civil;</a:t>
            </a:r>
          </a:p>
          <a:p>
            <a:pPr marL="31337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VIII</a:t>
            </a:r>
            <a:r>
              <a:rPr lang="pt-BR" sz="2400" dirty="0">
                <a:solidFill>
                  <a:schemeClr val="bg1"/>
                </a:solidFill>
                <a:effectLst/>
                <a:latin typeface="Aptos Display" panose="020B0004020202020204" pitchFamily="34" charset="0"/>
                <a:ea typeface="Times New Roman" panose="02020603050405020304" pitchFamily="18" charset="0"/>
              </a:rPr>
              <a:t> – procuração ou fiança reciprocamente outorgada;</a:t>
            </a:r>
          </a:p>
          <a:p>
            <a:pPr marL="31337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IX</a:t>
            </a:r>
            <a:r>
              <a:rPr lang="pt-BR" sz="2400" dirty="0">
                <a:solidFill>
                  <a:schemeClr val="bg1"/>
                </a:solidFill>
                <a:effectLst/>
                <a:latin typeface="Aptos Display" panose="020B0004020202020204" pitchFamily="34" charset="0"/>
                <a:ea typeface="Times New Roman" panose="02020603050405020304" pitchFamily="18" charset="0"/>
              </a:rPr>
              <a:t> – conta bancária conjunta;</a:t>
            </a:r>
          </a:p>
          <a:p>
            <a:pPr marL="31337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a:t>
            </a:r>
            <a:r>
              <a:rPr lang="pt-BR" sz="2400" dirty="0">
                <a:solidFill>
                  <a:schemeClr val="bg1"/>
                </a:solidFill>
                <a:effectLst/>
                <a:latin typeface="Aptos Display" panose="020B0004020202020204" pitchFamily="34" charset="0"/>
                <a:ea typeface="Times New Roman" panose="02020603050405020304" pitchFamily="18" charset="0"/>
              </a:rPr>
              <a:t> – registro em associação de qualquer natureza, onde conste o interessado como dependente do segurado;</a:t>
            </a:r>
          </a:p>
          <a:p>
            <a:pPr marL="31337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XI</a:t>
            </a:r>
            <a:r>
              <a:rPr lang="pt-BR" sz="2400" dirty="0">
                <a:solidFill>
                  <a:schemeClr val="bg1"/>
                </a:solidFill>
                <a:effectLst/>
                <a:latin typeface="Aptos Display" panose="020B0004020202020204" pitchFamily="34" charset="0"/>
                <a:ea typeface="Times New Roman" panose="02020603050405020304" pitchFamily="18" charset="0"/>
              </a:rPr>
              <a:t> – anotação constante de ficha ou livro de registro de empregados;</a:t>
            </a:r>
          </a:p>
          <a:p>
            <a:pPr marL="31337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XII</a:t>
            </a:r>
            <a:r>
              <a:rPr lang="pt-BR" sz="2400" dirty="0">
                <a:solidFill>
                  <a:schemeClr val="bg1"/>
                </a:solidFill>
                <a:effectLst/>
                <a:latin typeface="Aptos Display" panose="020B0004020202020204" pitchFamily="34" charset="0"/>
                <a:ea typeface="Times New Roman" panose="02020603050405020304" pitchFamily="18" charset="0"/>
              </a:rPr>
              <a:t> – apólice de seguro da qual conste o segurado como instituidor do seguro e a pessoa interessada como sua beneficiária;</a:t>
            </a:r>
          </a:p>
        </p:txBody>
      </p:sp>
      <p:sp>
        <p:nvSpPr>
          <p:cNvPr id="3" name="Subtítulo 2">
            <a:extLst>
              <a:ext uri="{FF2B5EF4-FFF2-40B4-BE49-F238E27FC236}">
                <a16:creationId xmlns:a16="http://schemas.microsoft.com/office/drawing/2014/main" id="{7C6D2D1D-868A-80EB-6996-28BAC53C22B1}"/>
              </a:ext>
            </a:extLst>
          </p:cNvPr>
          <p:cNvSpPr txBox="1">
            <a:spLocks/>
          </p:cNvSpPr>
          <p:nvPr/>
        </p:nvSpPr>
        <p:spPr>
          <a:xfrm>
            <a:off x="466164" y="365777"/>
            <a:ext cx="9937009" cy="13733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COMPROVAÇÃO DE UNIÃO ESTÁVEL</a:t>
            </a:r>
            <a:endParaRPr lang="pt-BR" b="1" dirty="0">
              <a:solidFill>
                <a:srgbClr val="FFC000"/>
              </a:solidFill>
              <a:latin typeface="Aptos Display"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330314038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466164" y="1618938"/>
            <a:ext cx="11187953" cy="4706911"/>
          </a:xfrm>
        </p:spPr>
        <p:txBody>
          <a:bodyPr numCol="1" spcCol="360000">
            <a:normAutofit lnSpcReduction="10000"/>
          </a:bodyPr>
          <a:lstStyle/>
          <a:p>
            <a:pPr marL="31337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XIII</a:t>
            </a:r>
            <a:r>
              <a:rPr lang="pt-BR" sz="2400" dirty="0">
                <a:solidFill>
                  <a:schemeClr val="bg1"/>
                </a:solidFill>
                <a:effectLst/>
                <a:latin typeface="Aptos Display" panose="020B0004020202020204" pitchFamily="34" charset="0"/>
                <a:ea typeface="Times New Roman" panose="02020603050405020304" pitchFamily="18" charset="0"/>
              </a:rPr>
              <a:t> – ficha de tratamento em instituição de assistência médica, da qual conste o segurado como responsável;</a:t>
            </a:r>
          </a:p>
          <a:p>
            <a:pPr marL="31337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XIV</a:t>
            </a:r>
            <a:r>
              <a:rPr lang="pt-BR" sz="2400" dirty="0">
                <a:solidFill>
                  <a:schemeClr val="bg1"/>
                </a:solidFill>
                <a:effectLst/>
                <a:latin typeface="Aptos Display" panose="020B0004020202020204" pitchFamily="34" charset="0"/>
                <a:ea typeface="Times New Roman" panose="02020603050405020304" pitchFamily="18" charset="0"/>
              </a:rPr>
              <a:t> – escritura de compra e venda de imóvel pelo segurado em nome de dependente;</a:t>
            </a:r>
          </a:p>
          <a:p>
            <a:pPr marL="31337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XV</a:t>
            </a:r>
            <a:r>
              <a:rPr lang="pt-BR" sz="2400" dirty="0">
                <a:solidFill>
                  <a:schemeClr val="bg1"/>
                </a:solidFill>
                <a:effectLst/>
                <a:latin typeface="Aptos Display" panose="020B0004020202020204" pitchFamily="34" charset="0"/>
                <a:ea typeface="Times New Roman" panose="02020603050405020304" pitchFamily="18" charset="0"/>
              </a:rPr>
              <a:t> – declaração de não emancipação do dependente menor de 21 (vinte e um) anos;</a:t>
            </a:r>
          </a:p>
          <a:p>
            <a:pPr marL="31337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XVI</a:t>
            </a:r>
            <a:r>
              <a:rPr lang="pt-BR" sz="2400" dirty="0">
                <a:solidFill>
                  <a:schemeClr val="bg1"/>
                </a:solidFill>
                <a:effectLst/>
                <a:latin typeface="Aptos Display" panose="020B0004020202020204" pitchFamily="34" charset="0"/>
                <a:ea typeface="Times New Roman" panose="02020603050405020304" pitchFamily="18" charset="0"/>
              </a:rPr>
              <a:t> – certidão de casamento emitida no exterior, na forma do art. 10;</a:t>
            </a:r>
          </a:p>
          <a:p>
            <a:pPr marL="3133725" algn="just">
              <a:lnSpc>
                <a:spcPct val="100000"/>
              </a:lnSpc>
            </a:pPr>
            <a:r>
              <a:rPr lang="pt-BR" sz="2400" strike="sngStrike" dirty="0">
                <a:solidFill>
                  <a:srgbClr val="C00000"/>
                </a:solidFill>
                <a:effectLst/>
                <a:latin typeface="Aptos Display" panose="020B0004020202020204" pitchFamily="34" charset="0"/>
                <a:ea typeface="Times New Roman" panose="02020603050405020304" pitchFamily="18" charset="0"/>
              </a:rPr>
              <a:t>XVII – sentença judicial proferida em ação declaratória de união estável, ainda que a decisão judicial seja posterior ao fato gerador; ou </a:t>
            </a:r>
            <a:r>
              <a:rPr lang="pt-BR" sz="2400" dirty="0">
                <a:solidFill>
                  <a:schemeClr val="bg1"/>
                </a:solidFill>
                <a:effectLst/>
                <a:latin typeface="Aptos Display" panose="020B0004020202020204" pitchFamily="34" charset="0"/>
                <a:ea typeface="Times New Roman" panose="02020603050405020304" pitchFamily="18" charset="0"/>
              </a:rPr>
              <a:t>(alterado pela Portaria </a:t>
            </a:r>
            <a:r>
              <a:rPr lang="pt-BR" sz="2400" dirty="0" err="1">
                <a:solidFill>
                  <a:schemeClr val="bg1"/>
                </a:solidFill>
                <a:effectLst/>
                <a:latin typeface="Aptos Display" panose="020B0004020202020204" pitchFamily="34" charset="0"/>
                <a:ea typeface="Times New Roman" panose="02020603050405020304" pitchFamily="18" charset="0"/>
              </a:rPr>
              <a:t>Dirben</a:t>
            </a:r>
            <a:r>
              <a:rPr lang="pt-BR" sz="2400" dirty="0">
                <a:solidFill>
                  <a:schemeClr val="bg1"/>
                </a:solidFill>
                <a:effectLst/>
                <a:latin typeface="Aptos Display" panose="020B0004020202020204" pitchFamily="34" charset="0"/>
                <a:ea typeface="Times New Roman" panose="02020603050405020304" pitchFamily="18" charset="0"/>
              </a:rPr>
              <a:t>/INSS nº 1.080, de 06 de Dezembro de 2022)</a:t>
            </a:r>
          </a:p>
        </p:txBody>
      </p:sp>
      <p:sp>
        <p:nvSpPr>
          <p:cNvPr id="3" name="Subtítulo 2">
            <a:extLst>
              <a:ext uri="{FF2B5EF4-FFF2-40B4-BE49-F238E27FC236}">
                <a16:creationId xmlns:a16="http://schemas.microsoft.com/office/drawing/2014/main" id="{7C6D2D1D-868A-80EB-6996-28BAC53C22B1}"/>
              </a:ext>
            </a:extLst>
          </p:cNvPr>
          <p:cNvSpPr txBox="1">
            <a:spLocks/>
          </p:cNvSpPr>
          <p:nvPr/>
        </p:nvSpPr>
        <p:spPr>
          <a:xfrm>
            <a:off x="466164" y="365777"/>
            <a:ext cx="9937009" cy="13733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COMPROVAÇÃO DE UNIÃO ESTÁVEL</a:t>
            </a:r>
            <a:endParaRPr lang="pt-BR" b="1" dirty="0">
              <a:solidFill>
                <a:srgbClr val="FFC000"/>
              </a:solidFill>
              <a:latin typeface="Aptos Display"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182252271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466164" y="1618938"/>
            <a:ext cx="11187953" cy="4706911"/>
          </a:xfrm>
        </p:spPr>
        <p:txBody>
          <a:bodyPr numCol="1" spcCol="360000">
            <a:normAutofit/>
          </a:bodyPr>
          <a:lstStyle/>
          <a:p>
            <a:pPr marL="31337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XVII</a:t>
            </a:r>
            <a:r>
              <a:rPr lang="pt-BR" sz="2400" dirty="0">
                <a:solidFill>
                  <a:schemeClr val="bg1"/>
                </a:solidFill>
                <a:effectLst/>
                <a:latin typeface="Aptos Display" panose="020B0004020202020204" pitchFamily="34" charset="0"/>
                <a:ea typeface="Times New Roman" panose="02020603050405020304" pitchFamily="18" charset="0"/>
              </a:rPr>
              <a:t> – sentença judicial proferida em ação declaratória de união estável, ainda que a decisão judicial seja posterior ao fato gerador, observado o disposto no §6º deste artigo e § 1º à § 3º do art. 9º; ou</a:t>
            </a:r>
          </a:p>
          <a:p>
            <a:pPr marL="31337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XVIII</a:t>
            </a:r>
            <a:r>
              <a:rPr lang="pt-BR" sz="2400" dirty="0">
                <a:solidFill>
                  <a:schemeClr val="bg1"/>
                </a:solidFill>
                <a:effectLst/>
                <a:latin typeface="Aptos Display" panose="020B0004020202020204" pitchFamily="34" charset="0"/>
                <a:ea typeface="Times New Roman" panose="02020603050405020304" pitchFamily="18" charset="0"/>
              </a:rPr>
              <a:t> – quaisquer outros que possam levar à convicção do fato a comprovar.</a:t>
            </a:r>
          </a:p>
          <a:p>
            <a:pPr marL="31337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 1º </a:t>
            </a:r>
            <a:r>
              <a:rPr lang="pt-BR" sz="2400" dirty="0">
                <a:solidFill>
                  <a:schemeClr val="bg1"/>
                </a:solidFill>
                <a:effectLst/>
                <a:latin typeface="Aptos Display" panose="020B0004020202020204" pitchFamily="34" charset="0"/>
                <a:ea typeface="Times New Roman" panose="02020603050405020304" pitchFamily="18" charset="0"/>
              </a:rPr>
              <a:t>A relação dos documentos dispostos no caput é exemplificativa, podendo ser complementada ou substituída por outros documentos que formem convicção quanto ao fato que se pretende comprovar.</a:t>
            </a:r>
          </a:p>
        </p:txBody>
      </p:sp>
      <p:sp>
        <p:nvSpPr>
          <p:cNvPr id="3" name="Subtítulo 2">
            <a:extLst>
              <a:ext uri="{FF2B5EF4-FFF2-40B4-BE49-F238E27FC236}">
                <a16:creationId xmlns:a16="http://schemas.microsoft.com/office/drawing/2014/main" id="{7C6D2D1D-868A-80EB-6996-28BAC53C22B1}"/>
              </a:ext>
            </a:extLst>
          </p:cNvPr>
          <p:cNvSpPr txBox="1">
            <a:spLocks/>
          </p:cNvSpPr>
          <p:nvPr/>
        </p:nvSpPr>
        <p:spPr>
          <a:xfrm>
            <a:off x="466164" y="365777"/>
            <a:ext cx="9937009" cy="13733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COMPROVAÇÃO DE UNIÃO ESTÁVEL</a:t>
            </a:r>
            <a:endParaRPr lang="pt-BR" b="1" dirty="0">
              <a:solidFill>
                <a:srgbClr val="FFC000"/>
              </a:solidFill>
              <a:latin typeface="Aptos Display"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164478851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466164" y="1409076"/>
            <a:ext cx="11187953" cy="4691922"/>
          </a:xfrm>
        </p:spPr>
        <p:txBody>
          <a:bodyPr numCol="1" spcCol="360000">
            <a:normAutofit/>
          </a:bodyPr>
          <a:lstStyle/>
          <a:p>
            <a:pPr marL="3133725"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A exigência de que sejam apresentados pelos menos 2 documentos está na Lei de benefícios alterada pela lei nº 13.846/19. No entanto, na </a:t>
            </a:r>
            <a:r>
              <a:rPr lang="pt-BR" sz="2400" dirty="0">
                <a:solidFill>
                  <a:srgbClr val="FFC000"/>
                </a:solidFill>
                <a:effectLst/>
                <a:latin typeface="Aptos Display" panose="020B0004020202020204" pitchFamily="34" charset="0"/>
                <a:ea typeface="Times New Roman" panose="02020603050405020304" pitchFamily="18" charset="0"/>
              </a:rPr>
              <a:t>IN nº 128/22 </a:t>
            </a:r>
            <a:r>
              <a:rPr lang="pt-BR" sz="2400" dirty="0">
                <a:solidFill>
                  <a:schemeClr val="bg1"/>
                </a:solidFill>
                <a:effectLst/>
                <a:latin typeface="Aptos Display" panose="020B0004020202020204" pitchFamily="34" charset="0"/>
                <a:ea typeface="Times New Roman" panose="02020603050405020304" pitchFamily="18" charset="0"/>
              </a:rPr>
              <a:t>a regência requer que pelo menos um dos documentos seja apresentado em menos de 24 meses. Vejamos o art.180:</a:t>
            </a:r>
          </a:p>
          <a:p>
            <a:pPr marL="31337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Art. 180</a:t>
            </a:r>
            <a:r>
              <a:rPr lang="pt-BR" sz="2400" dirty="0">
                <a:solidFill>
                  <a:schemeClr val="bg1"/>
                </a:solidFill>
                <a:effectLst/>
                <a:latin typeface="Aptos Display" panose="020B0004020202020204" pitchFamily="34" charset="0"/>
                <a:ea typeface="Times New Roman" panose="02020603050405020304" pitchFamily="18" charset="0"/>
              </a:rPr>
              <a:t>. Para comprovação de união estável e de dependência econômica são exigidas duas provas materiais contemporâneas dos fatos</a:t>
            </a:r>
            <a:r>
              <a:rPr lang="pt-BR" sz="2400" b="1" dirty="0">
                <a:solidFill>
                  <a:srgbClr val="00B050"/>
                </a:solidFill>
                <a:effectLst/>
                <a:latin typeface="Aptos Display" panose="020B0004020202020204" pitchFamily="34" charset="0"/>
                <a:ea typeface="Times New Roman" panose="02020603050405020304" pitchFamily="18" charset="0"/>
              </a:rPr>
              <a:t>, sendo que pelo menos uma delas deve ter sido produzida em período não superior a 24 (vinte e quatro) meses anterior ao fato gerador</a:t>
            </a:r>
            <a:r>
              <a:rPr lang="pt-BR" sz="2400" dirty="0">
                <a:solidFill>
                  <a:schemeClr val="bg1"/>
                </a:solidFill>
                <a:effectLst/>
                <a:latin typeface="Aptos Display" panose="020B0004020202020204" pitchFamily="34" charset="0"/>
                <a:ea typeface="Times New Roman" panose="02020603050405020304" pitchFamily="18" charset="0"/>
              </a:rPr>
              <a:t>, não sendo admitida a prova exclusivamente testemunhal, exceto na ocorrência de motivo de força maior ou caso fortuito.</a:t>
            </a:r>
          </a:p>
        </p:txBody>
      </p:sp>
      <p:sp>
        <p:nvSpPr>
          <p:cNvPr id="3" name="Subtítulo 2">
            <a:extLst>
              <a:ext uri="{FF2B5EF4-FFF2-40B4-BE49-F238E27FC236}">
                <a16:creationId xmlns:a16="http://schemas.microsoft.com/office/drawing/2014/main" id="{7C6D2D1D-868A-80EB-6996-28BAC53C22B1}"/>
              </a:ext>
            </a:extLst>
          </p:cNvPr>
          <p:cNvSpPr txBox="1">
            <a:spLocks/>
          </p:cNvSpPr>
          <p:nvPr/>
        </p:nvSpPr>
        <p:spPr>
          <a:xfrm>
            <a:off x="466164" y="365777"/>
            <a:ext cx="9937009" cy="13733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COMPROVAÇÃO EM MENOS DE 24 MESES</a:t>
            </a:r>
          </a:p>
        </p:txBody>
      </p:sp>
    </p:spTree>
    <p:extLst>
      <p:ext uri="{BB962C8B-B14F-4D97-AF65-F5344CB8AC3E}">
        <p14:creationId xmlns:p14="http://schemas.microsoft.com/office/powerpoint/2010/main" val="74871618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466164" y="1559270"/>
            <a:ext cx="11187953" cy="4691922"/>
          </a:xfrm>
        </p:spPr>
        <p:txBody>
          <a:bodyPr numCol="1" spcCol="360000">
            <a:normAutofit/>
          </a:bodyPr>
          <a:lstStyle/>
          <a:p>
            <a:pPr marL="31337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Parágrafo único</a:t>
            </a:r>
            <a:r>
              <a:rPr lang="pt-BR" sz="2400" dirty="0">
                <a:solidFill>
                  <a:schemeClr val="bg1"/>
                </a:solidFill>
                <a:effectLst/>
                <a:latin typeface="Aptos Display" panose="020B0004020202020204" pitchFamily="34" charset="0"/>
                <a:ea typeface="Times New Roman" panose="02020603050405020304" pitchFamily="18" charset="0"/>
              </a:rPr>
              <a:t>. Caso o dependente só possua um documento emitido em período não superior a 24 (vinte e quatro) meses anteriores à data do fato gerador, a comprovação de vínculo ou de dependência econômica para esse período poderá ser suprida mediante </a:t>
            </a:r>
            <a:r>
              <a:rPr lang="pt-BR" sz="2400" b="1" dirty="0">
                <a:solidFill>
                  <a:srgbClr val="00B050"/>
                </a:solidFill>
                <a:effectLst/>
                <a:latin typeface="Aptos Display" panose="020B0004020202020204" pitchFamily="34" charset="0"/>
                <a:ea typeface="Times New Roman" panose="02020603050405020304" pitchFamily="18" charset="0"/>
              </a:rPr>
              <a:t>justificação administrativa</a:t>
            </a:r>
            <a:r>
              <a:rPr lang="pt-BR" sz="2400" dirty="0">
                <a:solidFill>
                  <a:schemeClr val="bg1"/>
                </a:solidFill>
                <a:effectLst/>
                <a:latin typeface="Aptos Display" panose="020B0004020202020204" pitchFamily="34" charset="0"/>
                <a:ea typeface="Times New Roman" panose="02020603050405020304" pitchFamily="18" charset="0"/>
              </a:rPr>
              <a:t>.</a:t>
            </a:r>
          </a:p>
          <a:p>
            <a:pPr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OBS.</a:t>
            </a:r>
            <a:r>
              <a:rPr lang="pt-BR" sz="2400" dirty="0">
                <a:solidFill>
                  <a:schemeClr val="bg1"/>
                </a:solidFill>
                <a:effectLst/>
                <a:latin typeface="Aptos Display" panose="020B0004020202020204" pitchFamily="34" charset="0"/>
                <a:ea typeface="Times New Roman" panose="02020603050405020304" pitchFamily="18" charset="0"/>
              </a:rPr>
              <a:t>: A JA é possível somente se um dos documentos for contemporâneo a menos de 24 meses, vez que se trata de comprovação essencial mais próxima do óbito e não pode ser suprida por prova testemunhal.</a:t>
            </a: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O contrário, no entanto, não é admissível para JA. Qual seja, a apresentação de somente um documento, mas emitido há mais de 24 meses da data do óbito.</a:t>
            </a:r>
          </a:p>
          <a:p>
            <a:pPr marL="3133725"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endParaRPr>
          </a:p>
        </p:txBody>
      </p:sp>
      <p:sp>
        <p:nvSpPr>
          <p:cNvPr id="3" name="Subtítulo 2">
            <a:extLst>
              <a:ext uri="{FF2B5EF4-FFF2-40B4-BE49-F238E27FC236}">
                <a16:creationId xmlns:a16="http://schemas.microsoft.com/office/drawing/2014/main" id="{7C6D2D1D-868A-80EB-6996-28BAC53C22B1}"/>
              </a:ext>
            </a:extLst>
          </p:cNvPr>
          <p:cNvSpPr txBox="1">
            <a:spLocks/>
          </p:cNvSpPr>
          <p:nvPr/>
        </p:nvSpPr>
        <p:spPr>
          <a:xfrm>
            <a:off x="466164" y="365777"/>
            <a:ext cx="9937009" cy="13733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COMPROVAÇÃO EM MENOS DE 24 MESES</a:t>
            </a:r>
          </a:p>
        </p:txBody>
      </p:sp>
    </p:spTree>
    <p:extLst>
      <p:ext uri="{BB962C8B-B14F-4D97-AF65-F5344CB8AC3E}">
        <p14:creationId xmlns:p14="http://schemas.microsoft.com/office/powerpoint/2010/main" val="366103220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331253" y="2278798"/>
            <a:ext cx="11187953" cy="2727917"/>
          </a:xfrm>
        </p:spPr>
        <p:txBody>
          <a:bodyPr numCol="1" spcCol="360000">
            <a:normAutofit/>
          </a:bodyPr>
          <a:lstStyle/>
          <a:p>
            <a:pPr marL="3133725"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 1º </a:t>
            </a:r>
            <a:r>
              <a:rPr lang="pt-BR" sz="2400" dirty="0">
                <a:solidFill>
                  <a:schemeClr val="bg1"/>
                </a:solidFill>
                <a:effectLst/>
                <a:latin typeface="Aptos Display" panose="020B0004020202020204" pitchFamily="34" charset="0"/>
                <a:ea typeface="Times New Roman" panose="02020603050405020304" pitchFamily="18" charset="0"/>
              </a:rPr>
              <a:t>A existência de dependente de qualquer das classes deste artigo exclui do direito às prestações os das classes seguintes. Art.16 da Lei n.8.213/91 - direito indisponível</a:t>
            </a:r>
          </a:p>
          <a:p>
            <a:pPr marL="3476625" indent="-342900" algn="just">
              <a:lnSpc>
                <a:spcPct val="100000"/>
              </a:lnSpc>
              <a:buFont typeface="Arial" panose="020B0604020202020204" pitchFamily="34" charset="0"/>
              <a:buChar char="•"/>
            </a:pPr>
            <a:r>
              <a:rPr lang="pt-BR" sz="2400" dirty="0">
                <a:solidFill>
                  <a:schemeClr val="bg1"/>
                </a:solidFill>
                <a:effectLst/>
                <a:latin typeface="Aptos Display" panose="020B0004020202020204" pitchFamily="34" charset="0"/>
                <a:ea typeface="Times New Roman" panose="02020603050405020304" pitchFamily="18" charset="0"/>
              </a:rPr>
              <a:t>Filhos e cônjuges/companheiros;</a:t>
            </a:r>
          </a:p>
          <a:p>
            <a:pPr marL="3476625" indent="-342900" algn="just">
              <a:lnSpc>
                <a:spcPct val="100000"/>
              </a:lnSpc>
              <a:buFont typeface="Arial" panose="020B0604020202020204" pitchFamily="34" charset="0"/>
              <a:buChar char="•"/>
            </a:pPr>
            <a:r>
              <a:rPr lang="pt-BR" sz="2400" dirty="0">
                <a:solidFill>
                  <a:schemeClr val="bg1"/>
                </a:solidFill>
                <a:effectLst/>
                <a:latin typeface="Aptos Display" panose="020B0004020202020204" pitchFamily="34" charset="0"/>
                <a:ea typeface="Times New Roman" panose="02020603050405020304" pitchFamily="18" charset="0"/>
              </a:rPr>
              <a:t>Pais</a:t>
            </a:r>
          </a:p>
          <a:p>
            <a:pPr marL="3476625" indent="-342900" algn="just">
              <a:lnSpc>
                <a:spcPct val="100000"/>
              </a:lnSpc>
              <a:buFont typeface="Arial" panose="020B0604020202020204" pitchFamily="34" charset="0"/>
              <a:buChar char="•"/>
            </a:pPr>
            <a:r>
              <a:rPr lang="pt-BR" sz="2400" dirty="0">
                <a:solidFill>
                  <a:schemeClr val="bg1"/>
                </a:solidFill>
                <a:effectLst/>
                <a:latin typeface="Aptos Display" panose="020B0004020202020204" pitchFamily="34" charset="0"/>
                <a:ea typeface="Times New Roman" panose="02020603050405020304" pitchFamily="18" charset="0"/>
              </a:rPr>
              <a:t>Irmãos</a:t>
            </a:r>
          </a:p>
        </p:txBody>
      </p:sp>
      <p:sp>
        <p:nvSpPr>
          <p:cNvPr id="3" name="Subtítulo 2">
            <a:extLst>
              <a:ext uri="{FF2B5EF4-FFF2-40B4-BE49-F238E27FC236}">
                <a16:creationId xmlns:a16="http://schemas.microsoft.com/office/drawing/2014/main" id="{7C6D2D1D-868A-80EB-6996-28BAC53C22B1}"/>
              </a:ext>
            </a:extLst>
          </p:cNvPr>
          <p:cNvSpPr txBox="1">
            <a:spLocks/>
          </p:cNvSpPr>
          <p:nvPr/>
        </p:nvSpPr>
        <p:spPr>
          <a:xfrm>
            <a:off x="1127495" y="1008330"/>
            <a:ext cx="9937009" cy="6351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pt-BR" sz="2800" b="1" dirty="0">
                <a:solidFill>
                  <a:srgbClr val="FFC000"/>
                </a:solidFill>
                <a:effectLst/>
                <a:latin typeface="Aptos Display" panose="020B0004020202020204" pitchFamily="34" charset="0"/>
                <a:ea typeface="Times New Roman" panose="02020603050405020304" pitchFamily="18" charset="0"/>
              </a:rPr>
              <a:t>COTAS E RATEIO</a:t>
            </a:r>
          </a:p>
        </p:txBody>
      </p:sp>
    </p:spTree>
    <p:extLst>
      <p:ext uri="{BB962C8B-B14F-4D97-AF65-F5344CB8AC3E}">
        <p14:creationId xmlns:p14="http://schemas.microsoft.com/office/powerpoint/2010/main" val="48688228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331253" y="877331"/>
            <a:ext cx="11187953" cy="5838262"/>
          </a:xfrm>
        </p:spPr>
        <p:txBody>
          <a:bodyPr numCol="1" spcCol="360000">
            <a:normAutofit fontScale="92500" lnSpcReduction="20000"/>
          </a:body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Rateio entre mesma classe</a:t>
            </a:r>
          </a:p>
          <a:p>
            <a:pPr marL="1379538"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Decreto 3.048/99</a:t>
            </a:r>
          </a:p>
          <a:p>
            <a:pPr marL="1379538"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Art. 106</a:t>
            </a:r>
            <a:r>
              <a:rPr lang="pt-BR" sz="2400" dirty="0">
                <a:solidFill>
                  <a:schemeClr val="bg1"/>
                </a:solidFill>
                <a:effectLst/>
                <a:latin typeface="Aptos Display" panose="020B0004020202020204" pitchFamily="34" charset="0"/>
                <a:ea typeface="Times New Roman" panose="02020603050405020304" pitchFamily="18" charset="0"/>
              </a:rPr>
              <a:t>.  A pensão por morte consiste em renda mensal equivalente a uma cota familiar de cinquenta por cento do valor da aposentadoria recebida pelo segurado ou daquela a que teria direito se fosse aposentado por incapacidade permanente na data do óbito, acrescida de cotas de dez pontos percentuais por dependente, até o máximo de cem por cento.</a:t>
            </a:r>
          </a:p>
          <a:p>
            <a:pPr marL="1379538" algn="just">
              <a:lnSpc>
                <a:spcPct val="100000"/>
              </a:lnSpc>
            </a:pPr>
            <a:r>
              <a:rPr lang="pt-BR" dirty="0">
                <a:solidFill>
                  <a:schemeClr val="bg1"/>
                </a:solidFill>
                <a:latin typeface="Aptos Display" panose="020B0004020202020204" pitchFamily="34" charset="0"/>
                <a:ea typeface="Times New Roman" panose="02020603050405020304" pitchFamily="18" charset="0"/>
              </a:rPr>
              <a:t>§</a:t>
            </a:r>
            <a:r>
              <a:rPr lang="pt-BR" dirty="0">
                <a:solidFill>
                  <a:srgbClr val="FFC000"/>
                </a:solidFill>
                <a:latin typeface="Aptos Display" panose="020B0004020202020204" pitchFamily="34" charset="0"/>
                <a:ea typeface="Times New Roman" panose="02020603050405020304" pitchFamily="18" charset="0"/>
              </a:rPr>
              <a:t> 2º  </a:t>
            </a:r>
            <a:r>
              <a:rPr lang="pt-BR" dirty="0">
                <a:solidFill>
                  <a:schemeClr val="bg1"/>
                </a:solidFill>
                <a:latin typeface="Aptos Display" panose="020B0004020202020204" pitchFamily="34" charset="0"/>
                <a:ea typeface="Times New Roman" panose="02020603050405020304" pitchFamily="18" charset="0"/>
              </a:rPr>
              <a:t>Na hipótese de haver dependente inválido ou com deficiência intelectual, mental ou grave, o valor da pensão por morte será equivalente a cem por cento do valor da aposentadoria recebida pelo segurado ou daquela a que teria direito se fosse aposentado por incapacidade permanente na data do óbito, até o limite máximo do salário de benefício do RGPS, observado o disposto no § 1º do art. 113. </a:t>
            </a:r>
          </a:p>
          <a:p>
            <a:pPr marL="1379538"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endParaRPr>
          </a:p>
          <a:p>
            <a:pPr marL="1379538"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Art.113, § 3º </a:t>
            </a:r>
            <a:r>
              <a:rPr lang="pt-BR" sz="2400" dirty="0">
                <a:solidFill>
                  <a:schemeClr val="bg1"/>
                </a:solidFill>
                <a:effectLst/>
                <a:latin typeface="Aptos Display" panose="020B0004020202020204" pitchFamily="34" charset="0"/>
                <a:ea typeface="Times New Roman" panose="02020603050405020304" pitchFamily="18" charset="0"/>
              </a:rPr>
              <a:t>As cotas por dependente cessarão com a perda dessa qualidade e não serão reversíveis aos demais dependentes, preservado o valor de cem por cento da pensão por morte quando o número de dependentes remanescentes for igual ou superior a cinco.</a:t>
            </a:r>
          </a:p>
        </p:txBody>
      </p:sp>
      <p:sp>
        <p:nvSpPr>
          <p:cNvPr id="3" name="Subtítulo 2">
            <a:extLst>
              <a:ext uri="{FF2B5EF4-FFF2-40B4-BE49-F238E27FC236}">
                <a16:creationId xmlns:a16="http://schemas.microsoft.com/office/drawing/2014/main" id="{7C6D2D1D-868A-80EB-6996-28BAC53C22B1}"/>
              </a:ext>
            </a:extLst>
          </p:cNvPr>
          <p:cNvSpPr txBox="1">
            <a:spLocks/>
          </p:cNvSpPr>
          <p:nvPr/>
        </p:nvSpPr>
        <p:spPr>
          <a:xfrm>
            <a:off x="466164" y="365777"/>
            <a:ext cx="9937009" cy="13733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latin typeface="Aptos Display" panose="020B0004020202020204" pitchFamily="34" charset="0"/>
                <a:ea typeface="Times New Roman" panose="02020603050405020304" pitchFamily="18" charset="0"/>
              </a:rPr>
              <a:t>CÁLCULO DA RENDA E REVERSÃO</a:t>
            </a:r>
            <a:endParaRPr lang="pt-BR" b="1" dirty="0">
              <a:solidFill>
                <a:srgbClr val="FFC000"/>
              </a:solidFill>
              <a:effectLst/>
              <a:latin typeface="Aptos Display"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359604151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355966" y="506627"/>
            <a:ext cx="11187953" cy="5961831"/>
          </a:xfrm>
        </p:spPr>
        <p:txBody>
          <a:bodyPr numCol="1" spcCol="360000">
            <a:normAutofit fontScale="92500" lnSpcReduction="10000"/>
          </a:bodyPr>
          <a:lstStyle/>
          <a:p>
            <a:pPr algn="just">
              <a:lnSpc>
                <a:spcPct val="100000"/>
              </a:lnSpc>
            </a:pPr>
            <a:r>
              <a:rPr lang="pt-BR" sz="2600" b="1" dirty="0">
                <a:solidFill>
                  <a:srgbClr val="FFC000"/>
                </a:solidFill>
                <a:effectLst/>
                <a:latin typeface="Aptos Display" panose="020B0004020202020204" pitchFamily="34" charset="0"/>
                <a:ea typeface="Times New Roman" panose="02020603050405020304" pitchFamily="18" charset="0"/>
              </a:rPr>
              <a:t>Ex-cônjuge e pensão alimentícia</a:t>
            </a:r>
          </a:p>
          <a:p>
            <a:pPr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Art.111 </a:t>
            </a:r>
            <a:r>
              <a:rPr lang="pt-BR" sz="2400" dirty="0">
                <a:solidFill>
                  <a:schemeClr val="bg1"/>
                </a:solidFill>
                <a:effectLst/>
                <a:latin typeface="Aptos Display" panose="020B0004020202020204" pitchFamily="34" charset="0"/>
                <a:ea typeface="Times New Roman" panose="02020603050405020304" pitchFamily="18" charset="0"/>
              </a:rPr>
              <a:t>do</a:t>
            </a:r>
            <a:r>
              <a:rPr lang="pt-BR" sz="2400" dirty="0">
                <a:solidFill>
                  <a:srgbClr val="FFC000"/>
                </a:solidFill>
                <a:effectLst/>
                <a:latin typeface="Aptos Display" panose="020B0004020202020204" pitchFamily="34" charset="0"/>
                <a:ea typeface="Times New Roman" panose="02020603050405020304" pitchFamily="18" charset="0"/>
              </a:rPr>
              <a:t> Decreto 3.048/99:</a:t>
            </a:r>
          </a:p>
          <a:p>
            <a:pPr marL="3225800"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O cônjuge divorciado ou separado judicialmente ou de fato, que recebia pensão de alimentos, receberá a pensão em igualdade de condições com os demais dependentes referidos no inciso I do art. 16.</a:t>
            </a:r>
          </a:p>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Parágrafo único</a:t>
            </a:r>
            <a:r>
              <a:rPr lang="pt-BR" sz="2400" dirty="0">
                <a:solidFill>
                  <a:schemeClr val="bg1"/>
                </a:solidFill>
                <a:effectLst/>
                <a:latin typeface="Aptos Display" panose="020B0004020202020204" pitchFamily="34" charset="0"/>
                <a:ea typeface="Times New Roman" panose="02020603050405020304" pitchFamily="18" charset="0"/>
              </a:rPr>
              <a:t>.  Na hipótese de o segurado estar, na data do seu óbito, obrigado por determinação judicial a pagar alimentos temporários a ex-cônjuge ou a ex-companheiro ou ex-companheira, a pensão por morte será devida pelo prazo remanescente na data do óbito, caso não incida outra hipótese de cancelamento anterior do benefício.               (Incluído pelo Decreto nº 10.410, de 2020)</a:t>
            </a:r>
          </a:p>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Súmula 336 STJ </a:t>
            </a:r>
            <a:r>
              <a:rPr lang="pt-BR" sz="2400" dirty="0">
                <a:solidFill>
                  <a:schemeClr val="bg1"/>
                </a:solidFill>
                <a:effectLst/>
                <a:latin typeface="Aptos Display" panose="020B0004020202020204" pitchFamily="34" charset="0"/>
                <a:ea typeface="Times New Roman" panose="02020603050405020304" pitchFamily="18" charset="0"/>
              </a:rPr>
              <a:t>- </a:t>
            </a:r>
            <a:r>
              <a:rPr lang="pt-BR" sz="2400" b="1" dirty="0">
                <a:solidFill>
                  <a:srgbClr val="00B050"/>
                </a:solidFill>
                <a:effectLst/>
                <a:latin typeface="Aptos Display" panose="020B0004020202020204" pitchFamily="34" charset="0"/>
                <a:ea typeface="Times New Roman" panose="02020603050405020304" pitchFamily="18" charset="0"/>
              </a:rPr>
              <a:t>Desde que comprovada a ulterior necessidade econômica, o cônjuge separado judicialmente, ainda que tenha dispensado a pensão alimentícia, </a:t>
            </a:r>
            <a:r>
              <a:rPr lang="pt-BR" sz="2400" dirty="0">
                <a:solidFill>
                  <a:schemeClr val="bg1"/>
                </a:solidFill>
                <a:effectLst/>
                <a:latin typeface="Aptos Display" panose="020B0004020202020204" pitchFamily="34" charset="0"/>
                <a:ea typeface="Times New Roman" panose="02020603050405020304" pitchFamily="18" charset="0"/>
              </a:rPr>
              <a:t>no processo de separação, tem direito à percepção de pensão previdenciária em decorrência do óbito do ex-marido. (antes do óbito)</a:t>
            </a:r>
          </a:p>
          <a:p>
            <a:pPr algn="just">
              <a:lnSpc>
                <a:spcPct val="100000"/>
              </a:lnSpc>
            </a:pPr>
            <a:endParaRPr lang="pt-BR" sz="2400" dirty="0">
              <a:solidFill>
                <a:srgbClr val="FFC000"/>
              </a:solidFill>
              <a:effectLst/>
              <a:latin typeface="Aptos Display"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28594339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331253" y="959371"/>
            <a:ext cx="11187953" cy="5756222"/>
          </a:xfrm>
        </p:spPr>
        <p:txBody>
          <a:bodyPr numCol="1" spcCol="360000">
            <a:normAutofit/>
          </a:bodyPr>
          <a:lstStyle/>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IN nº 128/22</a:t>
            </a:r>
          </a:p>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Art. 181</a:t>
            </a:r>
            <a:r>
              <a:rPr lang="pt-BR" sz="2400" dirty="0">
                <a:solidFill>
                  <a:schemeClr val="bg1"/>
                </a:solidFill>
                <a:effectLst/>
                <a:latin typeface="Aptos Display" panose="020B0004020202020204" pitchFamily="34" charset="0"/>
                <a:ea typeface="Times New Roman" panose="02020603050405020304" pitchFamily="18" charset="0"/>
              </a:rPr>
              <a:t>. A perda da qualidade de dependente ocorrerá:</a:t>
            </a:r>
          </a:p>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a:t>
            </a:r>
            <a:r>
              <a:rPr lang="pt-BR" sz="2400" dirty="0">
                <a:solidFill>
                  <a:schemeClr val="bg1"/>
                </a:solidFill>
                <a:effectLst/>
                <a:latin typeface="Aptos Display" panose="020B0004020202020204" pitchFamily="34" charset="0"/>
                <a:ea typeface="Times New Roman" panose="02020603050405020304" pitchFamily="18" charset="0"/>
              </a:rPr>
              <a:t> – para os dependentes em geral, pelo falecimento;</a:t>
            </a:r>
          </a:p>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II</a:t>
            </a:r>
            <a:r>
              <a:rPr lang="pt-BR" sz="2400" dirty="0">
                <a:solidFill>
                  <a:schemeClr val="bg1"/>
                </a:solidFill>
                <a:effectLst/>
                <a:latin typeface="Aptos Display" panose="020B0004020202020204" pitchFamily="34" charset="0"/>
                <a:ea typeface="Times New Roman" panose="02020603050405020304" pitchFamily="18" charset="0"/>
              </a:rPr>
              <a:t> – para o cônjuge, pela separação, seja extrajudicial, judicial ou de fato, pelo divórcio, pela anulação do casamento ou por sentença judicial transitada em julgado;</a:t>
            </a:r>
          </a:p>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III</a:t>
            </a:r>
            <a:r>
              <a:rPr lang="pt-BR" sz="2400" dirty="0">
                <a:solidFill>
                  <a:schemeClr val="bg1"/>
                </a:solidFill>
                <a:effectLst/>
                <a:latin typeface="Aptos Display" panose="020B0004020202020204" pitchFamily="34" charset="0"/>
                <a:ea typeface="Times New Roman" panose="02020603050405020304" pitchFamily="18" charset="0"/>
              </a:rPr>
              <a:t> – para o(a) companheiro(a), pela cessação da união estável com o segurado ou segurada, desde que não receba pensão alimentícia, observado o § 2º;</a:t>
            </a:r>
          </a:p>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IV</a:t>
            </a:r>
            <a:r>
              <a:rPr lang="pt-BR" sz="2400" dirty="0">
                <a:solidFill>
                  <a:schemeClr val="bg1"/>
                </a:solidFill>
                <a:effectLst/>
                <a:latin typeface="Aptos Display" panose="020B0004020202020204" pitchFamily="34" charset="0"/>
                <a:ea typeface="Times New Roman" panose="02020603050405020304" pitchFamily="18" charset="0"/>
              </a:rPr>
              <a:t> – para o filho, o enteado, o menor tutelado, ou o irmão, de qualquer condição, ao completarem 21 (vinte e um) anos de idade, observado os §§ 3º e 4º; e</a:t>
            </a:r>
          </a:p>
        </p:txBody>
      </p:sp>
      <p:sp>
        <p:nvSpPr>
          <p:cNvPr id="3" name="Subtítulo 2">
            <a:extLst>
              <a:ext uri="{FF2B5EF4-FFF2-40B4-BE49-F238E27FC236}">
                <a16:creationId xmlns:a16="http://schemas.microsoft.com/office/drawing/2014/main" id="{7C6D2D1D-868A-80EB-6996-28BAC53C22B1}"/>
              </a:ext>
            </a:extLst>
          </p:cNvPr>
          <p:cNvSpPr txBox="1">
            <a:spLocks/>
          </p:cNvSpPr>
          <p:nvPr/>
        </p:nvSpPr>
        <p:spPr>
          <a:xfrm>
            <a:off x="466164" y="365777"/>
            <a:ext cx="9937009" cy="13733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HIPÓTESES DE PERDA DA PENSÃO POR MORTE</a:t>
            </a:r>
          </a:p>
        </p:txBody>
      </p:sp>
    </p:spTree>
    <p:extLst>
      <p:ext uri="{BB962C8B-B14F-4D97-AF65-F5344CB8AC3E}">
        <p14:creationId xmlns:p14="http://schemas.microsoft.com/office/powerpoint/2010/main" val="307214721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331253" y="959371"/>
            <a:ext cx="11187953" cy="5756222"/>
          </a:xfrm>
        </p:spPr>
        <p:txBody>
          <a:bodyPr numCol="1" spcCol="360000">
            <a:normAutofit/>
          </a:bodyPr>
          <a:lstStyle/>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V</a:t>
            </a:r>
            <a:r>
              <a:rPr lang="pt-BR" sz="2400" dirty="0">
                <a:solidFill>
                  <a:schemeClr val="bg1"/>
                </a:solidFill>
                <a:effectLst/>
                <a:latin typeface="Aptos Display" panose="020B0004020202020204" pitchFamily="34" charset="0"/>
                <a:ea typeface="Times New Roman" panose="02020603050405020304" pitchFamily="18" charset="0"/>
              </a:rPr>
              <a:t> – pela adoção, para o filho adotado que receba pensão por morte dos pais biológicos, observando que a adoção produz efeitos a partir do trânsito em julgado da sentença que a concede.</a:t>
            </a:r>
          </a:p>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VI</a:t>
            </a:r>
            <a:r>
              <a:rPr lang="pt-BR" sz="2400" dirty="0">
                <a:solidFill>
                  <a:schemeClr val="bg1"/>
                </a:solidFill>
                <a:effectLst/>
                <a:latin typeface="Aptos Display" panose="020B0004020202020204" pitchFamily="34" charset="0"/>
                <a:ea typeface="Times New Roman" panose="02020603050405020304" pitchFamily="18" charset="0"/>
              </a:rPr>
              <a:t> – pela cessação da invalidez ou pelo afastamento da deficiência, exceto para os dependentes cônjuge, companheiro ou companheira e pais.</a:t>
            </a:r>
          </a:p>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 1º </a:t>
            </a:r>
            <a:r>
              <a:rPr lang="pt-BR" sz="2400" dirty="0">
                <a:solidFill>
                  <a:schemeClr val="bg1"/>
                </a:solidFill>
                <a:effectLst/>
                <a:latin typeface="Aptos Display" panose="020B0004020202020204" pitchFamily="34" charset="0"/>
                <a:ea typeface="Times New Roman" panose="02020603050405020304" pitchFamily="18" charset="0"/>
              </a:rPr>
              <a:t>Para fins de aplicação do inciso VI, deve ser observado que o exercício de atividade remunerada a partir de 3 de janeiro de 2016, data da entrada em vigência desta regra da Lei nº 13.146, de 6 de julho de 2015, inclusive na condição de microempreendedor, não impede a concessão ou manutenção da parte individual da pensão do dependente com deficiência intelectual ou mental ou com deficiência grave.</a:t>
            </a:r>
          </a:p>
        </p:txBody>
      </p:sp>
      <p:sp>
        <p:nvSpPr>
          <p:cNvPr id="3" name="Subtítulo 2">
            <a:extLst>
              <a:ext uri="{FF2B5EF4-FFF2-40B4-BE49-F238E27FC236}">
                <a16:creationId xmlns:a16="http://schemas.microsoft.com/office/drawing/2014/main" id="{7C6D2D1D-868A-80EB-6996-28BAC53C22B1}"/>
              </a:ext>
            </a:extLst>
          </p:cNvPr>
          <p:cNvSpPr txBox="1">
            <a:spLocks/>
          </p:cNvSpPr>
          <p:nvPr/>
        </p:nvSpPr>
        <p:spPr>
          <a:xfrm>
            <a:off x="466164" y="365777"/>
            <a:ext cx="9937009" cy="13733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HIPÓTESES DE PERDA DA PENSÃO POR MORTE</a:t>
            </a:r>
          </a:p>
        </p:txBody>
      </p:sp>
    </p:spTree>
    <p:extLst>
      <p:ext uri="{BB962C8B-B14F-4D97-AF65-F5344CB8AC3E}">
        <p14:creationId xmlns:p14="http://schemas.microsoft.com/office/powerpoint/2010/main" val="176853720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331253" y="959371"/>
            <a:ext cx="11187953" cy="5756222"/>
          </a:xfrm>
        </p:spPr>
        <p:txBody>
          <a:bodyPr numCol="1" spcCol="360000">
            <a:normAutofit/>
          </a:bodyPr>
          <a:lstStyle/>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 2º </a:t>
            </a:r>
            <a:r>
              <a:rPr lang="pt-BR" sz="2400" dirty="0">
                <a:solidFill>
                  <a:schemeClr val="bg1"/>
                </a:solidFill>
                <a:effectLst/>
                <a:latin typeface="Aptos Display" panose="020B0004020202020204" pitchFamily="34" charset="0"/>
                <a:ea typeface="Times New Roman" panose="02020603050405020304" pitchFamily="18" charset="0"/>
              </a:rPr>
              <a:t>O disposto nos inciso II e III não se aplicam ao cônjuge ou companheiro (a) que esteja recebendo pensão alimentícia, ou que comprove o recebimento de ajuda financeira, sob qualquer forma, após a separação ou divórcio.</a:t>
            </a:r>
          </a:p>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 3º </a:t>
            </a:r>
            <a:r>
              <a:rPr lang="pt-BR" sz="2400" dirty="0">
                <a:solidFill>
                  <a:schemeClr val="bg1"/>
                </a:solidFill>
                <a:effectLst/>
                <a:latin typeface="Aptos Display" panose="020B0004020202020204" pitchFamily="34" charset="0"/>
                <a:ea typeface="Times New Roman" panose="02020603050405020304" pitchFamily="18" charset="0"/>
              </a:rPr>
              <a:t>O dependente elencado no inciso IV, maior de 16 (dezesseis) anos, perde a qualidade de dependente antes de completar 21 (vinte e um) anos de idade, caso tenha ocorrido:</a:t>
            </a:r>
          </a:p>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a)</a:t>
            </a:r>
            <a:r>
              <a:rPr lang="pt-BR" sz="2400" dirty="0">
                <a:solidFill>
                  <a:schemeClr val="bg1"/>
                </a:solidFill>
                <a:effectLst/>
                <a:latin typeface="Aptos Display" panose="020B0004020202020204" pitchFamily="34" charset="0"/>
                <a:ea typeface="Times New Roman" panose="02020603050405020304" pitchFamily="18" charset="0"/>
              </a:rPr>
              <a:t> casamento;</a:t>
            </a:r>
          </a:p>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b)</a:t>
            </a:r>
            <a:r>
              <a:rPr lang="pt-BR" sz="2400" dirty="0">
                <a:solidFill>
                  <a:schemeClr val="bg1"/>
                </a:solidFill>
                <a:effectLst/>
                <a:latin typeface="Aptos Display" panose="020B0004020202020204" pitchFamily="34" charset="0"/>
                <a:ea typeface="Times New Roman" panose="02020603050405020304" pitchFamily="18" charset="0"/>
              </a:rPr>
              <a:t> início do exercício de emprego público efetivo;</a:t>
            </a:r>
          </a:p>
          <a:p>
            <a:pPr marL="3225800" algn="just">
              <a:lnSpc>
                <a:spcPct val="100000"/>
              </a:lnSpc>
            </a:pPr>
            <a:r>
              <a:rPr lang="pt-BR" sz="2400" dirty="0">
                <a:solidFill>
                  <a:srgbClr val="FFC000"/>
                </a:solidFill>
                <a:effectLst/>
                <a:latin typeface="Aptos Display" panose="020B0004020202020204" pitchFamily="34" charset="0"/>
                <a:ea typeface="Times New Roman" panose="02020603050405020304" pitchFamily="18" charset="0"/>
              </a:rPr>
              <a:t>c)</a:t>
            </a:r>
            <a:r>
              <a:rPr lang="pt-BR" sz="2400" dirty="0">
                <a:solidFill>
                  <a:schemeClr val="bg1"/>
                </a:solidFill>
                <a:effectLst/>
                <a:latin typeface="Aptos Display" panose="020B0004020202020204" pitchFamily="34" charset="0"/>
                <a:ea typeface="Times New Roman" panose="02020603050405020304" pitchFamily="18" charset="0"/>
              </a:rPr>
              <a:t> concessão de emancipação, pelos pais, ou de um deles na falta do outro, mediante instrumento público, independentemente de homologação judicial, ou por sentença do juiz, ouvido o tutor, se o menor tiver 16 (dezesseis) anos completos;</a:t>
            </a:r>
          </a:p>
        </p:txBody>
      </p:sp>
      <p:sp>
        <p:nvSpPr>
          <p:cNvPr id="3" name="Subtítulo 2">
            <a:extLst>
              <a:ext uri="{FF2B5EF4-FFF2-40B4-BE49-F238E27FC236}">
                <a16:creationId xmlns:a16="http://schemas.microsoft.com/office/drawing/2014/main" id="{7C6D2D1D-868A-80EB-6996-28BAC53C22B1}"/>
              </a:ext>
            </a:extLst>
          </p:cNvPr>
          <p:cNvSpPr txBox="1">
            <a:spLocks/>
          </p:cNvSpPr>
          <p:nvPr/>
        </p:nvSpPr>
        <p:spPr>
          <a:xfrm>
            <a:off x="466164" y="365777"/>
            <a:ext cx="9937009" cy="13733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HIPÓTESES DE PERDA DA PENSÃO POR MORTE</a:t>
            </a:r>
          </a:p>
        </p:txBody>
      </p:sp>
    </p:spTree>
    <p:extLst>
      <p:ext uri="{BB962C8B-B14F-4D97-AF65-F5344CB8AC3E}">
        <p14:creationId xmlns:p14="http://schemas.microsoft.com/office/powerpoint/2010/main" val="364975284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331253" y="1582369"/>
            <a:ext cx="11187953" cy="4376304"/>
          </a:xfrm>
        </p:spPr>
        <p:txBody>
          <a:bodyPr numCol="1" spcCol="360000">
            <a:normAutofit/>
          </a:body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	QUEM POSSUI CLIENTE QUE RECEBE BPC/LOAS SUGIRA RECOLHER PELO MENOS DE 6 EM 6 MESES NA CONDIÇÃO DE SEGURADO FACULTATIVO EM 11% SOBRE 01 SALÁRIO-MÍNIMO – ISSO GARANTIRÁ PENSÃO AOS DEPENDENTES;</a:t>
            </a: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	SE VOCÊ POSSUI CLIENTES QUE TEM FILHOS QUE SÃO AJUDADOS FINANCEIRAMENTE POR TERCEIROS (INCLUINDO TIOS E AVÓS), HÁ POSSIBILIDADE DE INGRESSAR COM PEDIDO DE GUARDA. OS PAIS AINDA CONTINUAM COM O PODER FAMILIAR E OS FILHOS TERÃO PODERÃO ACUMULAR ATÉ O4 PENSÕES;</a:t>
            </a: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	SEMPRE QUE HOUVER DEMANDA DE PENSÃO POR MORTE, PERGUNTE SE A MORTE FOI POR ACIDENTE PARA EVITAR TER QUE COMPROVAR MÍNIMO DE 18 CONTRIBUIÇÕES E CONVIVENCIA DE 2 ANOS </a:t>
            </a:r>
            <a:r>
              <a:rPr lang="pt-BR" sz="2400" b="1" dirty="0">
                <a:solidFill>
                  <a:srgbClr val="00B050"/>
                </a:solidFill>
                <a:effectLst/>
                <a:latin typeface="Aptos Display" panose="020B0004020202020204" pitchFamily="34" charset="0"/>
                <a:ea typeface="Times New Roman" panose="02020603050405020304" pitchFamily="18" charset="0"/>
              </a:rPr>
              <a:t>(duplo sim);</a:t>
            </a:r>
          </a:p>
        </p:txBody>
      </p:sp>
      <p:sp>
        <p:nvSpPr>
          <p:cNvPr id="3" name="Subtítulo 2">
            <a:extLst>
              <a:ext uri="{FF2B5EF4-FFF2-40B4-BE49-F238E27FC236}">
                <a16:creationId xmlns:a16="http://schemas.microsoft.com/office/drawing/2014/main" id="{7C6D2D1D-868A-80EB-6996-28BAC53C22B1}"/>
              </a:ext>
            </a:extLst>
          </p:cNvPr>
          <p:cNvSpPr txBox="1">
            <a:spLocks/>
          </p:cNvSpPr>
          <p:nvPr/>
        </p:nvSpPr>
        <p:spPr>
          <a:xfrm>
            <a:off x="466164" y="365777"/>
            <a:ext cx="9937009" cy="13733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DICAS FINAIS PENSÃO POR MORTE</a:t>
            </a:r>
          </a:p>
        </p:txBody>
      </p:sp>
    </p:spTree>
    <p:extLst>
      <p:ext uri="{BB962C8B-B14F-4D97-AF65-F5344CB8AC3E}">
        <p14:creationId xmlns:p14="http://schemas.microsoft.com/office/powerpoint/2010/main" val="92226995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10DB7AF7-70D1-7BD8-72F3-57F28A3FD5DB}"/>
              </a:ext>
            </a:extLst>
          </p:cNvPr>
          <p:cNvSpPr>
            <a:spLocks noGrp="1"/>
          </p:cNvSpPr>
          <p:nvPr>
            <p:ph type="subTitle" idx="1"/>
          </p:nvPr>
        </p:nvSpPr>
        <p:spPr>
          <a:xfrm>
            <a:off x="331253" y="1270870"/>
            <a:ext cx="11187953" cy="4918915"/>
          </a:xfrm>
        </p:spPr>
        <p:txBody>
          <a:bodyPr numCol="1" spcCol="360000">
            <a:normAutofit/>
          </a:body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	A RMI DAS PENSÕES PODEM SER REVISADAS SE OS DEPENDENTES FICAREM INVÁLIDOS OU DEFICIENTES – ISSO ACONTECE MUITO QUANDO AS VIÚVES FICAM BEM VELHINHAS DOENTES;</a:t>
            </a: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	FILHOS SOCIOAFETIVOS TEM DIREITO – GERALMENTE CASOS DE ENTEADOS. PODE SER FEITO DIRETAMENTE NO CARTÓRIO DE REGISTRO CIVIL SE O MENOR TIVER MAIS DE 12 ANOS. ISSO GARANTE PENSÃO POR MORTE A ELE TAMBÉM. PROVIMENTO 149/23 CNJ.</a:t>
            </a: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rPr>
              <a:t>•	QUANDO O FALECIDO ESTAVA DESEMPREGADO NA ÉPOCA DO ÓBITO, VERIFIQUE SE ELE ESTAVA DOENTE ANTES DE FALECER OU SE PRESTOU SERVIÇO PARA ALGUMA EMPRESA COMO BICO (ELETRICISTA, CARPINTEIRO, CORTADOR DE GRANA, SERVIÇOS GERAIS, ETC). ISSO ESTENDE A QUALIDADE DE SEGURADO E O DIREITO À PENSÃO.</a:t>
            </a:r>
          </a:p>
        </p:txBody>
      </p:sp>
      <p:sp>
        <p:nvSpPr>
          <p:cNvPr id="3" name="Subtítulo 2">
            <a:extLst>
              <a:ext uri="{FF2B5EF4-FFF2-40B4-BE49-F238E27FC236}">
                <a16:creationId xmlns:a16="http://schemas.microsoft.com/office/drawing/2014/main" id="{7C6D2D1D-868A-80EB-6996-28BAC53C22B1}"/>
              </a:ext>
            </a:extLst>
          </p:cNvPr>
          <p:cNvSpPr txBox="1">
            <a:spLocks/>
          </p:cNvSpPr>
          <p:nvPr/>
        </p:nvSpPr>
        <p:spPr>
          <a:xfrm>
            <a:off x="466164" y="365777"/>
            <a:ext cx="9937009" cy="13733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rgbClr val="FFC000"/>
                </a:solidFill>
                <a:effectLst/>
                <a:latin typeface="Aptos Display" panose="020B0004020202020204" pitchFamily="34" charset="0"/>
                <a:ea typeface="Times New Roman" panose="02020603050405020304" pitchFamily="18" charset="0"/>
              </a:rPr>
              <a:t>DICAS FINAIS PENSÃO POR MORTE</a:t>
            </a:r>
          </a:p>
        </p:txBody>
      </p:sp>
    </p:spTree>
    <p:extLst>
      <p:ext uri="{BB962C8B-B14F-4D97-AF65-F5344CB8AC3E}">
        <p14:creationId xmlns:p14="http://schemas.microsoft.com/office/powerpoint/2010/main" val="4122640890"/>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3333</TotalTime>
  <Words>20324</Words>
  <Application>Microsoft Macintosh PowerPoint</Application>
  <PresentationFormat>Widescreen</PresentationFormat>
  <Paragraphs>879</Paragraphs>
  <Slides>164</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164</vt:i4>
      </vt:variant>
    </vt:vector>
  </HeadingPairs>
  <TitlesOfParts>
    <vt:vector size="169" baseType="lpstr">
      <vt:lpstr>Aptos</vt:lpstr>
      <vt:lpstr>Aptos Display</vt:lpstr>
      <vt:lpstr>Arial</vt:lpstr>
      <vt:lpstr>Times New Roman</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Hugo Almeida</dc:creator>
  <cp:lastModifiedBy>Janaira Carvalho</cp:lastModifiedBy>
  <cp:revision>42</cp:revision>
  <dcterms:created xsi:type="dcterms:W3CDTF">2025-04-10T12:22:02Z</dcterms:created>
  <dcterms:modified xsi:type="dcterms:W3CDTF">2025-09-18T09:41:13Z</dcterms:modified>
</cp:coreProperties>
</file>