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73"/>
  </p:notesMasterIdLst>
  <p:sldIdLst>
    <p:sldId id="256" r:id="rId2"/>
    <p:sldId id="452" r:id="rId3"/>
    <p:sldId id="257" r:id="rId4"/>
    <p:sldId id="258" r:id="rId5"/>
    <p:sldId id="259" r:id="rId6"/>
    <p:sldId id="458" r:id="rId7"/>
    <p:sldId id="459" r:id="rId8"/>
    <p:sldId id="260" r:id="rId9"/>
    <p:sldId id="261" r:id="rId10"/>
    <p:sldId id="262" r:id="rId11"/>
    <p:sldId id="263" r:id="rId12"/>
    <p:sldId id="264" r:id="rId13"/>
    <p:sldId id="496" r:id="rId14"/>
    <p:sldId id="265" r:id="rId15"/>
    <p:sldId id="497" r:id="rId16"/>
    <p:sldId id="266" r:id="rId17"/>
    <p:sldId id="267" r:id="rId18"/>
    <p:sldId id="268" r:id="rId19"/>
    <p:sldId id="269" r:id="rId20"/>
    <p:sldId id="498" r:id="rId21"/>
    <p:sldId id="270" r:id="rId22"/>
    <p:sldId id="460" r:id="rId23"/>
    <p:sldId id="271" r:id="rId24"/>
    <p:sldId id="272" r:id="rId25"/>
    <p:sldId id="461" r:id="rId26"/>
    <p:sldId id="273" r:id="rId27"/>
    <p:sldId id="274" r:id="rId28"/>
    <p:sldId id="499" r:id="rId29"/>
    <p:sldId id="275" r:id="rId30"/>
    <p:sldId id="276" r:id="rId31"/>
    <p:sldId id="277" r:id="rId32"/>
    <p:sldId id="278" r:id="rId33"/>
    <p:sldId id="462" r:id="rId34"/>
    <p:sldId id="279" r:id="rId35"/>
    <p:sldId id="280" r:id="rId36"/>
    <p:sldId id="281" r:id="rId37"/>
    <p:sldId id="282" r:id="rId38"/>
    <p:sldId id="283" r:id="rId39"/>
    <p:sldId id="284" r:id="rId40"/>
    <p:sldId id="285" r:id="rId41"/>
    <p:sldId id="463" r:id="rId42"/>
    <p:sldId id="286" r:id="rId43"/>
    <p:sldId id="464" r:id="rId44"/>
    <p:sldId id="287" r:id="rId45"/>
    <p:sldId id="288" r:id="rId46"/>
    <p:sldId id="290" r:id="rId47"/>
    <p:sldId id="291" r:id="rId48"/>
    <p:sldId id="292" r:id="rId49"/>
    <p:sldId id="293" r:id="rId50"/>
    <p:sldId id="465" r:id="rId51"/>
    <p:sldId id="294" r:id="rId52"/>
    <p:sldId id="295" r:id="rId53"/>
    <p:sldId id="296" r:id="rId54"/>
    <p:sldId id="297" r:id="rId55"/>
    <p:sldId id="298" r:id="rId56"/>
    <p:sldId id="466" r:id="rId57"/>
    <p:sldId id="299" r:id="rId58"/>
    <p:sldId id="300" r:id="rId59"/>
    <p:sldId id="467" r:id="rId60"/>
    <p:sldId id="301" r:id="rId61"/>
    <p:sldId id="468" r:id="rId62"/>
    <p:sldId id="302" r:id="rId63"/>
    <p:sldId id="469" r:id="rId64"/>
    <p:sldId id="303" r:id="rId65"/>
    <p:sldId id="304" r:id="rId66"/>
    <p:sldId id="305" r:id="rId67"/>
    <p:sldId id="306" r:id="rId68"/>
    <p:sldId id="307" r:id="rId69"/>
    <p:sldId id="308" r:id="rId70"/>
    <p:sldId id="309" r:id="rId71"/>
    <p:sldId id="310" r:id="rId72"/>
    <p:sldId id="311" r:id="rId73"/>
    <p:sldId id="312" r:id="rId74"/>
    <p:sldId id="470" r:id="rId75"/>
    <p:sldId id="313" r:id="rId76"/>
    <p:sldId id="471" r:id="rId77"/>
    <p:sldId id="314" r:id="rId78"/>
    <p:sldId id="472" r:id="rId79"/>
    <p:sldId id="515" r:id="rId80"/>
    <p:sldId id="516" r:id="rId81"/>
    <p:sldId id="315" r:id="rId82"/>
    <p:sldId id="316" r:id="rId83"/>
    <p:sldId id="317" r:id="rId84"/>
    <p:sldId id="473" r:id="rId85"/>
    <p:sldId id="318" r:id="rId86"/>
    <p:sldId id="319" r:id="rId87"/>
    <p:sldId id="320" r:id="rId88"/>
    <p:sldId id="321" r:id="rId89"/>
    <p:sldId id="325" r:id="rId90"/>
    <p:sldId id="322" r:id="rId91"/>
    <p:sldId id="323" r:id="rId92"/>
    <p:sldId id="324" r:id="rId93"/>
    <p:sldId id="474" r:id="rId94"/>
    <p:sldId id="326" r:id="rId95"/>
    <p:sldId id="327" r:id="rId96"/>
    <p:sldId id="328" r:id="rId97"/>
    <p:sldId id="329" r:id="rId98"/>
    <p:sldId id="331" r:id="rId99"/>
    <p:sldId id="475" r:id="rId100"/>
    <p:sldId id="332" r:id="rId101"/>
    <p:sldId id="476" r:id="rId102"/>
    <p:sldId id="333" r:id="rId103"/>
    <p:sldId id="334" r:id="rId104"/>
    <p:sldId id="335" r:id="rId105"/>
    <p:sldId id="336" r:id="rId106"/>
    <p:sldId id="337" r:id="rId107"/>
    <p:sldId id="338" r:id="rId108"/>
    <p:sldId id="339" r:id="rId109"/>
    <p:sldId id="517" r:id="rId110"/>
    <p:sldId id="521" r:id="rId111"/>
    <p:sldId id="522" r:id="rId112"/>
    <p:sldId id="523" r:id="rId113"/>
    <p:sldId id="524" r:id="rId114"/>
    <p:sldId id="519" r:id="rId115"/>
    <p:sldId id="525" r:id="rId116"/>
    <p:sldId id="526" r:id="rId117"/>
    <p:sldId id="520" r:id="rId118"/>
    <p:sldId id="527" r:id="rId119"/>
    <p:sldId id="528" r:id="rId120"/>
    <p:sldId id="518" r:id="rId121"/>
    <p:sldId id="435" r:id="rId122"/>
    <p:sldId id="340" r:id="rId123"/>
    <p:sldId id="341" r:id="rId124"/>
    <p:sldId id="342" r:id="rId125"/>
    <p:sldId id="343" r:id="rId126"/>
    <p:sldId id="344" r:id="rId127"/>
    <p:sldId id="345" r:id="rId128"/>
    <p:sldId id="346" r:id="rId129"/>
    <p:sldId id="347" r:id="rId130"/>
    <p:sldId id="348" r:id="rId131"/>
    <p:sldId id="349" r:id="rId132"/>
    <p:sldId id="350" r:id="rId133"/>
    <p:sldId id="351" r:id="rId134"/>
    <p:sldId id="353" r:id="rId135"/>
    <p:sldId id="355" r:id="rId136"/>
    <p:sldId id="477" r:id="rId137"/>
    <p:sldId id="354" r:id="rId138"/>
    <p:sldId id="356" r:id="rId139"/>
    <p:sldId id="357" r:id="rId140"/>
    <p:sldId id="478" r:id="rId141"/>
    <p:sldId id="358" r:id="rId142"/>
    <p:sldId id="359" r:id="rId143"/>
    <p:sldId id="360" r:id="rId144"/>
    <p:sldId id="361" r:id="rId145"/>
    <p:sldId id="362" r:id="rId146"/>
    <p:sldId id="363" r:id="rId147"/>
    <p:sldId id="364" r:id="rId148"/>
    <p:sldId id="366" r:id="rId149"/>
    <p:sldId id="365" r:id="rId150"/>
    <p:sldId id="367" r:id="rId151"/>
    <p:sldId id="368" r:id="rId152"/>
    <p:sldId id="369" r:id="rId153"/>
    <p:sldId id="370" r:id="rId154"/>
    <p:sldId id="371" r:id="rId155"/>
    <p:sldId id="479" r:id="rId156"/>
    <p:sldId id="372" r:id="rId157"/>
    <p:sldId id="480" r:id="rId158"/>
    <p:sldId id="373" r:id="rId159"/>
    <p:sldId id="374" r:id="rId160"/>
    <p:sldId id="375" r:id="rId161"/>
    <p:sldId id="481" r:id="rId162"/>
    <p:sldId id="376" r:id="rId163"/>
    <p:sldId id="482" r:id="rId164"/>
    <p:sldId id="378" r:id="rId165"/>
    <p:sldId id="377" r:id="rId166"/>
    <p:sldId id="379" r:id="rId167"/>
    <p:sldId id="483" r:id="rId168"/>
    <p:sldId id="380" r:id="rId169"/>
    <p:sldId id="381" r:id="rId170"/>
    <p:sldId id="382" r:id="rId171"/>
    <p:sldId id="383" r:id="rId172"/>
    <p:sldId id="384" r:id="rId173"/>
    <p:sldId id="385" r:id="rId174"/>
    <p:sldId id="386" r:id="rId175"/>
    <p:sldId id="387" r:id="rId176"/>
    <p:sldId id="388" r:id="rId177"/>
    <p:sldId id="389" r:id="rId178"/>
    <p:sldId id="484" r:id="rId179"/>
    <p:sldId id="485" r:id="rId180"/>
    <p:sldId id="390" r:id="rId181"/>
    <p:sldId id="391" r:id="rId182"/>
    <p:sldId id="392" r:id="rId183"/>
    <p:sldId id="393" r:id="rId184"/>
    <p:sldId id="394" r:id="rId185"/>
    <p:sldId id="508" r:id="rId186"/>
    <p:sldId id="509" r:id="rId187"/>
    <p:sldId id="510" r:id="rId188"/>
    <p:sldId id="511" r:id="rId189"/>
    <p:sldId id="512" r:id="rId190"/>
    <p:sldId id="513" r:id="rId191"/>
    <p:sldId id="514" r:id="rId192"/>
    <p:sldId id="507" r:id="rId193"/>
    <p:sldId id="395" r:id="rId194"/>
    <p:sldId id="396" r:id="rId195"/>
    <p:sldId id="397" r:id="rId196"/>
    <p:sldId id="399" r:id="rId197"/>
    <p:sldId id="486" r:id="rId198"/>
    <p:sldId id="400" r:id="rId199"/>
    <p:sldId id="401" r:id="rId200"/>
    <p:sldId id="402" r:id="rId201"/>
    <p:sldId id="403" r:id="rId202"/>
    <p:sldId id="404" r:id="rId203"/>
    <p:sldId id="405" r:id="rId204"/>
    <p:sldId id="529" r:id="rId205"/>
    <p:sldId id="530" r:id="rId206"/>
    <p:sldId id="531" r:id="rId207"/>
    <p:sldId id="406" r:id="rId208"/>
    <p:sldId id="407" r:id="rId209"/>
    <p:sldId id="408" r:id="rId210"/>
    <p:sldId id="409" r:id="rId211"/>
    <p:sldId id="501" r:id="rId212"/>
    <p:sldId id="502" r:id="rId213"/>
    <p:sldId id="503" r:id="rId214"/>
    <p:sldId id="504" r:id="rId215"/>
    <p:sldId id="505" r:id="rId216"/>
    <p:sldId id="506" r:id="rId217"/>
    <p:sldId id="500" r:id="rId218"/>
    <p:sldId id="411" r:id="rId219"/>
    <p:sldId id="412" r:id="rId220"/>
    <p:sldId id="413" r:id="rId221"/>
    <p:sldId id="414" r:id="rId222"/>
    <p:sldId id="415" r:id="rId223"/>
    <p:sldId id="416" r:id="rId224"/>
    <p:sldId id="417" r:id="rId225"/>
    <p:sldId id="418" r:id="rId226"/>
    <p:sldId id="419" r:id="rId227"/>
    <p:sldId id="420" r:id="rId228"/>
    <p:sldId id="421" r:id="rId229"/>
    <p:sldId id="487" r:id="rId230"/>
    <p:sldId id="422" r:id="rId231"/>
    <p:sldId id="423" r:id="rId232"/>
    <p:sldId id="424" r:id="rId233"/>
    <p:sldId id="425" r:id="rId234"/>
    <p:sldId id="426" r:id="rId235"/>
    <p:sldId id="427" r:id="rId236"/>
    <p:sldId id="428" r:id="rId237"/>
    <p:sldId id="429" r:id="rId238"/>
    <p:sldId id="430" r:id="rId239"/>
    <p:sldId id="431" r:id="rId240"/>
    <p:sldId id="432" r:id="rId241"/>
    <p:sldId id="433" r:id="rId242"/>
    <p:sldId id="453" r:id="rId243"/>
    <p:sldId id="454" r:id="rId244"/>
    <p:sldId id="455" r:id="rId245"/>
    <p:sldId id="456" r:id="rId246"/>
    <p:sldId id="457" r:id="rId247"/>
    <p:sldId id="434" r:id="rId248"/>
    <p:sldId id="436" r:id="rId249"/>
    <p:sldId id="495" r:id="rId250"/>
    <p:sldId id="437" r:id="rId251"/>
    <p:sldId id="438" r:id="rId252"/>
    <p:sldId id="439" r:id="rId253"/>
    <p:sldId id="494" r:id="rId254"/>
    <p:sldId id="440" r:id="rId255"/>
    <p:sldId id="488" r:id="rId256"/>
    <p:sldId id="441" r:id="rId257"/>
    <p:sldId id="442" r:id="rId258"/>
    <p:sldId id="489" r:id="rId259"/>
    <p:sldId id="443" r:id="rId260"/>
    <p:sldId id="444" r:id="rId261"/>
    <p:sldId id="493" r:id="rId262"/>
    <p:sldId id="445" r:id="rId263"/>
    <p:sldId id="492" r:id="rId264"/>
    <p:sldId id="446" r:id="rId265"/>
    <p:sldId id="447" r:id="rId266"/>
    <p:sldId id="448" r:id="rId267"/>
    <p:sldId id="490" r:id="rId268"/>
    <p:sldId id="449" r:id="rId269"/>
    <p:sldId id="491" r:id="rId270"/>
    <p:sldId id="450" r:id="rId271"/>
    <p:sldId id="451" r:id="rId27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3A7AE-2312-7A41-B859-662C246E95E4}" v="183" dt="2025-03-13T16:03:00.083"/>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5687"/>
  </p:normalViewPr>
  <p:slideViewPr>
    <p:cSldViewPr snapToGrid="0" showGuides="1">
      <p:cViewPr varScale="1">
        <p:scale>
          <a:sx n="107" d="100"/>
          <a:sy n="107" d="100"/>
        </p:scale>
        <p:origin x="2304" y="102"/>
      </p:cViewPr>
      <p:guideLst>
        <p:guide orient="horz" pos="2160"/>
        <p:guide pos="3863"/>
      </p:guideLst>
    </p:cSldViewPr>
  </p:slideViewPr>
  <p:outlineViewPr>
    <p:cViewPr>
      <p:scale>
        <a:sx n="33" d="100"/>
        <a:sy n="33" d="100"/>
      </p:scale>
      <p:origin x="0" y="-220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viewProps" Target="view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theme" Target="theme/theme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tableStyles" Target="tableStyle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microsoft.com/office/2015/10/relationships/revisionInfo" Target="revisionInfo.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10FDB5-1053-0E4B-A9D5-104633D79E8F}" type="datetimeFigureOut">
              <a:rPr lang="pt-BR" smtClean="0"/>
              <a:t>13/03/2025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7C0FD5-649D-0C46-A351-F24E3DE50A87}" type="slidenum">
              <a:rPr lang="pt-BR" smtClean="0"/>
              <a:t>‹nº›</a:t>
            </a:fld>
            <a:endParaRPr lang="pt-BR"/>
          </a:p>
        </p:txBody>
      </p:sp>
    </p:spTree>
    <p:extLst>
      <p:ext uri="{BB962C8B-B14F-4D97-AF65-F5344CB8AC3E}">
        <p14:creationId xmlns:p14="http://schemas.microsoft.com/office/powerpoint/2010/main" val="65727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E57C0FD5-649D-0C46-A351-F24E3DE50A87}" type="slidenum">
              <a:rPr lang="pt-BR" smtClean="0"/>
              <a:t>96</a:t>
            </a:fld>
            <a:endParaRPr lang="pt-BR"/>
          </a:p>
        </p:txBody>
      </p:sp>
    </p:spTree>
    <p:extLst>
      <p:ext uri="{BB962C8B-B14F-4D97-AF65-F5344CB8AC3E}">
        <p14:creationId xmlns:p14="http://schemas.microsoft.com/office/powerpoint/2010/main" val="4222044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E57C0FD5-649D-0C46-A351-F24E3DE50A87}" type="slidenum">
              <a:rPr lang="pt-BR" smtClean="0"/>
              <a:t>98</a:t>
            </a:fld>
            <a:endParaRPr lang="pt-BR"/>
          </a:p>
        </p:txBody>
      </p:sp>
    </p:spTree>
    <p:extLst>
      <p:ext uri="{BB962C8B-B14F-4D97-AF65-F5344CB8AC3E}">
        <p14:creationId xmlns:p14="http://schemas.microsoft.com/office/powerpoint/2010/main" val="3450528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E57C0FD5-649D-0C46-A351-F24E3DE50A87}" type="slidenum">
              <a:rPr lang="pt-BR" smtClean="0"/>
              <a:t>100</a:t>
            </a:fld>
            <a:endParaRPr lang="pt-BR"/>
          </a:p>
        </p:txBody>
      </p:sp>
    </p:spTree>
    <p:extLst>
      <p:ext uri="{BB962C8B-B14F-4D97-AF65-F5344CB8AC3E}">
        <p14:creationId xmlns:p14="http://schemas.microsoft.com/office/powerpoint/2010/main" val="1059112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E57C0FD5-649D-0C46-A351-F24E3DE50A87}" type="slidenum">
              <a:rPr lang="pt-BR" smtClean="0"/>
              <a:t>113</a:t>
            </a:fld>
            <a:endParaRPr lang="pt-BR"/>
          </a:p>
        </p:txBody>
      </p:sp>
    </p:spTree>
    <p:extLst>
      <p:ext uri="{BB962C8B-B14F-4D97-AF65-F5344CB8AC3E}">
        <p14:creationId xmlns:p14="http://schemas.microsoft.com/office/powerpoint/2010/main" val="2154363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761EB3-37C1-063B-DF78-6AD2E078791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CFCCEC4-CD3D-C3AF-FD7B-7131C63B39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0D898E6-5466-F94B-2E96-4041BBCAB8C1}"/>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50153F5A-F83D-5DB0-9652-960FC3721BD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E8AA04-5FBD-51E9-0D94-581CF5486011}"/>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427806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8921D4-811C-4E73-1CDC-1C12AAFE3C2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365D2ED-D9F4-B690-9D2C-A80AEBBEBB1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D1F3336-B271-5C29-FFC0-734B34B1624F}"/>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59762220-1600-1B96-227F-DD09BE6268D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37F9DBF-7C4E-A3BC-9928-221F578AD986}"/>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46523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01A2DC-B38B-55A0-E849-7AFAE6E1329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64B6D9E-B899-E32A-C4F8-CC1E60D1EC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B4CAAF9-D4D5-B8F0-C13D-B57BCD710B88}"/>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68294D1D-C816-491B-5333-DAA4ED38005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10C8A64-2122-13EF-ABE3-3969D24606B6}"/>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890361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415BB-0010-5B47-7ECD-1B6C9EA7CA0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0DC9254-6B26-E1EC-4391-1CCE5473BD2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B07DFFD-1925-1427-5E0F-4CC5A1A1D91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7138162-F2F8-68EB-BA2D-27241F3BF159}"/>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6" name="Espaço Reservado para Rodapé 5">
            <a:extLst>
              <a:ext uri="{FF2B5EF4-FFF2-40B4-BE49-F238E27FC236}">
                <a16:creationId xmlns:a16="http://schemas.microsoft.com/office/drawing/2014/main" id="{E73C56DC-C19A-45E4-BFDC-FDDCED54C43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15CBE12-DF1D-FB1C-93B2-26405110ED0F}"/>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150920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62BE6-04D9-A30C-F06A-A5624206C95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931B444-C26F-9247-B675-199F7CA835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5B081D2-DEB2-5797-C233-D5BF4E1CDB4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5BEB548-9FE3-1710-46CB-8F0E278207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4BF96BD-BA3D-B728-611B-C19418E4E43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E0221A2-4676-4A34-169F-A6AD560D9515}"/>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8" name="Espaço Reservado para Rodapé 7">
            <a:extLst>
              <a:ext uri="{FF2B5EF4-FFF2-40B4-BE49-F238E27FC236}">
                <a16:creationId xmlns:a16="http://schemas.microsoft.com/office/drawing/2014/main" id="{DEE078B6-486A-C6CE-7FDD-96C1C1548E2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C6D2A68-B8D9-9209-0F4C-ECAEFCE2B039}"/>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667561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6B045D-4BBB-E0ED-62B3-47D21E8932B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9F98501-FF92-236D-15A4-7B0E39C4220E}"/>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4" name="Espaço Reservado para Rodapé 3">
            <a:extLst>
              <a:ext uri="{FF2B5EF4-FFF2-40B4-BE49-F238E27FC236}">
                <a16:creationId xmlns:a16="http://schemas.microsoft.com/office/drawing/2014/main" id="{A13FD5CC-C5BC-E797-A00F-0CE1C7313093}"/>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F7A0EA5-4D6B-E800-DB17-D8E401ACFAF7}"/>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90193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32B2459-76C7-118D-9597-1F1F03CCA8E2}"/>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3" name="Espaço Reservado para Rodapé 2">
            <a:extLst>
              <a:ext uri="{FF2B5EF4-FFF2-40B4-BE49-F238E27FC236}">
                <a16:creationId xmlns:a16="http://schemas.microsoft.com/office/drawing/2014/main" id="{DAF28ED7-DD63-3480-BD6A-9AD18A8446B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A387E14-D4CD-3626-2312-2541ED7229F5}"/>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26570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258091-91D2-4C9A-5BD7-D81CCD49FA2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391CF5B-61D0-F510-2147-6DF29C0AFC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50BE7B5-7C50-6D5D-E163-654DF0A8D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41FDE03-1737-2172-5EAE-0F1D9CA41492}"/>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6" name="Espaço Reservado para Rodapé 5">
            <a:extLst>
              <a:ext uri="{FF2B5EF4-FFF2-40B4-BE49-F238E27FC236}">
                <a16:creationId xmlns:a16="http://schemas.microsoft.com/office/drawing/2014/main" id="{0DC3D568-6F94-2C3A-8C6B-2500A8405EA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BBB014E-29D2-4C7D-8D4C-76C63047F87D}"/>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82657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F239BC-9752-887C-9016-DFE4B9D9C81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4AD48E8-66D5-EFFD-8461-15755F786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7AFED41-222B-88C3-A500-4226C2680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85CFEEB-A3E9-E856-D647-0F61468EE94E}"/>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6" name="Espaço Reservado para Rodapé 5">
            <a:extLst>
              <a:ext uri="{FF2B5EF4-FFF2-40B4-BE49-F238E27FC236}">
                <a16:creationId xmlns:a16="http://schemas.microsoft.com/office/drawing/2014/main" id="{FEE4A138-0AF5-7F7F-54B6-DB2CD888C1C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3B88EC5-8E07-91D8-3AAD-29E6D7D44499}"/>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64192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9761D-1955-A804-DE25-5D0F07159D4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0556C49-8C0A-91DE-B6B5-D9EAA5568B7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B7E7C6F-F5EF-EA3F-BDA8-62D7D63D8DC1}"/>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9D96BA1F-A841-94F4-A1A2-E33A9E12342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1B27B4E-EAA2-AAA9-E4E8-9DC8A1430D53}"/>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2031813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435639F-83DE-02AA-45F8-919B9C9EADB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F4848BA-C4B7-CD21-5343-3656BCB4A31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DBF2290-7470-94F4-F02D-D87B510090F0}"/>
              </a:ext>
            </a:extLst>
          </p:cNvPr>
          <p:cNvSpPr>
            <a:spLocks noGrp="1"/>
          </p:cNvSpPr>
          <p:nvPr>
            <p:ph type="dt" sz="half" idx="10"/>
          </p:nvPr>
        </p:nvSpPr>
        <p:spPr/>
        <p:txBody>
          <a:body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3B0CEFD1-FE31-8D61-6DDC-D6EFE7175B2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E8E3A1D-A91C-DED2-86D1-27D654026547}"/>
              </a:ext>
            </a:extLst>
          </p:cNvPr>
          <p:cNvSpPr>
            <a:spLocks noGrp="1"/>
          </p:cNvSpPr>
          <p:nvPr>
            <p:ph type="sldNum" sz="quarter" idx="12"/>
          </p:nvPr>
        </p:nvSpPr>
        <p:spPr/>
        <p:txBody>
          <a:bodyPr/>
          <a:lstStyle/>
          <a:p>
            <a:fld id="{2A3168A2-9E80-4A65-9887-396F5F5843E3}" type="slidenum">
              <a:rPr lang="pt-BR" smtClean="0"/>
              <a:t>‹nº›</a:t>
            </a:fld>
            <a:endParaRPr lang="pt-BR"/>
          </a:p>
        </p:txBody>
      </p:sp>
    </p:spTree>
    <p:extLst>
      <p:ext uri="{BB962C8B-B14F-4D97-AF65-F5344CB8AC3E}">
        <p14:creationId xmlns:p14="http://schemas.microsoft.com/office/powerpoint/2010/main" val="322735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AAA99C4-216F-DC3D-1897-B88F32DDC0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52D8075-565B-F2ED-BE92-E968F17563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1865AAB-AE0B-FC8F-ED44-105EF9557E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44BF84-E599-4C4D-B6A8-B67DC12FB2E6}" type="datetimeFigureOut">
              <a:rPr lang="pt-BR" smtClean="0"/>
              <a:t>13/03/2025</a:t>
            </a:fld>
            <a:endParaRPr lang="pt-BR"/>
          </a:p>
        </p:txBody>
      </p:sp>
      <p:sp>
        <p:nvSpPr>
          <p:cNvPr id="5" name="Espaço Reservado para Rodapé 4">
            <a:extLst>
              <a:ext uri="{FF2B5EF4-FFF2-40B4-BE49-F238E27FC236}">
                <a16:creationId xmlns:a16="http://schemas.microsoft.com/office/drawing/2014/main" id="{94BB8C69-E867-7F53-3E4D-29FD034650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C49AFDB-950B-4EB2-93AE-1A34BE0A6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3168A2-9E80-4A65-9887-396F5F5843E3}" type="slidenum">
              <a:rPr lang="pt-BR" smtClean="0"/>
              <a:t>‹nº›</a:t>
            </a:fld>
            <a:endParaRPr lang="pt-BR"/>
          </a:p>
        </p:txBody>
      </p:sp>
    </p:spTree>
    <p:extLst>
      <p:ext uri="{BB962C8B-B14F-4D97-AF65-F5344CB8AC3E}">
        <p14:creationId xmlns:p14="http://schemas.microsoft.com/office/powerpoint/2010/main" val="304010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v.br/secom/pt-br/acesso-a-informacao/comunicabr/lista-de-acoes-e-programas/cadastro-unico"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hyperlink" Target="https://www.planalto.gov.br/ccivil_03/_Ato2015-2018/2015/Lei/L13146.htm#art127" TargetMode="External"/><Relationship Id="rId2" Type="http://schemas.openxmlformats.org/officeDocument/2006/relationships/hyperlink" Target="https://www.planalto.gov.br/ccivil_03/_Ato2015-2018/2015/Lei/L13146.htm#art105" TargetMode="Externa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hyperlink" Target="https://www.planalto.gov.br/ccivil_03/_Ato2011-2014/2011/Decreto/D7617.htm#art1" TargetMode="Externa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961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E0A4A-6947-4B00-AC35-AC6FB8D6E21B}"/>
              </a:ext>
            </a:extLst>
          </p:cNvPr>
          <p:cNvSpPr>
            <a:spLocks noGrp="1"/>
          </p:cNvSpPr>
          <p:nvPr>
            <p:ph type="ctrTitle"/>
          </p:nvPr>
        </p:nvSpPr>
        <p:spPr>
          <a:xfrm>
            <a:off x="528918" y="675249"/>
            <a:ext cx="8319660" cy="5288522"/>
          </a:xfrm>
        </p:spPr>
        <p:txBody>
          <a:bodyPr>
            <a:normAutofit/>
          </a:bodyPr>
          <a:lstStyle/>
          <a:p>
            <a:pPr algn="l">
              <a:tabLst>
                <a:tab pos="2250440" algn="l"/>
              </a:tabLst>
            </a:pPr>
            <a:r>
              <a:rPr lang="pt-BR" sz="2400" b="1" dirty="0">
                <a:solidFill>
                  <a:srgbClr val="ECAD00"/>
                </a:solidFill>
                <a:effectLst/>
                <a:latin typeface="Aptos Display" panose="020B0004020202020204" pitchFamily="34" charset="0"/>
                <a:ea typeface="Times New Roman" panose="02020603050405020304" pitchFamily="18" charset="0"/>
              </a:rPr>
              <a:t>Dados BPC/LOAS Brasil e Maranhão</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Dados </a:t>
            </a:r>
            <a:r>
              <a:rPr lang="pt-BR" sz="2400" dirty="0">
                <a:solidFill>
                  <a:schemeClr val="bg1"/>
                </a:solidFill>
                <a:latin typeface="Aptos Display" panose="020B0004020202020204" pitchFamily="34" charset="0"/>
                <a:ea typeface="Times New Roman" panose="02020603050405020304" pitchFamily="18" charset="0"/>
              </a:rPr>
              <a:t>Novembro</a:t>
            </a:r>
            <a:r>
              <a:rPr lang="pt-BR" sz="2400" dirty="0">
                <a:solidFill>
                  <a:schemeClr val="bg1"/>
                </a:solidFill>
                <a:effectLst/>
                <a:latin typeface="Aptos Display" panose="020B0004020202020204" pitchFamily="34" charset="0"/>
                <a:ea typeface="Times New Roman" panose="02020603050405020304" pitchFamily="18" charset="0"/>
              </a:rPr>
              <a:t> de 2024</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rPr>
              <a:t>BPC/LOAS no Brasil </a:t>
            </a:r>
            <a:r>
              <a:rPr lang="pt-BR" sz="2400" dirty="0">
                <a:solidFill>
                  <a:schemeClr val="bg1"/>
                </a:solidFill>
                <a:effectLst/>
                <a:latin typeface="Aptos Display" panose="020B0004020202020204" pitchFamily="34" charset="0"/>
                <a:ea typeface="Times New Roman" panose="02020603050405020304" pitchFamily="18" charset="0"/>
              </a:rPr>
              <a:t>requeridos no mês: </a:t>
            </a:r>
            <a:r>
              <a:rPr lang="pt-BR" sz="2400" b="1" dirty="0">
                <a:solidFill>
                  <a:schemeClr val="bg1"/>
                </a:solidFill>
                <a:effectLst/>
                <a:latin typeface="Aptos Display" panose="020B0004020202020204" pitchFamily="34" charset="0"/>
                <a:ea typeface="Times New Roman" panose="02020603050405020304" pitchFamily="18" charset="0"/>
              </a:rPr>
              <a:t>177.633</a:t>
            </a: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Estoque Brasil: </a:t>
            </a:r>
            <a:r>
              <a:rPr lang="pt-BR" sz="2400" dirty="0">
                <a:solidFill>
                  <a:schemeClr val="bg1"/>
                </a:solidFill>
                <a:latin typeface="Aptos Display" panose="020B0004020202020204" pitchFamily="34" charset="0"/>
                <a:ea typeface="Times New Roman" panose="02020603050405020304" pitchFamily="18" charset="0"/>
              </a:rPr>
              <a:t>447.701</a:t>
            </a:r>
            <a:br>
              <a:rPr lang="pt-BR" sz="2400" dirty="0">
                <a:solidFill>
                  <a:schemeClr val="bg1"/>
                </a:solidFill>
                <a:effectLst/>
                <a:latin typeface="Times New Roman" panose="02020603050405020304" pitchFamily="18" charset="0"/>
                <a:ea typeface="Times New Roman" panose="02020603050405020304" pitchFamily="18" charset="0"/>
              </a:rPr>
            </a:b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Maranhão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dados Janeiro/2025</a:t>
            </a:r>
            <a:br>
              <a:rPr lang="pt-BR" sz="2400" dirty="0">
                <a:solidFill>
                  <a:schemeClr val="bg1"/>
                </a:solidFill>
                <a:effectLst/>
                <a:latin typeface="Times New Roman" panose="02020603050405020304" pitchFamily="18" charset="0"/>
                <a:ea typeface="Times New Roman" panose="02020603050405020304" pitchFamily="18" charset="0"/>
              </a:rPr>
            </a:br>
            <a:br>
              <a:rPr lang="pt-BR" sz="2400" dirty="0">
                <a:solidFill>
                  <a:schemeClr val="bg1"/>
                </a:solidFill>
                <a:effectLst/>
                <a:latin typeface="Times New Roman" panose="02020603050405020304" pitchFamily="18" charset="0"/>
                <a:ea typeface="Times New Roman" panose="02020603050405020304" pitchFamily="18" charset="0"/>
              </a:rPr>
            </a:br>
            <a:r>
              <a:rPr lang="pt-BR" sz="2400" dirty="0">
                <a:solidFill>
                  <a:schemeClr val="bg1"/>
                </a:solidFill>
                <a:effectLst/>
                <a:latin typeface="Aptos Display" panose="020B0004020202020204" pitchFamily="34" charset="0"/>
                <a:ea typeface="Times New Roman" panose="02020603050405020304" pitchFamily="18" charset="0"/>
              </a:rPr>
              <a:t>Fila nordeste: </a:t>
            </a:r>
            <a:r>
              <a:rPr lang="pt-BR" sz="2400" b="1" dirty="0">
                <a:solidFill>
                  <a:schemeClr val="bg1"/>
                </a:solidFill>
                <a:effectLst/>
                <a:latin typeface="Aptos Display" panose="020B0004020202020204" pitchFamily="34" charset="0"/>
                <a:ea typeface="Times New Roman" panose="02020603050405020304" pitchFamily="18" charset="0"/>
              </a:rPr>
              <a:t>11.874</a:t>
            </a:r>
            <a:r>
              <a:rPr lang="pt-BR" sz="2400" dirty="0">
                <a:solidFill>
                  <a:schemeClr val="bg1"/>
                </a:solidFill>
                <a:effectLst/>
                <a:latin typeface="Aptos Display" panose="020B0004020202020204" pitchFamily="34" charset="0"/>
                <a:ea typeface="Times New Roman" panose="02020603050405020304" pitchFamily="18" charset="0"/>
              </a:rPr>
              <a:t> hoje, dia 22/01/25</a:t>
            </a:r>
            <a:br>
              <a:rPr lang="pt-BR" sz="2400" dirty="0">
                <a:solidFill>
                  <a:schemeClr val="bg1"/>
                </a:solidFill>
                <a:effectLst/>
                <a:latin typeface="Times New Roman" panose="02020603050405020304" pitchFamily="18" charset="0"/>
                <a:ea typeface="Times New Roman" panose="02020603050405020304" pitchFamily="18" charset="0"/>
              </a:rPr>
            </a:b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Transferências realizadas para o Maranhão em 2024</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br>
              <a:rPr lang="pt-BR" sz="2400" dirty="0">
                <a:solidFill>
                  <a:schemeClr val="bg1"/>
                </a:solidFill>
                <a:effectLst/>
                <a:latin typeface="Times New Roman" panose="02020603050405020304" pitchFamily="18" charset="0"/>
                <a:ea typeface="Times New Roman" panose="02020603050405020304" pitchFamily="18" charset="0"/>
              </a:rPr>
            </a:b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R$ 3,47 bilhões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Benefício de Prestação Continuada (acumulado de 01/2024 a 12/2024)</a:t>
            </a:r>
            <a:endParaRPr lang="pt-BR" sz="2400" dirty="0">
              <a:solidFill>
                <a:schemeClr val="bg1"/>
              </a:solidFill>
            </a:endParaRPr>
          </a:p>
        </p:txBody>
      </p:sp>
      <p:pic>
        <p:nvPicPr>
          <p:cNvPr id="7" name="Imagem 6">
            <a:extLst>
              <a:ext uri="{FF2B5EF4-FFF2-40B4-BE49-F238E27FC236}">
                <a16:creationId xmlns:a16="http://schemas.microsoft.com/office/drawing/2014/main" id="{5C2F9679-653D-EE3A-5D2B-8B9EDE0808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96135" y="1069042"/>
            <a:ext cx="5495865" cy="5647763"/>
          </a:xfrm>
          <a:prstGeom prst="rect">
            <a:avLst/>
          </a:prstGeom>
        </p:spPr>
      </p:pic>
    </p:spTree>
    <p:extLst>
      <p:ext uri="{BB962C8B-B14F-4D97-AF65-F5344CB8AC3E}">
        <p14:creationId xmlns:p14="http://schemas.microsoft.com/office/powerpoint/2010/main" val="500503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E0A4A-6947-4B00-AC35-AC6FB8D6E21B}"/>
              </a:ext>
            </a:extLst>
          </p:cNvPr>
          <p:cNvSpPr>
            <a:spLocks noGrp="1"/>
          </p:cNvSpPr>
          <p:nvPr>
            <p:ph type="ctrTitle"/>
          </p:nvPr>
        </p:nvSpPr>
        <p:spPr>
          <a:xfrm>
            <a:off x="502025" y="510990"/>
            <a:ext cx="8193740" cy="1532964"/>
          </a:xfrm>
        </p:spPr>
        <p:txBody>
          <a:bodyPr>
            <a:noAutofit/>
          </a:bodyPr>
          <a:lstStyle/>
          <a:p>
            <a:pPr algn="l">
              <a:lnSpc>
                <a:spcPct val="100000"/>
              </a:lnSpc>
            </a:pPr>
            <a:r>
              <a:rPr lang="pt-BR" sz="2400" b="1" dirty="0">
                <a:solidFill>
                  <a:schemeClr val="bg1">
                    <a:lumMod val="95000"/>
                  </a:schemeClr>
                </a:solidFill>
                <a:effectLst/>
                <a:latin typeface="Aptos Display" panose="020B0004020202020204" pitchFamily="34" charset="0"/>
                <a:ea typeface="Times New Roman" panose="02020603050405020304" pitchFamily="18" charset="0"/>
              </a:rPr>
              <a:t>Pessoas beneficiadas no mês com o BPC/LOAS no Maranhão:</a:t>
            </a:r>
            <a:br>
              <a:rPr lang="pt-BR" sz="2400" b="1" dirty="0">
                <a:solidFill>
                  <a:schemeClr val="bg1">
                    <a:lumMod val="95000"/>
                  </a:schemeClr>
                </a:solidFill>
                <a:effectLst/>
                <a:latin typeface="Aptos Display" panose="020B0004020202020204" pitchFamily="34"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214,03 mil, sendo:</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149,28 mil pessoas com deficiência - </a:t>
            </a:r>
            <a:r>
              <a:rPr lang="pt-BR" sz="20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PcD</a:t>
            </a: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64,74 mil idosos</a:t>
            </a:r>
            <a:endParaRPr lang="pt-BR" sz="2000" dirty="0">
              <a:solidFill>
                <a:schemeClr val="bg1"/>
              </a:solidFill>
            </a:endParaRPr>
          </a:p>
        </p:txBody>
      </p:sp>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2151527"/>
            <a:ext cx="8193740" cy="16046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0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hlinkClick r:id="rId2">
                  <a:extLst>
                    <a:ext uri="{A12FA001-AC4F-418D-AE19-62706E023703}">
                      <ahyp:hlinkClr xmlns:ahyp="http://schemas.microsoft.com/office/drawing/2018/hyperlinkcolor" val="tx"/>
                    </a:ext>
                  </a:extLst>
                </a:hlinkClick>
              </a:rPr>
              <a:t>Cadastro Único</a:t>
            </a:r>
            <a:r>
              <a:rPr lang="pt-BR" sz="20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(posicionado em 12/2024) no Maranhão</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Total de 4,59 milhões de pessoas cadastradas, distribuídas em 1,88 milhão de famílias, estão identificadas no Cadastro Único do Governo Federal.</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População do Maranhão é de 7 milhões de pessoas. Ou seja, mais de 65% do Maranhão está registrado no </a:t>
            </a:r>
            <a:r>
              <a:rPr lang="pt-BR" sz="20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endParaRPr lang="pt-BR" sz="2000" dirty="0">
              <a:solidFill>
                <a:schemeClr val="bg1"/>
              </a:solidFill>
            </a:endParaRPr>
          </a:p>
        </p:txBody>
      </p:sp>
      <p:sp>
        <p:nvSpPr>
          <p:cNvPr id="4" name="Título 1">
            <a:extLst>
              <a:ext uri="{FF2B5EF4-FFF2-40B4-BE49-F238E27FC236}">
                <a16:creationId xmlns:a16="http://schemas.microsoft.com/office/drawing/2014/main" id="{F1C5EC2E-7D73-DB95-4E6F-3E9767736869}"/>
              </a:ext>
            </a:extLst>
          </p:cNvPr>
          <p:cNvSpPr txBox="1">
            <a:spLocks/>
          </p:cNvSpPr>
          <p:nvPr/>
        </p:nvSpPr>
        <p:spPr>
          <a:xfrm>
            <a:off x="502025" y="5091952"/>
            <a:ext cx="8193740" cy="16046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000" dirty="0">
                <a:solidFill>
                  <a:schemeClr val="bg1"/>
                </a:solidFill>
                <a:effectLst/>
                <a:latin typeface="Aptos Display" panose="020B0004020202020204" pitchFamily="34" charset="0"/>
                <a:ea typeface="Times New Roman" panose="02020603050405020304" pitchFamily="18" charset="0"/>
              </a:rPr>
              <a:t>O cadastro inclui famílias em </a:t>
            </a:r>
            <a:r>
              <a:rPr lang="pt-BR" sz="2000" u="heavy" dirty="0">
                <a:solidFill>
                  <a:schemeClr val="bg1"/>
                </a:solidFill>
                <a:effectLst/>
                <a:latin typeface="Aptos Display" panose="020B0004020202020204" pitchFamily="34" charset="0"/>
                <a:ea typeface="Times New Roman" panose="02020603050405020304" pitchFamily="18" charset="0"/>
              </a:rPr>
              <a:t>situação de pobreza</a:t>
            </a:r>
            <a:r>
              <a:rPr lang="pt-BR" sz="2000" dirty="0">
                <a:solidFill>
                  <a:schemeClr val="bg1"/>
                </a:solidFill>
                <a:effectLst/>
                <a:latin typeface="Aptos Display" panose="020B0004020202020204" pitchFamily="34" charset="0"/>
                <a:ea typeface="Times New Roman" panose="02020603050405020304" pitchFamily="18" charset="0"/>
              </a:rPr>
              <a:t> (renda entre R$85,01 a R$170,00 por pessoa), num total de 3.121.524 pessoas no Maranhão nessas condições </a:t>
            </a:r>
            <a:r>
              <a:rPr lang="pt-BR" sz="2000" u="sng" dirty="0">
                <a:solidFill>
                  <a:srgbClr val="ECAD00"/>
                </a:solidFill>
                <a:effectLst/>
                <a:latin typeface="Aptos Display" panose="020B0004020202020204" pitchFamily="34" charset="0"/>
                <a:ea typeface="Times New Roman" panose="02020603050405020304" pitchFamily="18" charset="0"/>
              </a:rPr>
              <a:t>(potenciais beneficiários do BPC/LOAS).</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rPr>
              <a:t> </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u="heavy" dirty="0">
                <a:solidFill>
                  <a:srgbClr val="ECAD00"/>
                </a:solidFill>
                <a:effectLst/>
                <a:latin typeface="Aptos Display" panose="020B0004020202020204" pitchFamily="34" charset="0"/>
                <a:ea typeface="Times New Roman" panose="02020603050405020304" pitchFamily="18" charset="0"/>
              </a:rPr>
              <a:t>Famílias de baixa renda</a:t>
            </a:r>
            <a:r>
              <a:rPr lang="pt-BR" sz="2000" dirty="0">
                <a:solidFill>
                  <a:schemeClr val="bg1"/>
                </a:solidFill>
                <a:effectLst/>
                <a:latin typeface="Aptos Display" panose="020B0004020202020204" pitchFamily="34" charset="0"/>
                <a:ea typeface="Times New Roman" panose="02020603050405020304" pitchFamily="18" charset="0"/>
              </a:rPr>
              <a:t>, consideradas as com renda per capita abaixo de R$ 706,00 (1/2 do Salário-Mínimo – total de 815.902) e</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dirty="0">
                <a:solidFill>
                  <a:schemeClr val="bg1"/>
                </a:solidFill>
                <a:effectLst/>
                <a:latin typeface="Aptos Display" panose="020B0004020202020204" pitchFamily="34" charset="0"/>
                <a:ea typeface="Times New Roman" panose="02020603050405020304" pitchFamily="18" charset="0"/>
              </a:rPr>
              <a:t> </a:t>
            </a:r>
            <a:br>
              <a:rPr lang="pt-BR" sz="2000" dirty="0">
                <a:solidFill>
                  <a:schemeClr val="bg1"/>
                </a:solidFill>
                <a:effectLst/>
                <a:latin typeface="Times New Roman" panose="02020603050405020304" pitchFamily="18" charset="0"/>
                <a:ea typeface="Times New Roman" panose="02020603050405020304" pitchFamily="18" charset="0"/>
              </a:rPr>
            </a:br>
            <a:r>
              <a:rPr lang="pt-BR" sz="2000" u="heavy" dirty="0">
                <a:solidFill>
                  <a:schemeClr val="bg1"/>
                </a:solidFill>
                <a:effectLst/>
                <a:latin typeface="Aptos Display" panose="020B0004020202020204" pitchFamily="34" charset="0"/>
                <a:ea typeface="Times New Roman" panose="02020603050405020304" pitchFamily="18" charset="0"/>
              </a:rPr>
              <a:t>Famílias com renda per capita</a:t>
            </a:r>
            <a:r>
              <a:rPr lang="pt-BR" sz="2000" dirty="0">
                <a:solidFill>
                  <a:schemeClr val="bg1"/>
                </a:solidFill>
                <a:effectLst/>
                <a:latin typeface="Aptos Display" panose="020B0004020202020204" pitchFamily="34" charset="0"/>
                <a:ea typeface="Times New Roman" panose="02020603050405020304" pitchFamily="18" charset="0"/>
              </a:rPr>
              <a:t> acima de ½ salário-mínimo (total de 611.544 no Maranhão).</a:t>
            </a:r>
            <a:endParaRPr lang="pt-BR" sz="2000" dirty="0">
              <a:solidFill>
                <a:schemeClr val="bg1"/>
              </a:solidFill>
            </a:endParaRPr>
          </a:p>
        </p:txBody>
      </p:sp>
      <p:pic>
        <p:nvPicPr>
          <p:cNvPr id="9" name="Imagem 8" descr="Homem falando ao telefone celular&#10;&#10;Descrição gerada automaticamente">
            <a:extLst>
              <a:ext uri="{FF2B5EF4-FFF2-40B4-BE49-F238E27FC236}">
                <a16:creationId xmlns:a16="http://schemas.microsoft.com/office/drawing/2014/main" id="{727DA4DA-F3B5-710F-FAA1-C72B0FF228F1}"/>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8695765" y="1614991"/>
            <a:ext cx="3496235" cy="5228015"/>
          </a:xfrm>
          <a:prstGeom prst="rect">
            <a:avLst/>
          </a:prstGeom>
        </p:spPr>
      </p:pic>
    </p:spTree>
    <p:extLst>
      <p:ext uri="{BB962C8B-B14F-4D97-AF65-F5344CB8AC3E}">
        <p14:creationId xmlns:p14="http://schemas.microsoft.com/office/powerpoint/2010/main" val="3319611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4" y="430306"/>
            <a:ext cx="11107269" cy="333487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pPr>
            <a:r>
              <a:rPr lang="pt-BR" sz="2400" b="1" u="sng"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1 – Normativos e como estudar para o BPC/LOAS</a:t>
            </a:r>
          </a:p>
          <a:p>
            <a:pPr algn="just">
              <a:lnSpc>
                <a:spcPts val="2500"/>
              </a:lnSpc>
            </a:pPr>
            <a:endParaRPr lang="pt-BR" sz="2400" b="1" u="sng"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8.742/93</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u="sng"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Lei Geral de Assistência Social</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Ler atentamente os artigos 20 e 21 e 40-B tratam do BPC/LOAS, analisando palavra por palavra.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Principais conceitos do artigo 20:</a:t>
            </a:r>
          </a:p>
        </p:txBody>
      </p:sp>
      <p:sp>
        <p:nvSpPr>
          <p:cNvPr id="2" name="Título 1">
            <a:extLst>
              <a:ext uri="{FF2B5EF4-FFF2-40B4-BE49-F238E27FC236}">
                <a16:creationId xmlns:a16="http://schemas.microsoft.com/office/drawing/2014/main" id="{FD664D52-8B6C-4A10-3DB8-D1141EA8D309}"/>
              </a:ext>
            </a:extLst>
          </p:cNvPr>
          <p:cNvSpPr txBox="1">
            <a:spLocks/>
          </p:cNvSpPr>
          <p:nvPr/>
        </p:nvSpPr>
        <p:spPr>
          <a:xfrm>
            <a:off x="439271" y="3801035"/>
            <a:ext cx="11107269" cy="2698377"/>
          </a:xfrm>
          <a:prstGeom prst="rect">
            <a:avLst/>
          </a:prstGeom>
        </p:spPr>
        <p:txBody>
          <a:bodyPr vert="horz" lIns="91440" tIns="45720" rIns="91440" bIns="45720" numCol="2"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§1º - Família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§2º - Deficiência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§3º - Miserabilidade</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§4º - </a:t>
            </a:r>
            <a:r>
              <a:rPr lang="pt-BR" sz="2400" dirty="0" err="1">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Inacumulabilidade</a:t>
            </a: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§6º - Avaliação</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§8º - Renda declarada</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§9º - Rendas não computadas</a:t>
            </a:r>
          </a:p>
          <a:p>
            <a:pPr algn="just">
              <a:lnSpc>
                <a:spcPts val="2500"/>
              </a:lnSpc>
            </a:pPr>
            <a:endPar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pPr>
            <a:r>
              <a:rPr lang="pt-BR" sz="2400" dirty="0">
                <a:solidFill>
                  <a:schemeClr val="bg1">
                    <a:lumMod val="95000"/>
                  </a:schemeClr>
                </a:solidFill>
                <a:effectLst/>
                <a:latin typeface="Aptos Display" panose="020B0004020202020204" pitchFamily="34" charset="0"/>
                <a:ea typeface="Times New Roman" panose="02020603050405020304" pitchFamily="18" charset="0"/>
                <a:cs typeface="Segoe UI" panose="020B0502040204020203" pitchFamily="34" charset="0"/>
              </a:rPr>
              <a:t>§10º - Impedimento de longo prazo</a:t>
            </a:r>
          </a:p>
        </p:txBody>
      </p:sp>
    </p:spTree>
    <p:extLst>
      <p:ext uri="{BB962C8B-B14F-4D97-AF65-F5344CB8AC3E}">
        <p14:creationId xmlns:p14="http://schemas.microsoft.com/office/powerpoint/2010/main" val="1220582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2753"/>
            <a:ext cx="11376210" cy="65263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14.973/24 </a:t>
            </a: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Diversas inovações previdenciárias e assistenciais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Bloqueios cautelares em casos de fraudes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Biometria </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Atualização cadastral (revogado pela Lei n.15.077/24)</a:t>
            </a:r>
          </a:p>
        </p:txBody>
      </p:sp>
    </p:spTree>
    <p:extLst>
      <p:ext uri="{BB962C8B-B14F-4D97-AF65-F5344CB8AC3E}">
        <p14:creationId xmlns:p14="http://schemas.microsoft.com/office/powerpoint/2010/main" val="16213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magem em preto e branco&#10;&#10;AI-generated content may be incorrect.">
            <a:extLst>
              <a:ext uri="{FF2B5EF4-FFF2-40B4-BE49-F238E27FC236}">
                <a16:creationId xmlns:a16="http://schemas.microsoft.com/office/drawing/2014/main" id="{89F2A5AF-E013-2B2A-AD8A-8E931EB29F96}"/>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7203142" y="950258"/>
            <a:ext cx="5477435" cy="5477435"/>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2753"/>
            <a:ext cx="11376210" cy="65263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Lei nº 15.077/24</a:t>
            </a: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Biometria ampliada (meios e tipos de benefícios)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Atualização cadastral com novo prazo (24 meses)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Previsões específicas para monoparentais e acima de 18 meses desatualizados e de localidades de difícil acesso, saúde ou excepcional.</a:t>
            </a:r>
          </a:p>
        </p:txBody>
      </p:sp>
    </p:spTree>
    <p:extLst>
      <p:ext uri="{BB962C8B-B14F-4D97-AF65-F5344CB8AC3E}">
        <p14:creationId xmlns:p14="http://schemas.microsoft.com/office/powerpoint/2010/main" val="28073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62753"/>
            <a:ext cx="11376210" cy="65263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Decreto  nº 6.214/07</a:t>
            </a:r>
          </a:p>
          <a:p>
            <a:pPr algn="just">
              <a:lnSpc>
                <a:spcPts val="2300"/>
              </a:lnSpc>
            </a:pPr>
            <a:endParaRPr lang="pt-BR" sz="22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Regulamenta todo o BPC/LOAS</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Pontos importantes: família para cálculo, renda bruta familiar, valores que não são considerados renda</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Manutenção e representação – art.22 em diante</a:t>
            </a:r>
          </a:p>
          <a:p>
            <a:pPr algn="just">
              <a:lnSpc>
                <a:spcPts val="23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Suspensão e bloqueio (art.47, 3º e 7º, c)</a:t>
            </a:r>
          </a:p>
        </p:txBody>
      </p:sp>
    </p:spTree>
    <p:extLst>
      <p:ext uri="{BB962C8B-B14F-4D97-AF65-F5344CB8AC3E}">
        <p14:creationId xmlns:p14="http://schemas.microsoft.com/office/powerpoint/2010/main" val="76913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02025" y="898338"/>
            <a:ext cx="11376210" cy="57964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Instrução Normativa nº 128/22</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Vedação de acumulação, com direito de opção (art.489, art. 639, XII e XIV e §3º e 651)</a:t>
            </a: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cobrança – má-fé e boa-fé, inovações da IN n.170, de 04 de julho de 2024 (art. 668-I)</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1.695/24</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BPC/LOAS para estrangeiro</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1.249/24 </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revisão em casos de superação de renda</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1.626/23</a:t>
            </a:r>
          </a:p>
          <a:p>
            <a:pPr algn="just">
              <a:lnSpc>
                <a:spcPct val="100000"/>
              </a:lnSpc>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Aproveitamento automático de perícia médica para fins de análise de BPC/LOAS </a:t>
            </a:r>
          </a:p>
        </p:txBody>
      </p:sp>
    </p:spTree>
    <p:extLst>
      <p:ext uri="{BB962C8B-B14F-4D97-AF65-F5344CB8AC3E}">
        <p14:creationId xmlns:p14="http://schemas.microsoft.com/office/powerpoint/2010/main" val="233324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9" y="1519518"/>
            <a:ext cx="11376210" cy="49305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1.635/23</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cálculos em caso de recebimento de mais de um benefício previdenciário de 01 salário-mínimo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Conjunta nº 03/18</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requerimento, concessão, manutenção, revisão e cobrança do BPC/LOAS</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Conjunta nº 02/15</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Procedimento de avaliação médica e social</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Portaria nº 1.380/21</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Dispõe sobre gastos a serem deduzidos no cálculo do BPC/LOAS</a:t>
            </a:r>
          </a:p>
        </p:txBody>
      </p:sp>
    </p:spTree>
    <p:extLst>
      <p:ext uri="{BB962C8B-B14F-4D97-AF65-F5344CB8AC3E}">
        <p14:creationId xmlns:p14="http://schemas.microsoft.com/office/powerpoint/2010/main" val="2088072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9" y="423489"/>
            <a:ext cx="8364070" cy="60110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que é o BPC/LOAS e onde encontrar todos os normativos</a:t>
            </a: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Constituição Federal </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Benefícios protetivos (assistenciais e previdenciários)</a:t>
            </a: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203. A assistência social será prestada a quem dela necessitar, independentemente de contribuição à seguridade social, e tem por objetivos:</a:t>
            </a: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omissis</a:t>
            </a:r>
            <a:endPar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 - </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garantia de um salário mínimo de benefício mensal à pessoa portadora de deficiência e ao idoso que comprovem não possuir meios de prover à própria manutenção ou de tê-la provida por sua família, conforme dispuser a lei.</a:t>
            </a:r>
          </a:p>
          <a:p>
            <a:pPr algn="just">
              <a:lnSpc>
                <a:spcPct val="100000"/>
              </a:lnSpc>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 a legislação selecionada se encontra no portal </a:t>
            </a:r>
            <a:r>
              <a:rPr lang="pt-BR" sz="23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www.idprevidenciario.com.br/legislacao</a:t>
            </a:r>
          </a:p>
        </p:txBody>
      </p:sp>
      <p:pic>
        <p:nvPicPr>
          <p:cNvPr id="4" name="Imagem 3">
            <a:extLst>
              <a:ext uri="{FF2B5EF4-FFF2-40B4-BE49-F238E27FC236}">
                <a16:creationId xmlns:a16="http://schemas.microsoft.com/office/drawing/2014/main" id="{CFE8CC14-D2D1-E5CF-DFBB-682FF42D883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4895" y="1269627"/>
            <a:ext cx="3497104" cy="5588373"/>
          </a:xfrm>
          <a:prstGeom prst="rect">
            <a:avLst/>
          </a:prstGeom>
        </p:spPr>
      </p:pic>
    </p:spTree>
    <p:extLst>
      <p:ext uri="{BB962C8B-B14F-4D97-AF65-F5344CB8AC3E}">
        <p14:creationId xmlns:p14="http://schemas.microsoft.com/office/powerpoint/2010/main" val="1408964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2571190"/>
            <a:ext cx="11304493" cy="17156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ANÁLISE DE CASOS CONCRETOS DE DEFERIMENTO E INDEFERIMENTO</a:t>
            </a:r>
          </a:p>
          <a:p>
            <a:pPr>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Estudos de casos concretos detalhados</a:t>
            </a:r>
          </a:p>
          <a:p>
            <a:pPr>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Perguntas e respostas</a:t>
            </a:r>
          </a:p>
        </p:txBody>
      </p:sp>
    </p:spTree>
    <p:extLst>
      <p:ext uri="{BB962C8B-B14F-4D97-AF65-F5344CB8AC3E}">
        <p14:creationId xmlns:p14="http://schemas.microsoft.com/office/powerpoint/2010/main" val="2286541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22091"/>
            <a:ext cx="11304493" cy="521381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CONCEITOS PRINCIPAIS DO BPC/LOAS COM REPERCUSSÃO PRÁTICA</a:t>
            </a:r>
          </a:p>
          <a:p>
            <a:pPr algn="l">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l">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Família em vários cenários no ordenamento do país</a:t>
            </a:r>
          </a:p>
          <a:p>
            <a:pPr algn="l">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l">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Segurado Especial (art. 11, VII, c da Lei nº 8.213/91 e 22)</a:t>
            </a:r>
          </a:p>
        </p:txBody>
      </p:sp>
    </p:spTree>
    <p:extLst>
      <p:ext uri="{BB962C8B-B14F-4D97-AF65-F5344CB8AC3E}">
        <p14:creationId xmlns:p14="http://schemas.microsoft.com/office/powerpoint/2010/main" val="4033683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22091"/>
            <a:ext cx="11304493" cy="521381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Lei de Benefícios:</a:t>
            </a:r>
          </a:p>
          <a:p>
            <a:pPr algn="l">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§1º, I do art.109 da IN nº 128/) : </a:t>
            </a:r>
          </a:p>
          <a:p>
            <a:pPr algn="just">
              <a:lnSpc>
                <a:spcPct val="100000"/>
              </a:lnSpc>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cônjuge ou companheiro, bem como filho maior de 16 (dezesseis) anos de idade ou a este equiparado, do segurado de que tratam as alíneas a e b deste inciso, que, comprovadamente, trabalhem com o grupo familiar respectivo.                (Incluído pela Lei nº 11.718, de 2008)</a:t>
            </a:r>
          </a:p>
        </p:txBody>
      </p:sp>
    </p:spTree>
    <p:extLst>
      <p:ext uri="{BB962C8B-B14F-4D97-AF65-F5344CB8AC3E}">
        <p14:creationId xmlns:p14="http://schemas.microsoft.com/office/powerpoint/2010/main" val="297327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53468"/>
            <a:ext cx="11304493" cy="515106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Instrução Normativa nº 128/22</a:t>
            </a:r>
          </a:p>
          <a:p>
            <a:pPr algn="just">
              <a:lnSpc>
                <a:spcPct val="100000"/>
              </a:lnSpc>
            </a:pPr>
            <a:endParaRPr lang="pt-BR" sz="2400"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integram o grupo familiar, também podendo ser enquadrados como segurado especial, o cônjuge ou companheiro, inclusive homoafetivos, e o filho solteiro maior de 16 (dezesseis) anos de idade ou a este equiparado, desde que comprovem a participação ativa nas atividades rurais do grupo familiar;</a:t>
            </a:r>
          </a:p>
        </p:txBody>
      </p:sp>
    </p:spTree>
    <p:extLst>
      <p:ext uri="{BB962C8B-B14F-4D97-AF65-F5344CB8AC3E}">
        <p14:creationId xmlns:p14="http://schemas.microsoft.com/office/powerpoint/2010/main" val="3608404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853468"/>
            <a:ext cx="11304493" cy="515106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Bolsa Família (Lei nº 14.601/23)</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fins do disposto nesta Lei, considera-se: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família: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núcleo composto de uma ou mais pessoas que formem um grupo doméstico, com residência no mesmo domicílio, e que contribuam para o rendimento ou que dele dependam para atendimento de suas despesas;</a:t>
            </a:r>
          </a:p>
        </p:txBody>
      </p:sp>
      <p:pic>
        <p:nvPicPr>
          <p:cNvPr id="4" name="Imagem 3" descr="Grupo de crianças sorrindo&#10;&#10;AI-generated content may be incorrect.">
            <a:extLst>
              <a:ext uri="{FF2B5EF4-FFF2-40B4-BE49-F238E27FC236}">
                <a16:creationId xmlns:a16="http://schemas.microsoft.com/office/drawing/2014/main" id="{97241BF0-69D8-0C63-F287-DB5CFFF06C5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8181811" y="4186518"/>
            <a:ext cx="4262881" cy="2671482"/>
          </a:xfrm>
          <a:prstGeom prst="rect">
            <a:avLst/>
          </a:prstGeom>
        </p:spPr>
      </p:pic>
    </p:spTree>
    <p:extLst>
      <p:ext uri="{BB962C8B-B14F-4D97-AF65-F5344CB8AC3E}">
        <p14:creationId xmlns:p14="http://schemas.microsoft.com/office/powerpoint/2010/main" val="343344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1341134"/>
            <a:ext cx="11304493" cy="41757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err="1">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(Decreto nº 11.016/22)</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fins do disposto neste Decreto, consideram-se:</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família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unidade composta por um ou mais indivíduos que contribuam para o rendimento ou tenham suas despesas atendidas pela unidade familiar e que sejam moradores em um mesmo domicílio;</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família de baixa renda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família com renda familiar mensal per capita de até meio salário mínimo;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19300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1011226"/>
            <a:ext cx="11304493" cy="48355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Família no BPC/LOAS – conceito restrito pela redação literal (subjetivo e objetivo – mesmo teto)</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Inicialmente esse conceito era definido pelo artigo 16 da Lei de Benefícios e a Jurisprudência ainda flexibilizava para incluir mais pessoas. Não havia um conceito fixo, que veio a ser inserido somente com a Lei nº 12.435/11.</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§1º conceitua o que é família:</a:t>
            </a:r>
          </a:p>
          <a:p>
            <a:pPr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Para os efeitos do disposto no caput, a família é composta pelo requerente, o cônjuge ou companheiro, os pais e, na ausência de um deles, a madrasta ou o padrasto, os irmãos solteiros, os filhos e enteados solteiros e os menores tutelados, desde que vivam sob o mesmo teto.                     (Redação dada pela Lei nº 12.435, de 2011)</a:t>
            </a:r>
          </a:p>
        </p:txBody>
      </p:sp>
    </p:spTree>
    <p:extLst>
      <p:ext uri="{BB962C8B-B14F-4D97-AF65-F5344CB8AC3E}">
        <p14:creationId xmlns:p14="http://schemas.microsoft.com/office/powerpoint/2010/main" val="3572051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510988" y="1751707"/>
            <a:ext cx="11304493" cy="33545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Por sua vez, o decreto nº 6.214/07 replica a previsão da lei nos mesmos limites:</a:t>
            </a:r>
          </a:p>
          <a:p>
            <a:pPr algn="l">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a:t>
            </a:r>
          </a:p>
          <a:p>
            <a:pPr marL="3136900" algn="just">
              <a:lnSpc>
                <a:spcPct val="100000"/>
              </a:lnSpc>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 - família para cálculo da renda per capita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conjunto de pessoas composto pelo requerente, o cônjuge, o companheiro, a companheira, os pais e, na ausência de um deles, a madrasta ou o padrasto, os irmãos solteiros, os filhos e enteados solteiros e os menores tutelados, desde que vivam sob o mesmo teto; e (Redação dada pelo Decreto nº 7.617, de 2011)</a:t>
            </a:r>
          </a:p>
        </p:txBody>
      </p:sp>
    </p:spTree>
    <p:extLst>
      <p:ext uri="{BB962C8B-B14F-4D97-AF65-F5344CB8AC3E}">
        <p14:creationId xmlns:p14="http://schemas.microsoft.com/office/powerpoint/2010/main" val="1297655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40659"/>
            <a:ext cx="11304493" cy="634701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detalhes interpretativos são regulamentados na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Conjunta Nº 03/18</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 seu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art.8º-A, §1º</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ao discriminar quem não entra nos cálculos do BPC/LOAS. Vejamos: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Não compõem o grupo familiar, para efeitos do cálculo da renda mensal familiar per capita: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internado ou acolhido em instituições de longa permanência como abrigo, hospital ou instituição congênere; </a:t>
            </a:r>
          </a:p>
        </p:txBody>
      </p:sp>
    </p:spTree>
    <p:extLst>
      <p:ext uri="{BB962C8B-B14F-4D97-AF65-F5344CB8AC3E}">
        <p14:creationId xmlns:p14="http://schemas.microsoft.com/office/powerpoint/2010/main" val="3302304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40659"/>
            <a:ext cx="11304493" cy="634701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filho ou o enteado que tenha constituído união estável, ainda que resida sob o mesmo teto; (OUTRO GRUPO FAMILIAR)</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irmão, o filho ou o enteado que seja divorciado, viúvo ou separado de fato, ainda que vivam sob o mesmo teto do requerente; (SEPARADOS AINDA ASSIM NÃO ENTRAM)</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 tutor ou curador, desde que não seja um dos elencados no rol do § 1º do art. 20 da Lei nº 8.742, de 1993. (TUTOR TIO, AVÓ, IRMÃO CASADO ETC)</a:t>
            </a:r>
          </a:p>
        </p:txBody>
      </p:sp>
      <p:pic>
        <p:nvPicPr>
          <p:cNvPr id="4" name="Imagem 3" descr="Logotipo&#10;&#10;AI-generated content may be incorrect.">
            <a:extLst>
              <a:ext uri="{FF2B5EF4-FFF2-40B4-BE49-F238E27FC236}">
                <a16:creationId xmlns:a16="http://schemas.microsoft.com/office/drawing/2014/main" id="{BD3B7E3C-4F7F-A0B9-1B61-B6776EDD9E3E}"/>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b="29072"/>
          <a:stretch/>
        </p:blipFill>
        <p:spPr>
          <a:xfrm>
            <a:off x="8738347" y="4408394"/>
            <a:ext cx="3453653" cy="2449606"/>
          </a:xfrm>
          <a:prstGeom prst="rect">
            <a:avLst/>
          </a:prstGeom>
        </p:spPr>
      </p:pic>
    </p:spTree>
    <p:extLst>
      <p:ext uri="{BB962C8B-B14F-4D97-AF65-F5344CB8AC3E}">
        <p14:creationId xmlns:p14="http://schemas.microsoft.com/office/powerpoint/2010/main" val="3541255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Pessoas sentadas no sofá&#10;&#10;Descrição gerada automaticamente">
            <a:extLst>
              <a:ext uri="{FF2B5EF4-FFF2-40B4-BE49-F238E27FC236}">
                <a16:creationId xmlns:a16="http://schemas.microsoft.com/office/drawing/2014/main" id="{D72808C1-EBC9-A12F-B48F-32FEB60C7C0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7154940" y="564776"/>
            <a:ext cx="5037059" cy="6293224"/>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43752"/>
            <a:ext cx="11304493"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 que a interpretação é restritiva (precedente na TNU – 0141368-93.2015.4.02.5168 – 03/04/2018). Só deve ser considerado família para fins de LOAS aqueles inseridos taxativamente no artigo. Ou seja, nem tio, primo, filho casado ou em união estável ou mesmo separados não entram.</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por suas rendas não entrarem, eles também não entram no cálculo para a divisão per capita. </a:t>
            </a:r>
          </a:p>
        </p:txBody>
      </p:sp>
    </p:spTree>
    <p:extLst>
      <p:ext uri="{BB962C8B-B14F-4D97-AF65-F5344CB8AC3E}">
        <p14:creationId xmlns:p14="http://schemas.microsoft.com/office/powerpoint/2010/main" val="3533991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Pessoas sentadas no sofá&#10;&#10;Descrição gerada automaticamente">
            <a:extLst>
              <a:ext uri="{FF2B5EF4-FFF2-40B4-BE49-F238E27FC236}">
                <a16:creationId xmlns:a16="http://schemas.microsoft.com/office/drawing/2014/main" id="{D72808C1-EBC9-A12F-B48F-32FEB60C7C0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7154940" y="564776"/>
            <a:ext cx="5037059" cy="6293224"/>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43752"/>
            <a:ext cx="11304493"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01: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Avós e netos (vantagens e desvantagens da exclusão)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Casal de idosos avós (seu João e dona Maria) sem renda moram com o neto, Paulinho, que possui 12 anos e é deficiente mental. Há pedido de tutela dos avós com o menor tramitando na justiça.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Paulinho possui renda declarada de R$ 800,00 reais (rateio de pensão por morte do pai falecido com outro irmão) e pediu o BPC/LOAS representado por dona Maria.</a:t>
            </a:r>
          </a:p>
        </p:txBody>
      </p:sp>
    </p:spTree>
    <p:extLst>
      <p:ext uri="{BB962C8B-B14F-4D97-AF65-F5344CB8AC3E}">
        <p14:creationId xmlns:p14="http://schemas.microsoft.com/office/powerpoint/2010/main" val="370514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18352"/>
            <a:ext cx="11304493" cy="6414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no processamento do BPC/LOAS, como os avós não entram no conceito de família, a renda será dividida somente pelo requerente, ou seja, será feito o cálculo dividindo R$800/1, o que resultará no valor acima de ¼ do salário-mínimo (R$379,50), resultando no indeferimento do pedido.</a:t>
            </a:r>
          </a:p>
          <a:p>
            <a:pPr algn="just">
              <a:lnSpc>
                <a:spcPct val="100000"/>
              </a:lnSpc>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Portanto, nesse caso foi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desvantajosa a exclusão dos avós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concreto.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fossem os avós que tivessem uma renda de R$800,00, o pedido do BPC/LOAS feito por Paulinho não levaria em conta a renda deles, o que permitiria a divisão de R$00,00 (de Paulinho), por ele mesmo.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seria vantajosa a exclusão dos avós.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se dona Maria pedir o benefício, o menor tutelado entra no conceito de família, nos termos do §1º do art.20 da LOAS.</a:t>
            </a:r>
          </a:p>
        </p:txBody>
      </p:sp>
      <p:pic>
        <p:nvPicPr>
          <p:cNvPr id="4" name="Imagem 3" descr="Criança sentada no colo de homem&#10;&#10;Descrição gerada automaticamente com confiança baixa">
            <a:extLst>
              <a:ext uri="{FF2B5EF4-FFF2-40B4-BE49-F238E27FC236}">
                <a16:creationId xmlns:a16="http://schemas.microsoft.com/office/drawing/2014/main" id="{745A7479-D95A-946E-8E18-BA1AA85FF87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7673789" y="1139730"/>
            <a:ext cx="4518212" cy="5718269"/>
          </a:xfrm>
          <a:prstGeom prst="rect">
            <a:avLst/>
          </a:prstGeom>
        </p:spPr>
      </p:pic>
    </p:spTree>
    <p:extLst>
      <p:ext uri="{BB962C8B-B14F-4D97-AF65-F5344CB8AC3E}">
        <p14:creationId xmlns:p14="http://schemas.microsoft.com/office/powerpoint/2010/main" val="1144790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Pessoas com instrumentos musicais e microfone em cima de banco&#10;&#10;AI-generated content may be incorrect.">
            <a:extLst>
              <a:ext uri="{FF2B5EF4-FFF2-40B4-BE49-F238E27FC236}">
                <a16:creationId xmlns:a16="http://schemas.microsoft.com/office/drawing/2014/main" id="{CF4384B6-FAA6-4CD6-0D93-FBA435A7141C}"/>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5638800" y="304800"/>
            <a:ext cx="6553200" cy="6553200"/>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43752"/>
            <a:ext cx="11304493"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u="sng"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Percepções práticas para o caso concreto: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avós poderão requerer o benefício para o menor na condição de administradores provisórios enquanto se processa o pedido judicial de tutela ou guarda, nos termos da Instrução Normativa nº 128/22.</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Todo pedido de tutela (menor de 18 anos) e curatela (maior de 18 anos incapaz) é feito judicialmente, na justiça estadual.</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maioria dos casos é vantajosa a exclusão dos avós porque geralmente os menores não possuem renda.</a:t>
            </a:r>
          </a:p>
        </p:txBody>
      </p:sp>
    </p:spTree>
    <p:extLst>
      <p:ext uri="{BB962C8B-B14F-4D97-AF65-F5344CB8AC3E}">
        <p14:creationId xmlns:p14="http://schemas.microsoft.com/office/powerpoint/2010/main" val="1434969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443752"/>
            <a:ext cx="11304493" cy="597049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Art.527 da IN nº 128/22</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Na ausência de tutela, curatela ou guarda legal para os interessados civilmente incapazes, o requerimento deverá ser efetuado por administrador provisório, devendo este ser um dos herdeiros necessários, representado pelos descendentes (filho, neto, bisneto), ascendentes (pais, avós) e cônjuge, na forma do art. 1.845 do Código Civil, observado o § 7º.</a:t>
            </a:r>
          </a:p>
        </p:txBody>
      </p:sp>
    </p:spTree>
    <p:extLst>
      <p:ext uri="{BB962C8B-B14F-4D97-AF65-F5344CB8AC3E}">
        <p14:creationId xmlns:p14="http://schemas.microsoft.com/office/powerpoint/2010/main" val="1830963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AC396102-9442-A08B-4788-3C7A1511CC43}"/>
              </a:ext>
            </a:extLst>
          </p:cNvPr>
          <p:cNvPicPr>
            <a:picLocks noChangeAspect="1"/>
          </p:cNvPicPr>
          <p:nvPr/>
        </p:nvPicPr>
        <p:blipFill>
          <a:blip r:embed="rId2">
            <a:alphaModFix amt="5000"/>
            <a:extLst>
              <a:ext uri="{28A0092B-C50C-407E-A947-70E740481C1C}">
                <a14:useLocalDpi xmlns:a14="http://schemas.microsoft.com/office/drawing/2010/main" val="0"/>
              </a:ext>
            </a:extLst>
          </a:blip>
          <a:srcRect b="12752"/>
          <a:stretch/>
        </p:blipFill>
        <p:spPr>
          <a:xfrm>
            <a:off x="0" y="3361764"/>
            <a:ext cx="4995172" cy="3496236"/>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80626"/>
            <a:ext cx="11304493" cy="60967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02: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Guarda judicial/tutela - Sobrinho e tia (renda do tutor e do tutelado)</a:t>
            </a:r>
          </a:p>
          <a:p>
            <a:pPr algn="just">
              <a:lnSpc>
                <a:spcPct val="100000"/>
              </a:lnSpc>
            </a:pPr>
            <a:endParaRPr lang="pt-BR" sz="2200" u="sng"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Tia Lúcia tem a guarda judicial/tutela do sobrinho Alfredinho e tem uma renda de pensão por morte de R$5.000,00.</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Alfredinho é deficiente (autismo) e não possui renda.</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Tia Lúcia dá entrada no BPC/LOAS para Alfredinho e informa no </a:t>
            </a:r>
            <a:r>
              <a:rPr lang="pt-BR" sz="22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que mora sozinha com ele e tem essa renda. Ela protocola o pedido como representante legal na condição de tutora (não pode ser administradora provisória), nos termos do </a:t>
            </a: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§3º do art.527 da IN n.128/22</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tutela, a curatela e a guarda legal, ainda que provisórias, serão sempre declaradas por decisão judicial, servindo como prova de nomeação do representante legal, além dos respectivos termos, o ofício encaminhado pelo Poder Judiciário à unidade do INSS.</a:t>
            </a:r>
          </a:p>
          <a:p>
            <a:pPr marL="3225800" algn="just">
              <a:lnSpc>
                <a:spcPct val="100000"/>
              </a:lnSpc>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Aquele que apresentar termo de guarda, tutela ou curatela, ainda que provisórios ou com prazo determinado expresso no documento, deverá ser considerado definitivo, observado o § 6º.</a:t>
            </a:r>
          </a:p>
        </p:txBody>
      </p:sp>
      <p:pic>
        <p:nvPicPr>
          <p:cNvPr id="5" name="Imagem 4" descr="Uma imagem contendo texto, comida, segurando&#10;&#10;AI-generated content may be incorrect.">
            <a:extLst>
              <a:ext uri="{FF2B5EF4-FFF2-40B4-BE49-F238E27FC236}">
                <a16:creationId xmlns:a16="http://schemas.microsoft.com/office/drawing/2014/main" id="{A7073462-4D5B-7532-05F8-BAE7D8DC1D7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4240306"/>
            <a:ext cx="3727275" cy="2617694"/>
          </a:xfrm>
          <a:prstGeom prst="rect">
            <a:avLst/>
          </a:prstGeom>
        </p:spPr>
      </p:pic>
    </p:spTree>
    <p:extLst>
      <p:ext uri="{BB962C8B-B14F-4D97-AF65-F5344CB8AC3E}">
        <p14:creationId xmlns:p14="http://schemas.microsoft.com/office/powerpoint/2010/main" val="1802183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ocasião dos cálculos, a renda da Tia Lúcia não entra na divisão, pois ela não compõe o quadro familiar do conceito legal, tampouco a renda do tutor entra (inciso IV, do §1º do art.8º-A da Portaria Conjunta nº 03/18), de maneira que somente se divide a renda do menor por ele mesmo, o que resultará no deferimento do benefício.</a:t>
            </a:r>
          </a:p>
          <a:p>
            <a:pPr algn="just">
              <a:lnSpc>
                <a:spcPct val="100000"/>
              </a:lnSpc>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Importante compreender que não existe nenhuma previsão normativa de exclusão da renda em casos de guardião, apenas de tutor e curador. Trata-se de uma construção doutrinária.</a:t>
            </a:r>
          </a:p>
        </p:txBody>
      </p:sp>
    </p:spTree>
    <p:extLst>
      <p:ext uri="{BB962C8B-B14F-4D97-AF65-F5344CB8AC3E}">
        <p14:creationId xmlns:p14="http://schemas.microsoft.com/office/powerpoint/2010/main" val="453557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a renda de tutores e curadores, que praticamente substituem o poder familiar dos pais biológicos não entram nos cálculos, com maior razão a renda do guardião não deve compô-los, uma vez cuidado com o menor é concomitante com o dos pais, nos termos do §4º do art.33 da Lei nº 8.069/90 (Estatuto da Criança e do Adolescente).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Salvo expressa e fundamentada determinação em contrário, da autoridade judiciária competente, ou quando a medida for aplicada em preparação para adoção, o deferimento da guarda de criança ou adolescente a terceiros não impede o exercício do direito de visitas pelos pais, assim como o dever de prestar alimentos, que serão objeto de regulamentação específica, a pedido do interessado ou do Ministério Público. (Incluído pela Lei nº 12.010, de 2009) Vigência</a:t>
            </a:r>
          </a:p>
        </p:txBody>
      </p:sp>
    </p:spTree>
    <p:extLst>
      <p:ext uri="{BB962C8B-B14F-4D97-AF65-F5344CB8AC3E}">
        <p14:creationId xmlns:p14="http://schemas.microsoft.com/office/powerpoint/2010/main" val="938859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Percepção prática do caso: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renda dos menores tuteladores, assim como dos enteados, desde que solteiros, entram no cálculo dos pedidos de BPC tanto para pedido próprio quanto para pedidos feitos pelos tutores e padrastos/madrastas.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Entretanto, a renda dos tutores e curadores não entram na formação de cálculos nos pedidos de BPC/LOAS feitos em favor dos menores tutelados (a maioria dos casos).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é sempre mais vantajoso quando o menor tutelado não possui renda e o tutor possui, já que este último não entra no cálculo.</a:t>
            </a:r>
          </a:p>
        </p:txBody>
      </p:sp>
    </p:spTree>
    <p:extLst>
      <p:ext uri="{BB962C8B-B14F-4D97-AF65-F5344CB8AC3E}">
        <p14:creationId xmlns:p14="http://schemas.microsoft.com/office/powerpoint/2010/main" val="4038372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Pessoas posando para foto com criança&#10;&#10;Descrição gerada automaticamente">
            <a:extLst>
              <a:ext uri="{FF2B5EF4-FFF2-40B4-BE49-F238E27FC236}">
                <a16:creationId xmlns:a16="http://schemas.microsoft.com/office/drawing/2014/main" id="{8F36C073-8680-4247-32AD-9BEB1EFE7BE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03: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União estável do irmão ou filho ou separado de fato</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Kevelyn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não possui renda declarada, mora com a mãe, dona Gislene, e tem 03 filhos. O último,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Cleydmilson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nasceu deficiente visual (cegueira bilateral). </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entra com o pedido administrativo de BPC/LOAS em favor do menor deficiente.</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ao analisar a composição familiar, verifica que dona Gislene recebe R$3.000,00 trabalhando em uma empresa.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dona Gislene faz parte de outro grupo familiar, já que o pedido é para o neto e ela não entra nos cálculos, restando cumprido o requisito da miserabilidade, porque a soma será somente da filha dela e dos netos, dividido por 04.</a:t>
            </a:r>
          </a:p>
        </p:txBody>
      </p:sp>
    </p:spTree>
    <p:extLst>
      <p:ext uri="{BB962C8B-B14F-4D97-AF65-F5344CB8AC3E}">
        <p14:creationId xmlns:p14="http://schemas.microsoft.com/office/powerpoint/2010/main" val="536201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0706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se 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Kevelyn</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fosse pedir um BPC/LOAS para si (por exemplo por depressão profunda), a renda da mãe entraria no cálculo, a menos que ela estivesse vivendo em união estável com outra pessoa na mesma casa ou se fosse separada ou viúva.</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havendo notificação acerca da renda da mãe, poderia a requerente peticionar informando a situação de comunhão estável e atualizar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de viúva ou separada com as respectivas certidões.</a:t>
            </a:r>
          </a:p>
          <a:p>
            <a:pPr algn="just">
              <a:lnSpc>
                <a:spcPct val="100000"/>
              </a:lnSpc>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isso, a renda da mãe seria excluída – mesmo morando na mesma casa – e 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Cathellyne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passaria no quesito miserabilidade.</a:t>
            </a:r>
          </a:p>
        </p:txBody>
      </p:sp>
    </p:spTree>
    <p:extLst>
      <p:ext uri="{BB962C8B-B14F-4D97-AF65-F5344CB8AC3E}">
        <p14:creationId xmlns:p14="http://schemas.microsoft.com/office/powerpoint/2010/main" val="1554268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ainda mantém diversas brechas que facilitam os cálculos, porque VIGORA A AUTODECLARAÇÃO DO INTERESSADO.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Facilitadores na formação dos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primeiro fator é o critério objetivo, em que somente entram nos cálculos quem estiver sob o mesmo teto. Ou seja, no mesmo endereço. Isso quer dizer que irmão solteiros, mesmo que solteiros e previstos no §1º do art.20 da lei nº 8.742/93, não entram nos cálculos se tiverem outro endereço registrado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na declaração.</a:t>
            </a:r>
          </a:p>
        </p:txBody>
      </p:sp>
    </p:spTree>
    <p:extLst>
      <p:ext uri="{BB962C8B-B14F-4D97-AF65-F5344CB8AC3E}">
        <p14:creationId xmlns:p14="http://schemas.microsoft.com/office/powerpoint/2010/main" val="548397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Outros facilitadores estão nos critérios subjetivos (nos sujeitos) na exclusão de alguns parentes que figuram na prática como substituidores dos pais do menor e mesmo assim não entram. É o caso dos tutores e curadores (§1º, IV do Art.8º-A da Portaria Conjunta nº 03/18).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tias, por exemplo, mesmo se ganharem R$ 5.000,00 reais por mês, se forem tutoras do menor deficiente, é possível que ele ainda receba o benefício porque na soma das rendas só entrará a dele.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Outro caso interessante é do filho e irmão separados que voltaram a conviver na mesma casa dos pais. Havendo comprovação de divórcio ou separação de fato (autodeclaração), a renda será excluída e os pais poderão requerer o BPC/LOAS.</a:t>
            </a:r>
          </a:p>
        </p:txBody>
      </p:sp>
    </p:spTree>
    <p:extLst>
      <p:ext uri="{BB962C8B-B14F-4D97-AF65-F5344CB8AC3E}">
        <p14:creationId xmlns:p14="http://schemas.microsoft.com/office/powerpoint/2010/main" val="1715941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4643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Problemática da identidade antiga</a:t>
            </a:r>
          </a:p>
          <a:p>
            <a:pPr algn="just">
              <a:lnSpc>
                <a:spcPct val="1000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Casos muito recorrentes são de mães que pedem o BPC/LOAS aos filhos deficientes e juntam carteira de identidade antiga. Quando isso acontece, o INSS detecta o casamento na certidão atualizada pelos sistemas (SIRC – Sistema Nacional de Informações de Registro Civil) e notifica para se manifestar sobre o cônjuge apontado na certidão atualizada.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saída que pode ser feita naquele momento é declarar que já está separada de fato do cônjuge e essa declaração PREVALECE sobre os dados do sistema. Assim ela será excluída da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cuidado. O servidor irá consignar a separação no sistema para todos os efeitos e futuramente a requerente terá dificuldades em receber eventual pensão por morte do cônjuge que agora ela diz estar separada.</a:t>
            </a:r>
          </a:p>
        </p:txBody>
      </p:sp>
    </p:spTree>
    <p:extLst>
      <p:ext uri="{BB962C8B-B14F-4D97-AF65-F5344CB8AC3E}">
        <p14:creationId xmlns:p14="http://schemas.microsoft.com/office/powerpoint/2010/main" val="2372638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Jurisprudência: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PREVIDENCIÁRIO. BENEFÍCIO ASSISTENCIAL DE PRESTAÇÃO CONTINUADA. PREENCHIMENTO DOS REQUISITOS. CONCESSÃO. CORREÇÃO MONETÁRIA. HONORÁRIOS ADVOCATÍCIOS. REGRAS DO NOVO CPC. TAXA JUDICIÁRIA. ISENÇÃO. SENTENÇA REFORMADA, DE OFÍCIO, QUANTO AOS HONORÁRIOS. RECURSO E REMESSA PROVIDOS EM PARTE. - O benefício em voga requer a conjugação de dois requisitos básicos previstos no caput do art. 20: deficiência ou idade avançada de 65 (sessenta e cinco) anos ou mais e comprovação de não possuir meios de prover a própria manutenção nem de tê-la provida por sua família. - Cumpre ressaltar que o Supremo Tribunal Federal, em 18/04/2013, no julgamento do RE 567985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DJe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 03.10.2013), declarou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incidenter</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tantum a inconstitucionalidade parcial, sem pronúncia de nulidade, do § 3º do art. 20 da Lei nº 8.742/93 ("§ 3o Considera-se incapaz de prover a manutenção da pessoa com deficiência ou idosa a família cuja renda mensal per capita seja inferior a 1/4 (um quarto) do salário-mínimo"), permitindo a adoção de outros parâmetros para a definição de miserabilidade.</a:t>
            </a:r>
          </a:p>
        </p:txBody>
      </p:sp>
    </p:spTree>
    <p:extLst>
      <p:ext uri="{BB962C8B-B14F-4D97-AF65-F5344CB8AC3E}">
        <p14:creationId xmlns:p14="http://schemas.microsoft.com/office/powerpoint/2010/main" val="2824226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Ressalte-se, por oportuno, que, com o advento da Lei nº 12.470 de 31/08/2011, que modificou o § 1º do artigo 20 da Lei nº 8.742/93, para os efeitos da Assistência Social "a família é composta pelo requerente, o cônjuge ou companheiro, os pais e, na ausência de um deles, a madrasta ou o padrasto, os irmãos solteiros, os filhos e enteados solteiros e os menores tutelados, desde que vivam sob o mesmo teto". No caso, apenas a autora e o seu filho são considerados membros do mesmo grupo familiar, já que os demais componentes são a filha casada, o genro e dois netos provenientes deste relacionamento. Assim, não procede a pretensão do INSS de incluir eventual renda do genro da autora para fins de cálculo da renda per capita. </a:t>
            </a:r>
          </a:p>
        </p:txBody>
      </p:sp>
    </p:spTree>
    <p:extLst>
      <p:ext uri="{BB962C8B-B14F-4D97-AF65-F5344CB8AC3E}">
        <p14:creationId xmlns:p14="http://schemas.microsoft.com/office/powerpoint/2010/main" val="436991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Através da análise dos aspectos médicos e das condições pessoais e sociais da autora, é possível concluir acerca do preenchimento os requisitos do artigo 20 e § 2, da Lei 8.742/93, sendo ela pessoa em condição de miserabilidade e portadora de "impedimentos de longo prazo de natureza física, mental, intelectual ou sensorial, os quais, em interação com diversas barreiras, podem obstruir sua participação plena e efetiva na sociedade em igualdade de condições com as demais pessoas", razão pela qual faz jus à concessão do benefício de amparo social. - Determinação de aplicação da Lei 11.960/09 no tocante à correção monetária e declaração de isenção do pagamento da taxa judiciária. - Com efeito, nos termos do art. 85, § 4o, II, do referido diploma legal, nas causas em que a Fazenda Pública for parte, não sendo líquida a sentença, a definição do percentual, para a 1 fixação dos honorários, nos termos previstos nos incisos I 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Vdo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 3º do mesmo artigo, somente ocorrerá quando liquidado o julgado. </a:t>
            </a:r>
          </a:p>
        </p:txBody>
      </p:sp>
    </p:spTree>
    <p:extLst>
      <p:ext uri="{BB962C8B-B14F-4D97-AF65-F5344CB8AC3E}">
        <p14:creationId xmlns:p14="http://schemas.microsoft.com/office/powerpoint/2010/main" val="2916527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Assim, em se tratando de sentença ilíquida, relativamente à condenação do INSS em honorários advocatícios, deve esta ser reformada. - Sentença reformada, de ofício, para que a fixação dos honorários de advogado se dê quando da liquidação do julgado, nos termos do art. 85, § 4º, II, do novo Código de Processo Civil e recurso e remessa providos em parte.(TRF-2 - APELREEX: 00215588420154029999 RJ 0021558-84.2015.4.02.9999, Relator:  MESSOD AZULAY NETO, Data de Julgamento: 06/06/2016, 2ª TURMA ESPECIALIZADA)</a:t>
            </a:r>
          </a:p>
        </p:txBody>
      </p:sp>
    </p:spTree>
    <p:extLst>
      <p:ext uri="{BB962C8B-B14F-4D97-AF65-F5344CB8AC3E}">
        <p14:creationId xmlns:p14="http://schemas.microsoft.com/office/powerpoint/2010/main" val="2728747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Deficiência x invalidez</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Deficiência: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compreensão conforme o cenário protetivo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geral atual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Considera-se pessoa com deficiência aquela que tem impedimento de longo prazo de natureza física, mental, intelectual ou sensorial, o qual, em interação com uma ou mais barreiras, pode obstruir sua participação plena e efetiva na sociedade em igualdade de condições com as demais pessoas. </a:t>
            </a:r>
          </a:p>
        </p:txBody>
      </p:sp>
    </p:spTree>
    <p:extLst>
      <p:ext uri="{BB962C8B-B14F-4D97-AF65-F5344CB8AC3E}">
        <p14:creationId xmlns:p14="http://schemas.microsoft.com/office/powerpoint/2010/main" val="480844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Deficiência para concorrer às cotas em concursos públicos: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critérios são definidos em edital e geralmente ficam a cargo da avaliação concreta, cotejando a deficiência com as funções do cargo. O parâmetro é diferente do BPC/LOAS porque leva em consideração o exercício da atividade remunerada, o que corre em sentido contrário à deficiência do benefício assistencial, que leva em conta a capacidade funcional de trabalho e participação social.</a:t>
            </a:r>
          </a:p>
        </p:txBody>
      </p:sp>
    </p:spTree>
    <p:extLst>
      <p:ext uri="{BB962C8B-B14F-4D97-AF65-F5344CB8AC3E}">
        <p14:creationId xmlns:p14="http://schemas.microsoft.com/office/powerpoint/2010/main" val="3573989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Deficiência para aposentadoria especial na condição de deficiente: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Leva em consideração o exercício da atividade desenvolvida, fatores socioambientais, psicológicos e pessoais, além das funções e estruturas do corpo, contatando se há ou não limitação no desempenho das atividades.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071867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Deficiência para o BPC/LOAS:</a:t>
            </a:r>
          </a:p>
          <a:p>
            <a:pPr algn="just">
              <a:lnSpc>
                <a:spcPct val="100000"/>
              </a:lnSpc>
              <a:spcBef>
                <a:spcPts val="0"/>
              </a:spcBef>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sua redação original, a lei nº 8.742/93 associava o deficiente à incapacidade. Vejamos: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b="1"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t>
            </a: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efeito de concessão deste benefício, a pessoa portadora de deficiência é aquela incapacitada para a vida independente e para o trabalho.</a:t>
            </a:r>
          </a:p>
        </p:txBody>
      </p:sp>
    </p:spTree>
    <p:extLst>
      <p:ext uri="{BB962C8B-B14F-4D97-AF65-F5344CB8AC3E}">
        <p14:creationId xmlns:p14="http://schemas.microsoft.com/office/powerpoint/2010/main" val="3380797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redação foi inovada pela Lei nº 12.435/11, que se adequou à Declaração de Nova York sobre Deficiência de 2006, com status de emenda constitucional em 2009, pelo decreto nº 6.949/09, com a seguinte redação, ainda com algumas limitantes: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b="1"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pessoa com deficiência</a:t>
            </a: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aquela que tem impedimentos de longo prazo de natureza física, intelectual ou sensorial, os quais, em interação com diversas barreiras, podem obstruir sua participação plena e efetiva na sociedade com as demais pessoas;   (AUSENTE IMPEDIMENTO MENTAL E EXIGENCIA DE DIVERSAS BARREIRAS)</a:t>
            </a:r>
          </a:p>
        </p:txBody>
      </p:sp>
    </p:spTree>
    <p:extLst>
      <p:ext uri="{BB962C8B-B14F-4D97-AF65-F5344CB8AC3E}">
        <p14:creationId xmlns:p14="http://schemas.microsoft.com/office/powerpoint/2010/main" val="1137780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 2º da Lei nº 13.146/15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(Estatuto da Pessoa com Deficiência) alterou a LOAS para readequar essas limitações, prevendo o seguinte conceito: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Considera-se pessoa com deficiência aquela que tem impedimento de longo prazo de natureza física, mental, intelectual ou sensorial, o qual, em interação com uma ou mais barreiras, pode obstruir sua participação plena e efetiva na sociedade em igualdade de condições com as demais pessoas.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partir dessa compreensão, a forma de avaliação da deficiência mudou totalmente, levando em consideração vários fatores.</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832534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considerados fatores em comparação ao exercício da vida civil como um todo. São eles (art. 2º da PORTARIA CONJUNTA MDS/INSS nº 2, de 30 de março de 2015):</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Funções e Estruturas do Corpo; 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Atividades e Participação.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por exemplo, uma pessoa com poliomielite que tem uma perna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hipotrofiada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pode ou não ser enquadrada como deficiente para fins de BPC/LOAS. A depender de vários fatores além da estrutura corporal, como ambiente, favorecedores externos, etc.</a:t>
            </a:r>
          </a:p>
        </p:txBody>
      </p:sp>
    </p:spTree>
    <p:extLst>
      <p:ext uri="{BB962C8B-B14F-4D97-AF65-F5344CB8AC3E}">
        <p14:creationId xmlns:p14="http://schemas.microsoft.com/office/powerpoint/2010/main" val="3286066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Forma tradicional de avaliação da Deficiência: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conceito foi inovado pelo Estatuto da Pessoa com deficiência, com exigência de avaliação biopsicossocial e reproduzido no Decreto nº 3.048/99 (atualizado pelo Decreto nº 10.410/20), pela EC nº 103/19 e pela Lei nº 13.846/19.</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 19 do RPS – regra geral cabível mais para </a:t>
            </a:r>
            <a:r>
              <a:rPr lang="pt-BR" sz="2400" b="1" dirty="0" err="1">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ap.especial</a:t>
            </a: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8º  Para o exercício de suas competências, o INSS terá acesso às informações do segurado relativas aos períodos em que tenha sido registrada deficiência leve, moderada ou grave, identificada em decorrência de avaliação biopsicossocial realizada por equipe multiprofissional e interdisciplinar, para fins de reconhecimento e manutenção de direitos.      (Redação dada pelo Decreto nº 10.410, de 2020).</a:t>
            </a:r>
          </a:p>
          <a:p>
            <a:pPr marL="3227388"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Art.108 do RPS</a:t>
            </a:r>
          </a:p>
          <a:p>
            <a:pPr marL="3227388"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invalidez será reconhecida pela Perícia Médica Federal e a deficiência, por meio de avaliação biopsicossocial realizada por equipe multiprofissional e interdisciplinar.               (Incluído pelo Decreto nº 10.410, de 2020)</a:t>
            </a:r>
          </a:p>
        </p:txBody>
      </p:sp>
    </p:spTree>
    <p:extLst>
      <p:ext uri="{BB962C8B-B14F-4D97-AF65-F5344CB8AC3E}">
        <p14:creationId xmlns:p14="http://schemas.microsoft.com/office/powerpoint/2010/main" val="2981426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0414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6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 1º da EC nº 103/19 alterando o art.201 da CF/88</a:t>
            </a:r>
          </a:p>
          <a:p>
            <a:pPr marL="3227388"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É vedada a adoção de requisitos ou critérios diferenciados para concessão de benefícios, ressalvada, nos termos de lei complementar, a possibilidade de previsão de idade e tempo de contribuição distintos da regra geral para concessão de aposentadoria exclusivamente em favor dos segurados:</a:t>
            </a:r>
          </a:p>
          <a:p>
            <a:pPr marL="3227388"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com deficiência, previamente submetidos a avaliação biopsicossocial realizada por equipe multiprofissional e interdisciplinar;</a:t>
            </a:r>
          </a:p>
          <a:p>
            <a:pPr marL="3227388" algn="just">
              <a:lnSpc>
                <a:spcPts val="26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na prática esse formato nunca foi adotado, de sorte que atualmente se aplicam no INSS as perícias médica e social, com base na Portaria Conjunta nº 02/15. Recentemente a lei de benefícios foi alterada para prever esse mecanismo temporário de avaliação, nos termos do §6º do art.20 e art.40-B da Lei nº 8.742/93 (inserido pela Lei nº 15.077/24, para incluir CID).</a:t>
            </a:r>
          </a:p>
        </p:txBody>
      </p:sp>
    </p:spTree>
    <p:extLst>
      <p:ext uri="{BB962C8B-B14F-4D97-AF65-F5344CB8AC3E}">
        <p14:creationId xmlns:p14="http://schemas.microsoft.com/office/powerpoint/2010/main" val="10559412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68300"/>
            <a:ext cx="11304493" cy="6134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 40-B.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Enquanto não estiver regulamentado o instrumento de avaliação de que tratam os §§ 1º e 2º do art. 2º da Lei nº 13.146, de 6 de julho de 2015 (Estatuto da Pessoa com Deficiência), a concessão do benefício de prestação continuada a pessoa com deficiência ficará sujeita à avaliação do grau da deficiência e do impedimento de que trata o § 2º do art. 20 desta Lei, composta de avaliação médica e avaliação social realizadas, respectivamente, pela perícia médica federal e pelo serviço social do INSS, com a utilização de instrumentos desenvolvidos especificamente para esse fim, e será obrigatório o registro, nos sistemas informacionais utilizados para a concessão do benefício, do código da Classificação Internacional de Doenças (CID), garantida a preservação do sigilo.     (Redação dada pela Lei nº 15.077, de 2024)</a:t>
            </a:r>
          </a:p>
        </p:txBody>
      </p:sp>
    </p:spTree>
    <p:extLst>
      <p:ext uri="{BB962C8B-B14F-4D97-AF65-F5344CB8AC3E}">
        <p14:creationId xmlns:p14="http://schemas.microsoft.com/office/powerpoint/2010/main" val="2386094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Políticas legislativas do deficiente: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Estatuto da Pessoa com Deficiência mudou os parâmetros de tratamentos das pessoas deficientes para passar a inclui-las na sociedade com novas feições conferidas aos institutos de proteção.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Estatuto da Pessoa com Deficiência, datado de 2015, repete as políticas da Declaração de Nova York sobre Deficiência de 2006, com status de emenda constitucional em 2009, pelo decreto nº 6.949/09.</a:t>
            </a:r>
          </a:p>
        </p:txBody>
      </p:sp>
    </p:spTree>
    <p:extLst>
      <p:ext uri="{BB962C8B-B14F-4D97-AF65-F5344CB8AC3E}">
        <p14:creationId xmlns:p14="http://schemas.microsoft.com/office/powerpoint/2010/main" val="2273275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diversos normativos passaram a prever estímulos de inserção do deficiente no mercado de trabalho, com facilitadores que até então não existiam.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modo geral, houve a manutenção de tratamentos especiais dados em razão das limitações dos deficientes, o que, decerto, garante suas possibilidades de usufruto em igualdade material em relação as outras pessoas, como, por exemplo, reserva de vagas em estacionamentos, cotas em concursos públicos e prioridade de tramitação processual.</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Por outro lado, pôs-se fim a presunção incapacidade civil e limitou-se o processo de interdição com mais restrições, criando o procedimento de tomada de decisão, que tem campo de substituição/apoio bem mais limitado que as interdições tradicionais.</a:t>
            </a:r>
          </a:p>
        </p:txBody>
      </p:sp>
    </p:spTree>
    <p:extLst>
      <p:ext uri="{BB962C8B-B14F-4D97-AF65-F5344CB8AC3E}">
        <p14:creationId xmlns:p14="http://schemas.microsoft.com/office/powerpoint/2010/main" val="2567486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Tomada de decisão apoiada (art. 1.783-A do CC):</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TDA foi criada pela Lei Brasileira de Inclusão da Pessoa com Deficiência (Lei nº 13.146/2015). É indicada para pessoas que conseguem manifestar a sua vontade, mas têm dificuldade em tomar decisões sozinhas e é mais branda do que a curatela, pois permite que a pessoa com deficiência mantenha a sua autonomia e capacidade civil.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Geralmente ela é utilizada pela pessoa com deficiência para tomar decisões importantes, como questões médicas, financeiras ou pessoais. </a:t>
            </a:r>
          </a:p>
        </p:txBody>
      </p:sp>
    </p:spTree>
    <p:extLst>
      <p:ext uri="{BB962C8B-B14F-4D97-AF65-F5344CB8AC3E}">
        <p14:creationId xmlns:p14="http://schemas.microsoft.com/office/powerpoint/2010/main" val="35743511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deficiente tem previsão de atuação no mercado, não somente para o ingresso, mas para sua manutenção. </a:t>
            </a:r>
          </a:p>
          <a:p>
            <a:pPr algn="just">
              <a:lnSpc>
                <a:spcPct val="1000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exemplos: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cotas de empregados com empresas com 100 ou mais empregados (art.93 da Lei de Benefícios),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aposentadoria para pessoa com deficiência (LC n.142/13) 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impossibilidade de suspensão de pensão por morte para o deficiente que exerce atividade remunerada (§6º do art.77 da Lei de Benefícios).</a:t>
            </a:r>
          </a:p>
        </p:txBody>
      </p:sp>
    </p:spTree>
    <p:extLst>
      <p:ext uri="{BB962C8B-B14F-4D97-AF65-F5344CB8AC3E}">
        <p14:creationId xmlns:p14="http://schemas.microsoft.com/office/powerpoint/2010/main" val="1451545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Processamento na prática (interdição):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BPC/LOAS na maioria dos casos é conferido a pessoas com deficiência mental ou intelectual, o que sugere a necessidade de interdição.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Embora não seja dado ao INSS exigir a interdição do interessado (§2º do art.527 da IN nº 128/22), na habilitação há necessidade de fazê-lo ou de pelo menos nomear administrador provisório.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na prática no processo administrativo é sempre melhor ter a interdição (tutela ou curatela) ou pelo menos comprovação do pedido na via judicial.</a:t>
            </a:r>
          </a:p>
        </p:txBody>
      </p:sp>
    </p:spTree>
    <p:extLst>
      <p:ext uri="{BB962C8B-B14F-4D97-AF65-F5344CB8AC3E}">
        <p14:creationId xmlns:p14="http://schemas.microsoft.com/office/powerpoint/2010/main" val="38140711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Invalidez: </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a impossibilidade de desempenhar as atribuições definidas para os cargos, funções ou empregos, provocada por alterações patológicas decorrentes de doenças ou acidentes.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Políticas legislativas do inválido: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ideia central é garantir a proteção social, com substituição de renda, para aqueles que não podem trabalhar por incapacidade.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incapacidade pode advir de vários fatores, como doença, acidente ou mesmo deficiência.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Não é a doença que garante o direito ao benefício, e sim a incapacidade. Essa confusão deve ser desmistificada.</a:t>
            </a:r>
          </a:p>
        </p:txBody>
      </p:sp>
    </p:spTree>
    <p:extLst>
      <p:ext uri="{BB962C8B-B14F-4D97-AF65-F5344CB8AC3E}">
        <p14:creationId xmlns:p14="http://schemas.microsoft.com/office/powerpoint/2010/main" val="26455222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exemplo, uma gripe pode não gerar incapacidade em que trabalha em um escritório de contabilidade, mas pode gerar incapacidade a quem trabalha em câmara frigorífica.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existe um rol de doenças que garantem o direito a esse benefício.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Algumas, em razão da gravidade, isentam o benefício de carência, como HIV, doenças cardíacas, degenerativas da coluna e outras consignada no art.151 da Lei de Benefícios.</a:t>
            </a:r>
          </a:p>
        </p:txBody>
      </p:sp>
    </p:spTree>
    <p:extLst>
      <p:ext uri="{BB962C8B-B14F-4D97-AF65-F5344CB8AC3E}">
        <p14:creationId xmlns:p14="http://schemas.microsoft.com/office/powerpoint/2010/main" val="13928525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feita na prática a constatação da incapacidade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o médico perito sempre cotejará as limitações advindas da doença, acidente ou deficiência com a função exercida pelo trabalhador.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um paciente que apresenta hipertensão crônica, toma 08 remédios diárias e a leitura da média da pressão é 18x13 e trabalha de cobrador de ônibus. Nesse caso, o médico confere o grau de limitação do paciente com as interações e intercorrências diárias que terá se retornar ao trabalho. Isso pode resultar em concessão do benefício.</a:t>
            </a:r>
          </a:p>
        </p:txBody>
      </p:sp>
    </p:spTree>
    <p:extLst>
      <p:ext uri="{BB962C8B-B14F-4D97-AF65-F5344CB8AC3E}">
        <p14:creationId xmlns:p14="http://schemas.microsoft.com/office/powerpoint/2010/main" val="1604671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se o segurado trabalhasse em um setor administrativo, com pouca interação com pessoas e baixo nível de estresse, provavelmente a perícia seria negada.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isso, há previsão taxativa de benefícios por incapacidade laboral e não por deficiência ou doença.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Além disso, a lei é categórica em tratar diferente a previsão para os inválidos e os deficientes mentais, intelectuais e graves, como o art. 16, I da LB sobre pensão por morte além dos 21 anos.</a:t>
            </a:r>
          </a:p>
        </p:txBody>
      </p:sp>
    </p:spTree>
    <p:extLst>
      <p:ext uri="{BB962C8B-B14F-4D97-AF65-F5344CB8AC3E}">
        <p14:creationId xmlns:p14="http://schemas.microsoft.com/office/powerpoint/2010/main" val="20286178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HIV 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PORTADORES DE HIV</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Aos portadores de HIV o estigma social pesa para a avaliação do direito ao benefício tanto por incapacidade, quanto para os casos de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mesmo em casos assintomáticos, com o vírus controlado, há possibilidade de concessão do benefício, desde que comprovada essa estigmatização.</a:t>
            </a:r>
          </a:p>
        </p:txBody>
      </p:sp>
    </p:spTree>
    <p:extLst>
      <p:ext uri="{BB962C8B-B14F-4D97-AF65-F5344CB8AC3E}">
        <p14:creationId xmlns:p14="http://schemas.microsoft.com/office/powerpoint/2010/main" val="348387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Jurisprudência: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Súmula 77 da TNU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(publicado em 06/09/13): Para regras gerais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julgador não é obrigado a analisar as condições pessoais e sociais quando não reconhecer a incapacidade do requerente para a sua atividade habitual.</a:t>
            </a:r>
          </a:p>
        </p:txBody>
      </p:sp>
    </p:spTree>
    <p:extLst>
      <p:ext uri="{BB962C8B-B14F-4D97-AF65-F5344CB8AC3E}">
        <p14:creationId xmlns:p14="http://schemas.microsoft.com/office/powerpoint/2010/main" val="30828956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Súmula 78 da TNU (publicado em 17/09/2014): Para portadores de HIV</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Comprovado que o requerente de benefício é portador do vírus HIV, cabe ao julgador verificar as condições pessoais, sociais, econômicas e culturais, de forma a analisar a incapacidade em sentido amplo, em face da elevada estigmatização social da doença.</a:t>
            </a:r>
          </a:p>
        </p:txBody>
      </p:sp>
    </p:spTree>
    <p:extLst>
      <p:ext uri="{BB962C8B-B14F-4D97-AF65-F5344CB8AC3E}">
        <p14:creationId xmlns:p14="http://schemas.microsoft.com/office/powerpoint/2010/main" val="41592017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mesmo que não haja deficiência ostensiva ou incapacidade, a discriminação social pode ensejar direito ao benefício tanto por incapacidade, quanto para 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do BPC/LOAS, a doença deve enquadrar o beneficiário ao conceito de deficiente, com existência de impedimentos a longo prazo em uma ou mais barreiras por conta da deficiência em relação às demais pessoas. Ou seja, além dos problemas sintomáticos, as limitações sociais não podem ser negligenciadas.</a:t>
            </a:r>
          </a:p>
        </p:txBody>
      </p:sp>
    </p:spTree>
    <p:extLst>
      <p:ext uri="{BB962C8B-B14F-4D97-AF65-F5344CB8AC3E}">
        <p14:creationId xmlns:p14="http://schemas.microsoft.com/office/powerpoint/2010/main" val="19547909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Benefícios aos portadores de HIV</a:t>
            </a:r>
          </a:p>
          <a:p>
            <a:pPr algn="just">
              <a:lnSpc>
                <a:spcPts val="2200"/>
              </a:lnSpc>
              <a:spcBef>
                <a:spcPts val="0"/>
              </a:spcBef>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42900" indent="-342900" algn="just">
              <a:lnSpc>
                <a:spcPts val="2200"/>
              </a:lnSpc>
              <a:spcBef>
                <a:spcPts val="0"/>
              </a:spcBef>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está submetido a avaliação periódica nos casos de aposentadorias por invalidez (§5º do art. 43 da Lei de Benefícios)</a:t>
            </a:r>
          </a:p>
          <a:p>
            <a:pPr marL="342900" indent="-342900" algn="just">
              <a:lnSpc>
                <a:spcPts val="2200"/>
              </a:lnSpc>
              <a:spcBef>
                <a:spcPts val="0"/>
              </a:spcBef>
              <a:buFont typeface="Arial" panose="020B0604020202020204" pitchFamily="34" charset="0"/>
              <a:buChar char="•"/>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42900" indent="-342900" algn="just">
              <a:lnSpc>
                <a:spcPts val="2200"/>
              </a:lnSpc>
              <a:spcBef>
                <a:spcPts val="0"/>
              </a:spcBef>
              <a:buFont typeface="Arial" panose="020B0604020202020204" pitchFamily="34" charset="0"/>
              <a:buChar char="•"/>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42900" indent="-342900" algn="just">
              <a:lnSpc>
                <a:spcPts val="2200"/>
              </a:lnSpc>
              <a:spcBef>
                <a:spcPts val="0"/>
              </a:spcBef>
              <a:buFont typeface="Arial" panose="020B0604020202020204" pitchFamily="34" charset="0"/>
              <a:buChar char="•"/>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Estão isentos de carência para fins de benefícios por incapacidade, nos termos do art.26 da Lei de Benefícios, desde que adquiram a doença após a filiação ao RGPS.</a:t>
            </a:r>
          </a:p>
        </p:txBody>
      </p:sp>
    </p:spTree>
    <p:extLst>
      <p:ext uri="{BB962C8B-B14F-4D97-AF65-F5344CB8AC3E}">
        <p14:creationId xmlns:p14="http://schemas.microsoft.com/office/powerpoint/2010/main" val="850816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Perspectivas na prática: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Analise detidamente as perguntas dos Anexos da Portaria Conjunta nº 02/15 e veja em quais critérios o paciente pode ser inserido.</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perícia social se avaliam os fatores ambientais, como estrutura ao redor, apoios de parentes, amigos, condições ambientais, preconceitos etc.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Atividade e Participação analisam critérios como obter lugar para morar, para refeição, se sabe preparar a refeição, tarefas domésticas, interagir com outras pessoas, etc.</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avaliação médica analisa Funções do Corpo, tais como visão, auditiva, mental, sensorial, fala etc.</a:t>
            </a:r>
          </a:p>
        </p:txBody>
      </p:sp>
    </p:spTree>
    <p:extLst>
      <p:ext uri="{BB962C8B-B14F-4D97-AF65-F5344CB8AC3E}">
        <p14:creationId xmlns:p14="http://schemas.microsoft.com/office/powerpoint/2010/main" val="39179308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Visão monocular e BPC/LOAS</a:t>
            </a:r>
          </a:p>
          <a:p>
            <a:pPr algn="just">
              <a:lnSpc>
                <a:spcPts val="22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que é visão monocular</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Visão monocular é quando uma pessoa só enxerga com um dos olhos, ou seja, quando a perda de visão em um dos olhos é total ou </a:t>
            </a:r>
            <a:r>
              <a:rPr lang="pt-BR" sz="2400" dirty="0">
                <a:solidFill>
                  <a:srgbClr val="FF0000"/>
                </a:solidFill>
                <a:effectLst/>
                <a:latin typeface="Aptos Display" panose="020B0004020202020204" pitchFamily="34" charset="0"/>
                <a:ea typeface="Times New Roman" panose="02020603050405020304" pitchFamily="18" charset="0"/>
                <a:cs typeface="Segoe UI" panose="020B0502040204020203" pitchFamily="34" charset="0"/>
              </a:rPr>
              <a:t>muito grande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Organização Mundial da Saúde (OMS) define esta condição como a visão em um dos olhos igual ou </a:t>
            </a:r>
            <a:r>
              <a:rPr lang="pt-BR" sz="2400" dirty="0">
                <a:solidFill>
                  <a:srgbClr val="FF0000"/>
                </a:solidFill>
                <a:effectLst/>
                <a:latin typeface="Aptos Display" panose="020B0004020202020204" pitchFamily="34" charset="0"/>
                <a:ea typeface="Times New Roman" panose="02020603050405020304" pitchFamily="18" charset="0"/>
                <a:cs typeface="Segoe UI" panose="020B0502040204020203" pitchFamily="34" charset="0"/>
              </a:rPr>
              <a:t>inferior a 20%.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visão monocular pode dificultar a realização de atividades diárias, como a coordenação motora e a percepção de profundidade e distância. </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Exemplos práticos que podem ser limitados em razão da cegueira: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Atividades como dirigir, cozinhar, andar em terrenos irregulares, subir escadas, pegar objetos próximos, como xícaras, garfos etc.</a:t>
            </a:r>
          </a:p>
        </p:txBody>
      </p:sp>
    </p:spTree>
    <p:extLst>
      <p:ext uri="{BB962C8B-B14F-4D97-AF65-F5344CB8AC3E}">
        <p14:creationId xmlns:p14="http://schemas.microsoft.com/office/powerpoint/2010/main" val="1992954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Dica na prática:</a:t>
            </a:r>
          </a:p>
          <a:p>
            <a:pPr algn="just">
              <a:lnSpc>
                <a:spcPts val="22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Geralmente quem possui cegueira monocular também apresenta visão subnormal no outro, por isso é sempre bom ter exames, laudos e atestados informando essa situação. Se os atestados puderem identificar limitações práticas, como dificuldade de subir escadas e outras atividades do dia a dia, melhor ainda.</a:t>
            </a:r>
          </a:p>
          <a:p>
            <a:pPr algn="just">
              <a:lnSpc>
                <a:spcPts val="2200"/>
              </a:lnSpc>
              <a:spcBef>
                <a:spcPts val="0"/>
              </a:spcBef>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nº 14.126/21 classificou a visão monocular como deficiência sensorial, para todos os efeitos legais. </a:t>
            </a:r>
          </a:p>
          <a:p>
            <a:pPr marL="3225800"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ts val="22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Fica a visão monocular classificada como deficiência sensorial, do tipo visual, para todos os efeitos legais.      (Vide)</a:t>
            </a:r>
          </a:p>
          <a:p>
            <a:pPr marL="3225800"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ts val="22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 previsto no § 2º do art. 2º da Lei nº 13.146, de 6 de julho de 2015 (Estatuto da Pessoa com Deficiência), aplica-se à visão monocular, conforme o disposto no caput deste artigo. (Poder executivo criará instrumentos de avaliação)</a:t>
            </a:r>
          </a:p>
          <a:p>
            <a:pPr marL="3225800"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para fins de BPC/LOAS esse componente é apenas um dos fatores a serem avaliados na perícia, de sorte que nem sempre uma visão monocular terá direito.</a:t>
            </a:r>
          </a:p>
        </p:txBody>
      </p:sp>
    </p:spTree>
    <p:extLst>
      <p:ext uri="{BB962C8B-B14F-4D97-AF65-F5344CB8AC3E}">
        <p14:creationId xmlns:p14="http://schemas.microsoft.com/office/powerpoint/2010/main" val="4168249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Tanto é assim que o Decreto nº 10.654/21 previu que a visão monocular deverá ser avaliada na forma do Estatuto da Pessoa com Deficiência, o que inclui impedimento a longo prazo, fatores socioambientais, psicológicos, pessoais, limitações de desempenho e restrições de participação.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Decreto nº 10.654/21</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marL="3225800"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5800"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visão monocular, classificada como deficiência sensorial, do tipo visual, pelo art. 1º da Lei nº 14.126, de 22 de março de 2021, será avaliada na forma prevista nos § 1º e § 2º do art. 2º da Lei nº 13.146, de 6 de julho de 2015, para fins de reconhecimento da condição de pessoa com deficiência. (Poder Executivo deve criar instrumentos de avaliação, que estão na Portaria Conjunta nº 02/15 para BPC/LOAS)</a:t>
            </a:r>
          </a:p>
        </p:txBody>
      </p:sp>
    </p:spTree>
    <p:extLst>
      <p:ext uri="{BB962C8B-B14F-4D97-AF65-F5344CB8AC3E}">
        <p14:creationId xmlns:p14="http://schemas.microsoft.com/office/powerpoint/2010/main" val="1195052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Dessa forma, há de se entender que mesmo sendo deficiente, isso não se traduz no enquadramento de deficiente previsto no §2º do art.20 da Lei nº 8.742/93, para fins de BPC/LOAS.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Exemplos</a:t>
            </a: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 trabalhador rural com visão monocular e vivendo em um ambiente que exige o esforço recorrente da visão, seja o trabalho, seja no ambiente ao redor que vive, pode ser considerado deficiente para fins de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alguém que vive em zona urbana, possui uma rede de apoio de parentes, amigos e estruturas como posto de saúde próximo e viveu em atividades urbanas, com maior grau de instrução, lucidez e interação social, pode ter que tenha o pedido negado.</a:t>
            </a:r>
          </a:p>
        </p:txBody>
      </p:sp>
    </p:spTree>
    <p:extLst>
      <p:ext uri="{BB962C8B-B14F-4D97-AF65-F5344CB8AC3E}">
        <p14:creationId xmlns:p14="http://schemas.microsoft.com/office/powerpoint/2010/main" val="37123065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Miserabilidade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constitucional de miserabilidade: sem condições de prover o próprio sustento ou tê-la provido pela família (art.203, V).</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Art.20 da Lei nº 8.742/93</a:t>
            </a:r>
            <a:r>
              <a:rPr lang="pt-BR" sz="28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Observados os demais critérios de elegibilidade definidos nesta Lei, terão direito ao benefício financeiro de que trata o caput deste artigo a pessoa com deficiência ou a pessoa idosa com renda familiar mensal per capita igual ou inferior a 1/4 (um quarto) do salário-mínimo.         (Redação dada pela Lei nº 14.176, de 2021)</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u="sng"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Percurso legislativo acerca do critério igual ou menor que ¼ do salário-mínimo</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sempre exigiu que renda fosse inferior a ¼ do salário-mínimo. O que excluía, portanto, a família cuja renda fosse IGUAL o salário-mínimo. </a:t>
            </a:r>
          </a:p>
        </p:txBody>
      </p:sp>
    </p:spTree>
    <p:extLst>
      <p:ext uri="{BB962C8B-B14F-4D97-AF65-F5344CB8AC3E}">
        <p14:creationId xmlns:p14="http://schemas.microsoft.com/office/powerpoint/2010/main" val="15880270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na prática se uma família tivesse 04 pessoas e os rendimentos fossem de 01 salário-mínimo, não se teria direito ao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com o advento da Lei nº 13.982, de abril de 2020, ampliou-se o conceito para igual ou inferior ao salário-mínimo, mas com essa previsão somente até 31 de dezembro de 2020.</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dezembro veio uma MP nº 1.023/20 e novamente previu o benefício somente para casos de renda abaixo de um salário-mínimo.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a Lei nº 14.176, de junho de 2021 restabeleceu a ampliação, com a redação acima transcrita no §3º do art.20 da Lei do LOAS.</a:t>
            </a:r>
          </a:p>
        </p:txBody>
      </p:sp>
    </p:spTree>
    <p:extLst>
      <p:ext uri="{BB962C8B-B14F-4D97-AF65-F5344CB8AC3E}">
        <p14:creationId xmlns:p14="http://schemas.microsoft.com/office/powerpoint/2010/main" val="1369237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graphicFrame>
        <p:nvGraphicFramePr>
          <p:cNvPr id="4" name="Tabela 3">
            <a:extLst>
              <a:ext uri="{FF2B5EF4-FFF2-40B4-BE49-F238E27FC236}">
                <a16:creationId xmlns:a16="http://schemas.microsoft.com/office/drawing/2014/main" id="{9D5F918F-1442-9C32-7AC2-4E10696CCBD2}"/>
              </a:ext>
            </a:extLst>
          </p:cNvPr>
          <p:cNvGraphicFramePr>
            <a:graphicFrameLocks noGrp="1"/>
          </p:cNvGraphicFramePr>
          <p:nvPr>
            <p:extLst>
              <p:ext uri="{D42A27DB-BD31-4B8C-83A1-F6EECF244321}">
                <p14:modId xmlns:p14="http://schemas.microsoft.com/office/powerpoint/2010/main" val="153460634"/>
              </p:ext>
            </p:extLst>
          </p:nvPr>
        </p:nvGraphicFramePr>
        <p:xfrm>
          <a:off x="526677" y="996950"/>
          <a:ext cx="11138646" cy="4864099"/>
        </p:xfrm>
        <a:graphic>
          <a:graphicData uri="http://schemas.openxmlformats.org/drawingml/2006/table">
            <a:tbl>
              <a:tblPr firstRow="1" firstCol="1" bandRow="1">
                <a:tableStyleId>{5C22544A-7EE6-4342-B048-85BDC9FD1C3A}</a:tableStyleId>
              </a:tblPr>
              <a:tblGrid>
                <a:gridCol w="2597921">
                  <a:extLst>
                    <a:ext uri="{9D8B030D-6E8A-4147-A177-3AD203B41FA5}">
                      <a16:colId xmlns:a16="http://schemas.microsoft.com/office/drawing/2014/main" val="2240487792"/>
                    </a:ext>
                  </a:extLst>
                </a:gridCol>
                <a:gridCol w="2145942">
                  <a:extLst>
                    <a:ext uri="{9D8B030D-6E8A-4147-A177-3AD203B41FA5}">
                      <a16:colId xmlns:a16="http://schemas.microsoft.com/office/drawing/2014/main" val="2470109668"/>
                    </a:ext>
                  </a:extLst>
                </a:gridCol>
                <a:gridCol w="2185190">
                  <a:extLst>
                    <a:ext uri="{9D8B030D-6E8A-4147-A177-3AD203B41FA5}">
                      <a16:colId xmlns:a16="http://schemas.microsoft.com/office/drawing/2014/main" val="793156130"/>
                    </a:ext>
                  </a:extLst>
                </a:gridCol>
                <a:gridCol w="2185190">
                  <a:extLst>
                    <a:ext uri="{9D8B030D-6E8A-4147-A177-3AD203B41FA5}">
                      <a16:colId xmlns:a16="http://schemas.microsoft.com/office/drawing/2014/main" val="2549542471"/>
                    </a:ext>
                  </a:extLst>
                </a:gridCol>
                <a:gridCol w="2024403">
                  <a:extLst>
                    <a:ext uri="{9D8B030D-6E8A-4147-A177-3AD203B41FA5}">
                      <a16:colId xmlns:a16="http://schemas.microsoft.com/office/drawing/2014/main" val="2196926395"/>
                    </a:ext>
                  </a:extLst>
                </a:gridCol>
              </a:tblGrid>
              <a:tr h="513646">
                <a:tc rowSpan="2">
                  <a:txBody>
                    <a:bodyPr/>
                    <a:lstStyle/>
                    <a:p>
                      <a:pPr marR="73025" algn="ctr">
                        <a:lnSpc>
                          <a:spcPct val="100000"/>
                        </a:lnSpc>
                      </a:pPr>
                      <a:r>
                        <a:rPr lang="pt-BR" sz="2000" kern="100" dirty="0">
                          <a:effectLst/>
                        </a:rPr>
                        <a:t> </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4">
                  <a:txBody>
                    <a:bodyPr/>
                    <a:lstStyle/>
                    <a:p>
                      <a:pPr marR="73025" algn="ctr">
                        <a:lnSpc>
                          <a:spcPct val="100000"/>
                        </a:lnSpc>
                      </a:pPr>
                      <a:r>
                        <a:rPr lang="pt-BR" sz="2000" kern="100">
                          <a:effectLst/>
                        </a:rPr>
                        <a:t>Data de entrada do requerimento - DER</a:t>
                      </a:r>
                      <a:endParaRPr lang="pt-BR" sz="2000" kern="100">
                        <a:effectLst/>
                        <a:latin typeface="Times New Roman" panose="02020603050405020304" pitchFamily="18" charset="0"/>
                        <a:ea typeface="Times New Roman" panose="02020603050405020304" pitchFamily="18" charset="0"/>
                      </a:endParaRPr>
                    </a:p>
                  </a:txBody>
                  <a:tcPr marL="68580" marR="68580" marT="0" marB="0">
                    <a:lnL w="12700" cmpd="sng">
                      <a:noFill/>
                    </a:ln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330879358"/>
                  </a:ext>
                </a:extLst>
              </a:tr>
              <a:tr h="2303181">
                <a:tc vMerge="1">
                  <a:txBody>
                    <a:bodyPr/>
                    <a:lstStyle/>
                    <a:p>
                      <a:endParaRPr lang="pt-BR"/>
                    </a:p>
                  </a:txBody>
                  <a:tcPr/>
                </a:tc>
                <a:tc>
                  <a:txBody>
                    <a:bodyPr/>
                    <a:lstStyle/>
                    <a:p>
                      <a:pPr marR="73025" algn="ctr">
                        <a:lnSpc>
                          <a:spcPct val="100000"/>
                        </a:lnSpc>
                      </a:pPr>
                      <a:r>
                        <a:rPr lang="pt-BR" sz="2000" kern="100" dirty="0">
                          <a:effectLst/>
                        </a:rPr>
                        <a:t>Até 01/04/2020</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L w="38100" cmpd="sng">
                      <a:noFill/>
                    </a:lnL>
                  </a:tcPr>
                </a:tc>
                <a:tc>
                  <a:txBody>
                    <a:bodyPr/>
                    <a:lstStyle/>
                    <a:p>
                      <a:pPr marR="73025" algn="ctr">
                        <a:lnSpc>
                          <a:spcPct val="100000"/>
                        </a:lnSpc>
                      </a:pPr>
                      <a:r>
                        <a:rPr lang="pt-BR" sz="2000" kern="100" dirty="0">
                          <a:effectLst/>
                        </a:rPr>
                        <a:t>De 02/04/2020 a 31/12/2020</a:t>
                      </a:r>
                    </a:p>
                    <a:p>
                      <a:pPr marR="73025" algn="ctr">
                        <a:lnSpc>
                          <a:spcPct val="100000"/>
                        </a:lnSpc>
                      </a:pPr>
                      <a:r>
                        <a:rPr lang="pt-BR" sz="2000" kern="100" dirty="0">
                          <a:effectLst/>
                        </a:rPr>
                        <a:t> </a:t>
                      </a:r>
                    </a:p>
                    <a:p>
                      <a:pPr marR="73025" algn="ctr">
                        <a:lnSpc>
                          <a:spcPct val="100000"/>
                        </a:lnSpc>
                      </a:pPr>
                      <a:r>
                        <a:rPr lang="pt-BR" sz="2000" kern="100" dirty="0">
                          <a:effectLst/>
                        </a:rPr>
                        <a:t> </a:t>
                      </a:r>
                    </a:p>
                    <a:p>
                      <a:pPr marR="73025" algn="ctr">
                        <a:lnSpc>
                          <a:spcPct val="100000"/>
                        </a:lnSpc>
                      </a:pPr>
                      <a:r>
                        <a:rPr lang="pt-BR" sz="2000" kern="100" dirty="0">
                          <a:effectLst/>
                        </a:rPr>
                        <a:t> </a:t>
                      </a:r>
                      <a:r>
                        <a:rPr lang="pt-BR" sz="2000" u="sng" kern="100" dirty="0">
                          <a:effectLst/>
                        </a:rPr>
                        <a:t> Lei</a:t>
                      </a:r>
                      <a:r>
                        <a:rPr lang="pt-BR" sz="2000" u="sng" kern="100" spc="15" dirty="0">
                          <a:effectLst/>
                        </a:rPr>
                        <a:t> </a:t>
                      </a:r>
                      <a:r>
                        <a:rPr lang="pt-BR" sz="2000" u="sng" kern="100" spc="5" dirty="0">
                          <a:effectLst/>
                        </a:rPr>
                        <a:t>n</a:t>
                      </a:r>
                      <a:r>
                        <a:rPr lang="pt-BR" sz="2000" u="sng" kern="100" dirty="0">
                          <a:effectLst/>
                        </a:rPr>
                        <a:t>º</a:t>
                      </a:r>
                      <a:r>
                        <a:rPr lang="pt-BR" sz="2000" u="sng" kern="100" spc="15" dirty="0">
                          <a:effectLst/>
                        </a:rPr>
                        <a:t> </a:t>
                      </a:r>
                      <a:r>
                        <a:rPr lang="pt-BR" sz="2000" u="sng" kern="100" dirty="0">
                          <a:effectLst/>
                        </a:rPr>
                        <a:t>13.982,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dirty="0">
                          <a:effectLst/>
                        </a:rPr>
                        <a:t>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5" dirty="0">
                          <a:effectLst/>
                        </a:rPr>
                        <a:t>a</a:t>
                      </a:r>
                      <a:r>
                        <a:rPr lang="pt-BR" sz="2000" u="sng" kern="100" dirty="0">
                          <a:effectLst/>
                        </a:rPr>
                        <a:t>bri</a:t>
                      </a:r>
                      <a:r>
                        <a:rPr lang="pt-BR" sz="2000" u="sng" kern="100" spc="5" dirty="0">
                          <a:effectLst/>
                        </a:rPr>
                        <a:t>l</a:t>
                      </a:r>
                      <a:r>
                        <a:rPr lang="pt-BR" sz="2000" u="sng" kern="100" spc="15"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10" dirty="0">
                          <a:effectLst/>
                        </a:rPr>
                        <a:t>2</a:t>
                      </a:r>
                      <a:r>
                        <a:rPr lang="pt-BR" sz="2000" u="sng" kern="100" dirty="0">
                          <a:effectLst/>
                        </a:rPr>
                        <a:t>02</a:t>
                      </a:r>
                      <a:r>
                        <a:rPr lang="pt-BR" sz="2000" u="sng" kern="100" spc="10" dirty="0">
                          <a:effectLst/>
                        </a:rPr>
                        <a:t>0</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73025" algn="ctr">
                        <a:lnSpc>
                          <a:spcPct val="100000"/>
                        </a:lnSpc>
                      </a:pPr>
                      <a:r>
                        <a:rPr lang="pt-BR" sz="2000" kern="100" dirty="0">
                          <a:effectLst/>
                        </a:rPr>
                        <a:t>De 01/01/2021 a 22/06/2021</a:t>
                      </a:r>
                      <a:r>
                        <a:rPr lang="pt-BR" sz="2000" u="sng"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sng" kern="100" dirty="0">
                          <a:effectLst/>
                        </a:rPr>
                        <a:t>MP</a:t>
                      </a:r>
                      <a:r>
                        <a:rPr lang="pt-BR" sz="2000" u="sng" kern="100" spc="20" dirty="0">
                          <a:effectLst/>
                        </a:rPr>
                        <a:t> </a:t>
                      </a:r>
                      <a:r>
                        <a:rPr lang="pt-BR" sz="2000" u="sng" kern="100" dirty="0">
                          <a:effectLst/>
                        </a:rPr>
                        <a:t>nº</a:t>
                      </a:r>
                      <a:r>
                        <a:rPr lang="pt-BR" sz="2000" u="sng" kern="100" spc="20" dirty="0">
                          <a:effectLst/>
                        </a:rPr>
                        <a:t> </a:t>
                      </a:r>
                      <a:r>
                        <a:rPr lang="pt-BR" sz="2000" u="sng" kern="100" dirty="0">
                          <a:effectLst/>
                        </a:rPr>
                        <a:t>1.</a:t>
                      </a:r>
                      <a:r>
                        <a:rPr lang="pt-BR" sz="2000" u="sng" kern="100" spc="15" dirty="0">
                          <a:effectLst/>
                        </a:rPr>
                        <a:t>0</a:t>
                      </a:r>
                      <a:r>
                        <a:rPr lang="pt-BR" sz="2000" u="sng" kern="100" dirty="0">
                          <a:effectLst/>
                        </a:rPr>
                        <a:t>23,</a:t>
                      </a:r>
                      <a:r>
                        <a:rPr lang="pt-BR" sz="2000" u="sng" kern="100" spc="20" dirty="0">
                          <a:effectLst/>
                        </a:rPr>
                        <a:t> </a:t>
                      </a:r>
                      <a:r>
                        <a:rPr lang="pt-BR" sz="2000" u="sng" kern="100" spc="5" dirty="0">
                          <a:effectLst/>
                        </a:rPr>
                        <a:t>d</a:t>
                      </a:r>
                      <a:r>
                        <a:rPr lang="pt-BR" sz="2000" u="sng" kern="100" dirty="0">
                          <a:effectLst/>
                        </a:rPr>
                        <a:t>e</a:t>
                      </a:r>
                      <a:r>
                        <a:rPr lang="pt-BR" sz="2000" u="sng" kern="100" spc="20" dirty="0">
                          <a:effectLst/>
                        </a:rPr>
                        <a:t> </a:t>
                      </a:r>
                      <a:r>
                        <a:rPr lang="pt-BR" sz="2000" u="sng" kern="100" dirty="0">
                          <a:effectLst/>
                        </a:rPr>
                        <a:t>1º</a:t>
                      </a:r>
                      <a:r>
                        <a:rPr lang="pt-BR" sz="2000" u="sng" kern="100" spc="25" dirty="0">
                          <a:effectLst/>
                        </a:rPr>
                        <a:t> </a:t>
                      </a:r>
                      <a:r>
                        <a:rPr lang="pt-BR" sz="2000" u="sng" kern="100" spc="20" dirty="0">
                          <a:effectLst/>
                        </a:rPr>
                        <a:t>d</a:t>
                      </a:r>
                      <a:r>
                        <a:rPr lang="pt-BR" sz="2000" u="sng" kern="100" dirty="0">
                          <a:effectLst/>
                        </a:rPr>
                        <a:t>e</a:t>
                      </a:r>
                      <a:r>
                        <a:rPr lang="pt-BR" sz="2000" u="sng" kern="100" spc="20" dirty="0">
                          <a:effectLst/>
                        </a:rPr>
                        <a:t> </a:t>
                      </a:r>
                      <a:r>
                        <a:rPr lang="pt-BR" sz="2000" u="sng" kern="100" dirty="0">
                          <a:effectLst/>
                        </a:rPr>
                        <a:t>ja</a:t>
                      </a:r>
                      <a:r>
                        <a:rPr lang="pt-BR" sz="2000" u="sng" kern="100" spc="10" dirty="0">
                          <a:effectLst/>
                        </a:rPr>
                        <a:t>n</a:t>
                      </a:r>
                      <a:r>
                        <a:rPr lang="pt-BR" sz="2000" u="sng" kern="100" dirty="0">
                          <a:effectLst/>
                        </a:rPr>
                        <a:t>eiro</a:t>
                      </a:r>
                      <a:r>
                        <a:rPr lang="pt-BR" sz="2000" u="sng" kern="100" spc="20" dirty="0">
                          <a:effectLst/>
                        </a:rPr>
                        <a:t> </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73025" algn="ctr">
                        <a:lnSpc>
                          <a:spcPct val="100000"/>
                        </a:lnSpc>
                      </a:pPr>
                      <a:r>
                        <a:rPr lang="pt-BR" sz="2000" kern="100" dirty="0">
                          <a:effectLst/>
                        </a:rPr>
                        <a:t>A partir de 23/06/2021 </a:t>
                      </a:r>
                      <a:r>
                        <a:rPr lang="pt-BR" sz="2000" u="sng"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none" strike="noStrike" kern="100" dirty="0">
                          <a:effectLst/>
                        </a:rPr>
                        <a:t> </a:t>
                      </a:r>
                      <a:endParaRPr lang="pt-BR" sz="2000" kern="100" dirty="0">
                        <a:effectLst/>
                      </a:endParaRPr>
                    </a:p>
                    <a:p>
                      <a:pPr marR="73025" algn="ctr">
                        <a:lnSpc>
                          <a:spcPct val="100000"/>
                        </a:lnSpc>
                      </a:pPr>
                      <a:r>
                        <a:rPr lang="pt-BR" sz="2000" u="sng" kern="100" dirty="0">
                          <a:effectLst/>
                        </a:rPr>
                        <a:t>Lei</a:t>
                      </a:r>
                      <a:r>
                        <a:rPr lang="pt-BR" sz="2000" u="sng" kern="100" spc="15" dirty="0">
                          <a:effectLst/>
                        </a:rPr>
                        <a:t> </a:t>
                      </a:r>
                      <a:r>
                        <a:rPr lang="pt-BR" sz="2000" u="sng" kern="100" spc="5" dirty="0">
                          <a:effectLst/>
                        </a:rPr>
                        <a:t>n</a:t>
                      </a:r>
                      <a:r>
                        <a:rPr lang="pt-BR" sz="2000" u="sng" kern="100" dirty="0">
                          <a:effectLst/>
                        </a:rPr>
                        <a:t>º</a:t>
                      </a:r>
                      <a:r>
                        <a:rPr lang="pt-BR" sz="2000" u="sng" kern="100" spc="15" dirty="0">
                          <a:effectLst/>
                        </a:rPr>
                        <a:t> </a:t>
                      </a:r>
                      <a:r>
                        <a:rPr lang="pt-BR" sz="2000" u="sng" kern="100" dirty="0">
                          <a:effectLst/>
                        </a:rPr>
                        <a:t>14.176,</a:t>
                      </a:r>
                      <a:r>
                        <a:rPr lang="pt-BR" sz="2000" u="sng" kern="100" spc="3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dirty="0">
                          <a:effectLst/>
                        </a:rPr>
                        <a:t>22</a:t>
                      </a:r>
                      <a:r>
                        <a:rPr lang="pt-BR" sz="2000" u="sng" kern="100" spc="20" dirty="0">
                          <a:effectLst/>
                        </a:rPr>
                        <a:t> </a:t>
                      </a:r>
                      <a:r>
                        <a:rPr lang="pt-BR" sz="2000" u="sng" kern="100" spc="5" dirty="0">
                          <a:effectLst/>
                        </a:rPr>
                        <a:t>d</a:t>
                      </a:r>
                      <a:r>
                        <a:rPr lang="pt-BR" sz="2000" u="sng" kern="100" dirty="0">
                          <a:effectLst/>
                        </a:rPr>
                        <a:t>e</a:t>
                      </a:r>
                      <a:r>
                        <a:rPr lang="pt-BR" sz="2000" u="sng" kern="100" spc="15" dirty="0">
                          <a:effectLst/>
                        </a:rPr>
                        <a:t> </a:t>
                      </a:r>
                      <a:r>
                        <a:rPr lang="pt-BR" sz="2000" u="sng" kern="100" spc="5" dirty="0">
                          <a:effectLst/>
                        </a:rPr>
                        <a:t>j</a:t>
                      </a:r>
                      <a:r>
                        <a:rPr lang="pt-BR" sz="2000" u="sng" kern="100" dirty="0">
                          <a:effectLst/>
                        </a:rPr>
                        <a:t>u</a:t>
                      </a:r>
                      <a:r>
                        <a:rPr lang="pt-BR" sz="2000" u="sng" kern="100" spc="5" dirty="0">
                          <a:effectLst/>
                        </a:rPr>
                        <a:t>nho</a:t>
                      </a:r>
                      <a:r>
                        <a:rPr lang="pt-BR" sz="2000" u="sng" kern="100" spc="10" dirty="0">
                          <a:effectLst/>
                        </a:rPr>
                        <a:t> d</a:t>
                      </a:r>
                      <a:r>
                        <a:rPr lang="pt-BR" sz="2000" u="sng" kern="100" dirty="0">
                          <a:effectLst/>
                        </a:rPr>
                        <a:t>e</a:t>
                      </a:r>
                      <a:r>
                        <a:rPr lang="pt-BR" sz="2000" u="sng" kern="100" spc="10" dirty="0">
                          <a:effectLst/>
                        </a:rPr>
                        <a:t> </a:t>
                      </a:r>
                      <a:r>
                        <a:rPr lang="pt-BR" sz="2000" u="sng" kern="100" dirty="0">
                          <a:effectLst/>
                        </a:rPr>
                        <a:t>202</a:t>
                      </a:r>
                      <a:r>
                        <a:rPr lang="pt-BR" sz="2000" u="sng" kern="100" spc="15" dirty="0">
                          <a:effectLst/>
                        </a:rPr>
                        <a:t>1</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55639554"/>
                  </a:ext>
                </a:extLst>
              </a:tr>
              <a:tr h="2047272">
                <a:tc>
                  <a:txBody>
                    <a:bodyPr/>
                    <a:lstStyle/>
                    <a:p>
                      <a:pPr marR="73025" algn="ctr">
                        <a:lnSpc>
                          <a:spcPct val="100000"/>
                        </a:lnSpc>
                      </a:pPr>
                      <a:endParaRPr lang="pt-BR" sz="2000" kern="100" dirty="0">
                        <a:effectLst/>
                      </a:endParaRPr>
                    </a:p>
                    <a:p>
                      <a:pPr marR="73025" algn="ctr">
                        <a:lnSpc>
                          <a:spcPct val="100000"/>
                        </a:lnSpc>
                      </a:pPr>
                      <a:r>
                        <a:rPr lang="pt-BR" sz="2000" kern="100" dirty="0">
                          <a:effectLst/>
                        </a:rPr>
                        <a:t>Critério de miserabilidade para o reconhecimento do direito</a:t>
                      </a:r>
                      <a:endParaRPr lang="pt-BR" sz="2000" kern="100" dirty="0">
                        <a:effectLst/>
                        <a:latin typeface="Times New Roman" panose="02020603050405020304" pitchFamily="18" charset="0"/>
                        <a:ea typeface="Times New Roman" panose="02020603050405020304" pitchFamily="18" charset="0"/>
                      </a:endParaRPr>
                    </a:p>
                  </a:txBody>
                  <a:tcPr marL="68580" marR="68580" marT="0" marB="0">
                    <a:lnT w="38100" cmpd="sng">
                      <a:noFill/>
                    </a:lnT>
                    <a:solidFill>
                      <a:schemeClr val="accent1">
                        <a:lumMod val="7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igual ou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tc>
                  <a:txBody>
                    <a:bodyPr/>
                    <a:lstStyle/>
                    <a:p>
                      <a:pPr marR="73025" algn="ctr">
                        <a:lnSpc>
                          <a:spcPct val="100000"/>
                        </a:lnSpc>
                      </a:pPr>
                      <a:endParaRPr lang="pt-BR" sz="2000" kern="100" dirty="0">
                        <a:solidFill>
                          <a:schemeClr val="bg1"/>
                        </a:solidFill>
                        <a:effectLst/>
                      </a:endParaRPr>
                    </a:p>
                    <a:p>
                      <a:pPr marR="73025" algn="ctr">
                        <a:lnSpc>
                          <a:spcPct val="100000"/>
                        </a:lnSpc>
                      </a:pPr>
                      <a:r>
                        <a:rPr lang="pt-BR" sz="2000" kern="100" dirty="0">
                          <a:solidFill>
                            <a:schemeClr val="bg1"/>
                          </a:solidFill>
                          <a:effectLst/>
                        </a:rPr>
                        <a:t>Renda mensal   per capita igual ou inferior a 1/4 do salário mínimo</a:t>
                      </a:r>
                      <a:endParaRPr lang="pt-BR" sz="2000" kern="1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2">
                        <a:lumMod val="75000"/>
                        <a:lumOff val="25000"/>
                      </a:schemeClr>
                    </a:solidFill>
                  </a:tcPr>
                </a:tc>
                <a:extLst>
                  <a:ext uri="{0D108BD9-81ED-4DB2-BD59-A6C34878D82A}">
                    <a16:rowId xmlns:a16="http://schemas.microsoft.com/office/drawing/2014/main" val="3580710397"/>
                  </a:ext>
                </a:extLst>
              </a:tr>
            </a:tbl>
          </a:graphicData>
        </a:graphic>
      </p:graphicFrame>
    </p:spTree>
    <p:extLst>
      <p:ext uri="{BB962C8B-B14F-4D97-AF65-F5344CB8AC3E}">
        <p14:creationId xmlns:p14="http://schemas.microsoft.com/office/powerpoint/2010/main" val="422265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Da elevação dos contemplados para ½</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Importante registrar ainda que nesse interstício houve a publicação da lei nº 13.891/20 que ampliou a renda mínima do LOAS para ½ de um salário-mínimo, o que deu ensejo ao uma ADPF 662, com liminar concedida pelo Ministro Gilmar Mendes em razão da falta de indicação da origem da despesa (paridade).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Entretanto, a lei nº 14.176/21 inseriu o §11-A no art.20 para prever que o regulamento dessa lei poderá ampliar o limite de renda per capita para até ½ de um salário-mínimo (até, ou seja, pode graduar para outros valores), observado o art.20-B, que trata justamente dessa gradual evolução. Vejamos: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11-A.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regulamento de que trata o § 11 deste artigo poderá ampliar o limite de renda mensal familiar per capita previsto no § 3º deste artigo para até 1/2 (meio) salário-mínimo, observado o disposto no art. 20-B desta Lei.             (Incluído pela Lei nº 14.176, de 2021) </a:t>
            </a:r>
          </a:p>
        </p:txBody>
      </p:sp>
    </p:spTree>
    <p:extLst>
      <p:ext uri="{BB962C8B-B14F-4D97-AF65-F5344CB8AC3E}">
        <p14:creationId xmlns:p14="http://schemas.microsoft.com/office/powerpoint/2010/main" val="3679945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49"/>
            <a:ext cx="11304493" cy="635952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20-B.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avaliação de outros elementos probatórios da condição de miserabilidade e da situação de vulnerabilidade de que trata o § 11 do art. 20 desta Lei, serão considerados os seguintes aspectos para ampliação do critério de aferição da renda familiar mensal per capita de que trata o § 11-A do referido artigo:   (Incluído pela Lei nº 14.176, de 2021)    </a:t>
            </a:r>
          </a:p>
          <a:p>
            <a:pPr marL="3228975" algn="just">
              <a:lnSpc>
                <a:spcPts val="2200"/>
              </a:lnSpc>
              <a:spcBef>
                <a:spcPts val="0"/>
              </a:spcBef>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o grau da deficiência;          (Incluído pela Lei nº 14.176, de 2021)   (Vigência)</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dependência de terceiros para o desempenho de atividades básicas da vida diária; e.          (Incluído pela Lei nº 14.176, de 2021)  (Vigência)</a:t>
            </a:r>
          </a:p>
          <a:p>
            <a:pPr marL="3228975" algn="just">
              <a:lnSpc>
                <a:spcPts val="2200"/>
              </a:lnSpc>
              <a:spcBef>
                <a:spcPts val="0"/>
              </a:spcBef>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 comprometimento do orçamento do núcleo familiar de que trata o § 3º do art. 20 desta Lei exclusivamente com gastos médicos, com tratamentos de saúde, com fraldas, com alimentos especiais e com medicamentos do idoso ou da pessoa com deficiência não disponibilizados gratuitamente pelo SUS, ou com serviços não prestados pelo Suas, desde que comprovadamente necessários à preservação da saúde e da vida.         (Incluído pela Lei nº 14.176, de 2021)           (Vigência)</a:t>
            </a:r>
          </a:p>
        </p:txBody>
      </p:sp>
    </p:spTree>
    <p:extLst>
      <p:ext uri="{BB962C8B-B14F-4D97-AF65-F5344CB8AC3E}">
        <p14:creationId xmlns:p14="http://schemas.microsoft.com/office/powerpoint/2010/main" val="8573699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Resumindo na prática hoje:</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Ainda não existe essa possibilidade de se elevar a renda per capita para ½ do salário-mínimo, nem mesmo invocando parâmetros como os de baixa renda para fins de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(art.5º, II do Decreto nº 11.016/22) ou para fins de contribuição como baixa renda em percentual de 5% (art.21, §2º, b da Lei nº 8.212/91).</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Apenas se conferiu ao Poder Executivo essa prerrogativa por meio de decreto.</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que existe hoje são os parâmetros de renda per capita igual ou inferior ao ¼ do salário-mínimo e possibilidade de abatimentos de despesas, que serão estudadas adiante.</a:t>
            </a:r>
          </a:p>
        </p:txBody>
      </p:sp>
    </p:spTree>
    <p:extLst>
      <p:ext uri="{BB962C8B-B14F-4D97-AF65-F5344CB8AC3E}">
        <p14:creationId xmlns:p14="http://schemas.microsoft.com/office/powerpoint/2010/main" val="17232831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o INSS, o STJ e STF enfrentam a matéria:</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INSS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critério de ¼ sem flexibilização (mas atualmente o §4º do art.20-B, somado a um acordo judicial feito pelo INSS, são aceitos alguns itens de despesas como abatimento no cálculo).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previsão já foi internalizada pelo art. 8º-A da Portaria Conjunta nº 03/18, alterada pela Portaria nº 22/22 e Portaria nº 1.380/21), permitindo abatimentos como fraldas, tratamentos de saúde, médicos e alimentos especiais.</a:t>
            </a:r>
          </a:p>
        </p:txBody>
      </p:sp>
    </p:spTree>
    <p:extLst>
      <p:ext uri="{BB962C8B-B14F-4D97-AF65-F5344CB8AC3E}">
        <p14:creationId xmlns:p14="http://schemas.microsoft.com/office/powerpoint/2010/main" val="32421599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pt-BR" sz="3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o STF  analisa</a:t>
            </a:r>
          </a:p>
          <a:p>
            <a:pPr algn="just">
              <a:lnSpc>
                <a:spcPct val="100000"/>
              </a:lnSpc>
              <a:spcBef>
                <a:spcPts val="0"/>
              </a:spcBef>
            </a:pPr>
            <a:endPar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Sem critério objetivo – deixa ao livre arbítrio do juiz. Historicamente o STF se manifestou inicialmente pela constitucionalidade do critério de ¼ de salário-mínimo para aferição da miserabilidade na ADI 1232, em julgamento em 27/08/1998.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posteriormente, entendendo pelo processo de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inconstitucionalização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decorrente de notórias mudanças fáticas, políticas, econômicas, sociais e jurídicas, alterou o entendimento nos RE 567.985 e 580963, julgados em 17 e 18 de abril de 2013, entendendo pela inconstitucionalidade material, em processos incidentais (que não vinculam o INSS).</a:t>
            </a:r>
          </a:p>
        </p:txBody>
      </p:sp>
    </p:spTree>
    <p:extLst>
      <p:ext uri="{BB962C8B-B14F-4D97-AF65-F5344CB8AC3E}">
        <p14:creationId xmlns:p14="http://schemas.microsoft.com/office/powerpoint/2010/main" val="3222807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 Judiciário pode se embasar na decisão do STF e não utilizar o critério objetivo de ¼ do salário-mínimo e tomar como parâmetro outros elementos, como despesas para o caso específico do requerente (como remédios imprescindíveis à sobrevivência, despesas básicas de cuidados pessoais,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etc</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mesmo que a renda per capita ultrapassa ¼ do salário-mínimo, é possível que o Judiciário conceda o benefício. Mas dependerá muito da forma como o processo é instruído pelo requerente e seu advogado.</a:t>
            </a:r>
          </a:p>
        </p:txBody>
      </p:sp>
    </p:spTree>
    <p:extLst>
      <p:ext uri="{BB962C8B-B14F-4D97-AF65-F5344CB8AC3E}">
        <p14:creationId xmlns:p14="http://schemas.microsoft.com/office/powerpoint/2010/main" val="25343033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2300"/>
              </a:lnSpc>
              <a:spcBef>
                <a:spcPts val="0"/>
              </a:spcBef>
            </a:pPr>
            <a:r>
              <a:rPr lang="pt-BR" sz="3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STJ</a:t>
            </a: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300"/>
              </a:lnSpc>
              <a:spcBef>
                <a:spcPts val="0"/>
              </a:spcBef>
            </a:pPr>
            <a:endParaRPr lang="pt-BR" sz="28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C</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ritério de ¼ com flexibilização (adota o critério objetivo, mas admite flexibilizar de maneira mais ampla que o INSS) – firmada no Tema 185, de 28.10.19. </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admite o parâmetro de ¼ do salário-mínimo, mas possibilita flexibilizar para cima esse valor per capita.</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Dona Cleide é casada com seu Gilberto e tem 03 filhos. O mais novo é deficiente.</a:t>
            </a: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Gilberto trabalha como eletricista e ganha uma renda de R$ 2.000,00 na carteira assinada em uma loja de eletrônicos.</a:t>
            </a:r>
          </a:p>
        </p:txBody>
      </p:sp>
    </p:spTree>
    <p:extLst>
      <p:ext uri="{BB962C8B-B14F-4D97-AF65-F5344CB8AC3E}">
        <p14:creationId xmlns:p14="http://schemas.microsoft.com/office/powerpoint/2010/main" val="13296240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constam essas informações, de maneira que a renda de R$2.000,00/5 resulta em R$ 400,00 de renda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percapita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Atualmente a renda per capita exigida máxima é de R$379,50, o que resultaria em negativo do benefício no INSS.</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no Judiciário, o STJ levaria em conta outras despesas imprescindíveis ao sustento e consideraria o direito ao benefício.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despesas recorrentes com medicamentos, transporte para atendimentos médicos, alimentação especial, utensílios de uso contínuo como fraldas etc.</a:t>
            </a:r>
          </a:p>
        </p:txBody>
      </p:sp>
    </p:spTree>
    <p:extLst>
      <p:ext uri="{BB962C8B-B14F-4D97-AF65-F5344CB8AC3E}">
        <p14:creationId xmlns:p14="http://schemas.microsoft.com/office/powerpoint/2010/main" val="38540288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E7153-CD6E-7380-46FF-ACA27E30012B}"/>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A7DBF41F-C938-1B80-8C70-A2979A2212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pPr>
            <a:r>
              <a:rPr lang="pt-BR" sz="2400" b="1" i="0" dirty="0">
                <a:solidFill>
                  <a:schemeClr val="bg1"/>
                </a:solidFill>
                <a:effectLst/>
                <a:latin typeface="__Inter_b8494a"/>
              </a:rPr>
              <a:t>Superior Tribunal de Justiça STJ - AGRAVO EM RECURSO ESPECIAL: </a:t>
            </a:r>
            <a:r>
              <a:rPr lang="pt-BR" sz="2400" b="1" i="0" dirty="0" err="1">
                <a:solidFill>
                  <a:schemeClr val="bg1"/>
                </a:solidFill>
                <a:effectLst/>
                <a:latin typeface="__Inter_b8494a"/>
              </a:rPr>
              <a:t>AREsp</a:t>
            </a:r>
            <a:r>
              <a:rPr lang="pt-BR" sz="2400" b="1" i="0" dirty="0">
                <a:solidFill>
                  <a:schemeClr val="bg1"/>
                </a:solidFill>
                <a:effectLst/>
                <a:latin typeface="__Inter_b8494a"/>
              </a:rPr>
              <a:t> 1336506 MG 2018/0193317-7</a:t>
            </a:r>
          </a:p>
          <a:p>
            <a:pPr algn="just">
              <a:lnSpc>
                <a:spcPts val="2300"/>
              </a:lnSpc>
              <a:spcBef>
                <a:spcPts val="0"/>
              </a:spcBef>
            </a:pPr>
            <a:endPar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PREVIDENCIÁRIO. BENEFÍCIO ASSISTENCIAL À PESSOA COM DEFICIÊNCIA. POSSIBILIDADE DE DEMONSTRAÇÃO DA CONDIÇÃO DE MISERABILIDADE DO BENEFICIÁRIO POR OUTROS MEIOS DE PROVA, QUANDO A RENDA PER CAPITA DO NÚCLEO FAMILIAR FOR SUPERIOR A 1/4 DO SALÁRIO MÍNIMO. RECURSO REPETITIVO. ART. 543-C DO CPC/73.</a:t>
            </a:r>
          </a:p>
          <a:p>
            <a:pPr algn="just">
              <a:lnSpc>
                <a:spcPts val="2300"/>
              </a:lnSpc>
              <a:spcBef>
                <a:spcPts val="0"/>
              </a:spcBef>
            </a:pPr>
            <a:endPar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000" b="1"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a:t>
            </a: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 Na origem, cuida-se de ação ajuizada em desfavor do Instituto Nacional do Seguro Social - INSS, objetivando a concessão de benefício assistencial de prestação continuada à pessoa com deficiência.</a:t>
            </a:r>
          </a:p>
          <a:p>
            <a:pPr algn="just">
              <a:lnSpc>
                <a:spcPts val="2300"/>
              </a:lnSpc>
              <a:spcBef>
                <a:spcPts val="0"/>
              </a:spcBef>
            </a:pPr>
            <a:endPar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Terceira Seção do STJ, no julgamento do REsp </a:t>
            </a:r>
            <a:r>
              <a:rPr lang="pt-BR" sz="2000" b="1"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t>
            </a: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1.112.557/MG, sob o regime de recursos repetitivos, firmou o entendimento de que o critério objetivo de renda per capita mensal inferior a 1/4 do salário mínimo - previsto no art. 20, § 3º, da Lei </a:t>
            </a:r>
            <a:r>
              <a:rPr lang="pt-BR" sz="2000" b="1"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t>
            </a:r>
            <a:r>
              <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8.742/93 - não é o único parâmetro para aferir hipossuficiência, podendo tal condição ser constatada por outros meios de prova.</a:t>
            </a:r>
          </a:p>
          <a:p>
            <a:pPr algn="just">
              <a:lnSpc>
                <a:spcPts val="2300"/>
              </a:lnSpc>
              <a:spcBef>
                <a:spcPts val="0"/>
              </a:spcBef>
            </a:pPr>
            <a:endParaRPr lang="pt-BR" sz="20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9621233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D92A6-AFE5-54EE-F5E8-78486EF6449D}"/>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53177547-0455-B308-BEE5-B869DA1A444C}"/>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025"/>
              </a:lnSpc>
              <a:spcAft>
                <a:spcPts val="750"/>
              </a:spcAft>
            </a:pPr>
            <a:r>
              <a:rPr lang="pt-BR" sz="2400" b="1" i="0" dirty="0">
                <a:solidFill>
                  <a:schemeClr val="bg1"/>
                </a:solidFill>
                <a:effectLst/>
              </a:rPr>
              <a:t>Tema nº 185 do STJ</a:t>
            </a:r>
          </a:p>
          <a:p>
            <a:pPr algn="just"/>
            <a:r>
              <a:rPr lang="pt-BR" sz="2400" b="1" i="0" dirty="0">
                <a:solidFill>
                  <a:schemeClr val="bg1"/>
                </a:solidFill>
                <a:effectLst/>
              </a:rPr>
              <a:t>Situação do Tema: Trânsito em Julgado</a:t>
            </a:r>
          </a:p>
          <a:p>
            <a:pPr algn="just"/>
            <a:br>
              <a:rPr lang="pt-BR" sz="2000" dirty="0">
                <a:solidFill>
                  <a:schemeClr val="bg1"/>
                </a:solidFill>
              </a:rPr>
            </a:br>
            <a:br>
              <a:rPr lang="pt-BR" sz="2400" dirty="0">
                <a:solidFill>
                  <a:schemeClr val="bg1"/>
                </a:solidFill>
              </a:rPr>
            </a:br>
            <a:r>
              <a:rPr lang="pt-BR" sz="2400" b="1" i="0" dirty="0">
                <a:solidFill>
                  <a:schemeClr val="bg1"/>
                </a:solidFill>
                <a:effectLst/>
              </a:rPr>
              <a:t>Questão submetida a julgamento: BENEFÍCIO ASSISTENCIAL. POSSIBILIDADE DE DEMONSTRAÇÃO DA CONDIÇÃO DE MISERABILIDADE DO BENEFICIÁRIO POR OUTROS MEIOS DE PROVA, QUANDO A RENDA PER CAPITA DO NÚCLEO FAMILIAR FOR SUPERIOR A 1/4 DO SALÁRIO MÍNIMO.</a:t>
            </a:r>
          </a:p>
          <a:p>
            <a:pPr algn="just"/>
            <a:br>
              <a:rPr lang="pt-BR" sz="2400" dirty="0">
                <a:solidFill>
                  <a:schemeClr val="bg1"/>
                </a:solidFill>
              </a:rPr>
            </a:br>
            <a:br>
              <a:rPr lang="pt-BR" sz="2400" dirty="0">
                <a:solidFill>
                  <a:schemeClr val="bg1"/>
                </a:solidFill>
              </a:rPr>
            </a:br>
            <a:r>
              <a:rPr lang="pt-BR" sz="2400" b="1" i="0" dirty="0">
                <a:solidFill>
                  <a:schemeClr val="bg1"/>
                </a:solidFill>
                <a:effectLst/>
              </a:rPr>
              <a:t>Tese Firmada: A limitação do valor da renda per capita familiar não deve ser considerada a única forma de se comprovar que a pessoa não possui outros meios para prover a própria manutenção ou de tê-la provida por sua família, pois é apenas um elemento objetivo para se aferir a necessidade, ou seja, presume-se absolutamente a miserabilidade quando comprovada a renda per capita inferior a 1/4 do salário mínimo.</a:t>
            </a:r>
            <a:endParaRPr lang="pt-BR" sz="2400" b="1" dirty="0">
              <a:solidFill>
                <a:schemeClr val="bg1"/>
              </a:solidFill>
              <a:effectLst/>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6080026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Abatimentos e exclusão de renda e de benefícios para o cálculo do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Primeiramente, para se definir aquilo que pode ser abatido e tudo que não entra nos cálculos do BPC/LOAS,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preciso definir o que entra nos cálculos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Está definido do art.4º, VI do Decreto nº 6.214/97:</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4542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 - renda mensal bruta familiar: a soma dos rendimentos brutos auferidos mensalmente pelos membros da família composta por salários, proventos, pensões, pensões alimentícias, benefícios de previdência pública ou privada, seguro-desemprego, comissões,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pro-labore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 outros rendimentos do trabalho não assalariado, rendimentos do mercado informal ou autônomo, rendimentos auferidos do patrimônio, Renda Mensal Vitalícia e Benefício de Prestação Continuada, ressalvado o disposto no parágrafo único do art. 19. (Redação dada pelo Decreto nº 7.617, de 2011)</a:t>
            </a:r>
          </a:p>
        </p:txBody>
      </p:sp>
    </p:spTree>
    <p:extLst>
      <p:ext uri="{BB962C8B-B14F-4D97-AF65-F5344CB8AC3E}">
        <p14:creationId xmlns:p14="http://schemas.microsoft.com/office/powerpoint/2010/main" val="3099752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Isso inclui, portanto, receitas como aluguéis de bens móveis ou imóveis, seguro defeso, pensão alimentícia e aposentadorias e pensões de qualquer regime (com exceção do §14 do art.20 da LOAS), inclusive regime próprio em municípios.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03 as hipóteses de redução dos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Abatimento nos termos da Portaria nº 1.380/21</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Exclusão de rendas, nos termos do Decreto n.6.214/07</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Exclusão de outros benefícios assistenciais e previdenciários, nos termos do §14 do art.20 da LOAS</a:t>
            </a:r>
          </a:p>
        </p:txBody>
      </p:sp>
    </p:spTree>
    <p:extLst>
      <p:ext uri="{BB962C8B-B14F-4D97-AF65-F5344CB8AC3E}">
        <p14:creationId xmlns:p14="http://schemas.microsoft.com/office/powerpoint/2010/main" val="25308429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PORTARIA PRES/INSS Nº 1.380, DE 16 DE NOVEMBRO DE 2021 </a:t>
            </a: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Abatimento de despesas elementares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portaria disciplina o procedimento de como o requerente deve proceder para conseguir abater determinadas despesas nos cálculos. São elas fraldas, medicamentos, médicos, tratamentos de saúde e alimentos especiais.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Disciplinar que, para fins de verificação da renda mensal bruta familiar, serão deduzidos os gastos com tratamentos de saúde, médicos, fraldas, alimentos especiais e medicamentos do idoso ou da pessoa com deficiência, de que trata o § 4º do art. 8º da Portaria Conjunta MDS nº 3, de 21 de setembro de 2018, mediante a apresentação de:</a:t>
            </a:r>
          </a:p>
        </p:txBody>
      </p:sp>
    </p:spTree>
    <p:extLst>
      <p:ext uri="{BB962C8B-B14F-4D97-AF65-F5344CB8AC3E}">
        <p14:creationId xmlns:p14="http://schemas.microsoft.com/office/powerpoint/2010/main" val="24305161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documentação fornecida por profissional médico onde deverá constar, além da identificação do interessado, informações sobre a natureza contínua do tratamento e sua relação com a deficiência ou a idade avançada; e</a:t>
            </a:r>
          </a:p>
          <a:p>
            <a:pPr marL="3228975"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declaração fornecida pelo órgão responsável pela área da saúde, informando a não disponibilização do tratamento de forma gratuita ou a sua indisponibilidade momentânea, pelo Sistema Único de Saúde – SUS.</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desconto de que trata o caput será realizado para cada categoria uma única vez, no valor médio do respectivo gasto previsto na Tabela 1 do Anexo III da Portaria Conjunta MDS nº 03, de 2018.</a:t>
            </a:r>
          </a:p>
        </p:txBody>
      </p:sp>
    </p:spTree>
    <p:extLst>
      <p:ext uri="{BB962C8B-B14F-4D97-AF65-F5344CB8AC3E}">
        <p14:creationId xmlns:p14="http://schemas.microsoft.com/office/powerpoint/2010/main" val="3201211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Nessa mesma linha, em normativo anterior, a letra f, do inciso III do art.8º da Portaria n.03/18 assim dispõe: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 serão deduzidos da renda mensal bruta familiar exclusivamente os gastos com tratamentos de saúde, médicos, fraldas, alimentos especiais e medicamentos do idoso ou da pessoa com deficiência, não disponibilizados gratuitamente pelo Sistema Único de Saúde (SUS), ou com serviços não prestados pelo Serviço Único de Assistência Social (SUAS), desde que de natureza contínua e comprovadamente necessários à preservação da saúde e da vida. (Redação dada pela Portaria Conjunta MC/MTP/INSS nº 14, de 2021) </a:t>
            </a:r>
          </a:p>
        </p:txBody>
      </p:sp>
    </p:spTree>
    <p:extLst>
      <p:ext uri="{BB962C8B-B14F-4D97-AF65-F5344CB8AC3E}">
        <p14:creationId xmlns:p14="http://schemas.microsoft.com/office/powerpoint/2010/main" val="1692454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Inicialmente essa redação foi incluída por força da Ação Civil Pública nº 50444874-222013.404.7100-RS (Incluído pela Portaria Conjunta MC, SEPRT/ME e INSS nº 7, de 2020), para posteriormente restar inserido definitivamente pela Portaria nº 14/21.</a:t>
            </a:r>
          </a:p>
          <a:p>
            <a:pPr algn="just">
              <a:lnSpc>
                <a:spcPct val="100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Será deduzido da renda mensal bruta familiar o desconto previsto na Tabela 2 do Anexo III da Portaria Conjunta MDS nº 3, de 2018, caso fique demonstrada a necessidade do requerente de utilização do Serviço de Proteção Especial para Idosos/Pessoas com Deficiência e suas famílias (Centro-Dia) e de sua não disponibilização, independentemente da dedução prevista no art. 1º, comprovado por meio de documentação fornecida pelo órgão de assistência atestando a sua necessidade e indisponibilidade.</a:t>
            </a:r>
          </a:p>
          <a:p>
            <a:pPr algn="just">
              <a:lnSpc>
                <a:spcPct val="100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anexo III da Portaria nº 3/18 elenca os valores a serem abatidos, inclusive o referente ao Centro-dia </a:t>
            </a: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(unidade pública destinada ao atendimento especializado a pessoas idosas e a pessoas com deficiência que tenham algum grau de dependência de cuidados)</a:t>
            </a:r>
          </a:p>
        </p:txBody>
      </p:sp>
    </p:spTree>
    <p:extLst>
      <p:ext uri="{BB962C8B-B14F-4D97-AF65-F5344CB8AC3E}">
        <p14:creationId xmlns:p14="http://schemas.microsoft.com/office/powerpoint/2010/main" val="25849579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PORTARIA CONJUNTA Nº 1, DE 16 DE FEVEREIRO DE 2022</a:t>
            </a:r>
          </a:p>
          <a:p>
            <a:pPr marL="3228975"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Dispõe sobre a atualização dos valores das deduções aplicadas na análise de comprometimento da renda familiar de que trata a Portaria Conjunta MDS/INSS nº 3, de 21 de setembro de 2018.</a:t>
            </a:r>
          </a:p>
          <a:p>
            <a:pPr marL="3228975"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SECRETÁRIA NACIONAL DE ASSISTÊNCIA SOCIAL DO MINISTÉRIO DA CIDADANIA, O SECRETÁRIO DE PREVIDÊNCIA DO MINISTÉRIO DO TRABALHO E PREVIDÊNCIA E O PRESIDENTE DO INSTITUTO NACIONAL DO SEGURO SOCIAL, no uso das atribuições que lhes foram conferidas pelo art. 4º da Portaria Conjunta MC/MTP/INSS nº 14, de 7 de outubro de 2021, resolvem:</a:t>
            </a:r>
          </a:p>
          <a:p>
            <a:pPr marL="3228975"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Os valores das deduções de que tratam a alínea f do inciso III do caput do art. 8º e o Anexo III da Portaria Conjunta MDS/INSS nº 3, de 21 de setembro de 2018, serão reajustados, a partir de 1º de janeiro de 2022, em 10,16% (dez inteiros e dezesseis décimos por cento).</a:t>
            </a:r>
          </a:p>
        </p:txBody>
      </p:sp>
    </p:spTree>
    <p:extLst>
      <p:ext uri="{BB962C8B-B14F-4D97-AF65-F5344CB8AC3E}">
        <p14:creationId xmlns:p14="http://schemas.microsoft.com/office/powerpoint/2010/main" val="2856868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Os valores atualizados e arredondados para cima da Tabela 1 do Anexo III da Portaria Conjunta MDS/INSS nº 3, de 2018, passam a ser: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Categoria de gasto dedutível (SUS) Valor dedutível por categoria (em R$)</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Medicamentos 					45</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Consultas e tratamentos médicos 		90</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Fraldas 						99</a:t>
            </a:r>
          </a:p>
          <a:p>
            <a:pPr marL="3571875" indent="-342900" algn="just">
              <a:lnSpc>
                <a:spcPts val="2500"/>
              </a:lnSpc>
              <a:spcBef>
                <a:spcPts val="0"/>
              </a:spcBef>
              <a:buFont typeface="Arial" panose="020B0604020202020204" pitchFamily="34" charset="0"/>
              <a:buChar char="•"/>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Alimentação especial 				121</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O valor atualizado e arredondado para cima da Tabela 2 do Anexo III da Portaria Conjunta MDS/INSS nº 3, de 2018, passa a ser: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Categoria de gasto dedutível (SUAS) Valor dedutível por categoria (em R$)</a:t>
            </a:r>
          </a:p>
          <a:p>
            <a:pPr marL="3228975" algn="just">
              <a:lnSpc>
                <a:spcPts val="25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Centro-Dia 					32</a:t>
            </a:r>
          </a:p>
        </p:txBody>
      </p:sp>
    </p:spTree>
    <p:extLst>
      <p:ext uri="{BB962C8B-B14F-4D97-AF65-F5344CB8AC3E}">
        <p14:creationId xmlns:p14="http://schemas.microsoft.com/office/powerpoint/2010/main" val="20436767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Possibilidade acima dos valores da tabela</a:t>
            </a:r>
          </a:p>
          <a:p>
            <a:pPr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mais, se a média das despesas ultrapassar o valor médio posto na portaria para cada categoria de despesas, deverá ser utilizada uma média dos últimos 12 meses, com recibos em todos os meses ou menos se o requerente tiver menos de 01 ano. Caso não consiga da forma prevista, aplica-se a regra geral do caput.</a:t>
            </a:r>
          </a:p>
          <a:p>
            <a:pPr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Crítica: essa exigência cria um tempo mínimo de exposição requerente às despesas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abatíveis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 pelo menos 12 meses para poder lograr o uso do abatimento previsto (espécie de carência de 12 meses).</a:t>
            </a:r>
          </a:p>
        </p:txBody>
      </p:sp>
    </p:spTree>
    <p:extLst>
      <p:ext uri="{BB962C8B-B14F-4D97-AF65-F5344CB8AC3E}">
        <p14:creationId xmlns:p14="http://schemas.microsoft.com/office/powerpoint/2010/main" val="30712770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85988" algn="just">
              <a:lnSpc>
                <a:spcPct val="100000"/>
              </a:lnSpc>
              <a:spcBef>
                <a:spcPts val="0"/>
              </a:spcBef>
            </a:pPr>
            <a:r>
              <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n.1.380/21</a:t>
            </a:r>
          </a:p>
          <a:p>
            <a:pPr marL="2185988"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3º Caso o requerente opte pela comprovação de que os gastos previstos no art. 1º ultrapassam os valores médios de dedução, deverá ser realizada média por meio da soma dos recibos de gastos apresentados, relativos aos 12 (doze) meses anteriores ao requerimento ou em número igual ao tempo de vida do requerente caso a idade seja inferior a um ano.</a:t>
            </a:r>
          </a:p>
          <a:p>
            <a:pPr marL="2185988" algn="just">
              <a:lnSpc>
                <a:spcPct val="100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 requerente deverá comprovar que em todos os meses que compõem o período adquiriu ao menos um dos remédios relacionados ao tratamento da deficiência ou idade avançada.</a:t>
            </a:r>
          </a:p>
          <a:p>
            <a:pPr marL="2185988" algn="just">
              <a:lnSpc>
                <a:spcPct val="100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ct val="100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Não haverá prejuízo da aplicação do previsto no caput se no período estabelecido para apuração da média de dedução o requerente não dispuser de um recibo mensal para cada um dos medicamentos indicados como sendo de uso contínuo, observado o disposto no § 1º.</a:t>
            </a:r>
          </a:p>
        </p:txBody>
      </p:sp>
    </p:spTree>
    <p:extLst>
      <p:ext uri="{BB962C8B-B14F-4D97-AF65-F5344CB8AC3E}">
        <p14:creationId xmlns:p14="http://schemas.microsoft.com/office/powerpoint/2010/main" val="2137079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O disposto no § 1º também se aplica aos demais gastos relacionados a tratamento de saúde, médicos, fraldas e alimentos especiais.</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A comprovação de gastos por meio de recibos não dispensa a necessidade de apresentação dos documentos previstos no art. 1º.</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a regra geral é que o segurado, independente do número de meses em que já vem tendo as despesas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abatíveis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 cálculo da renda para o benefício assistencial, deve comprovar dois quesitos: </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contínua necessidade das despesas extraordinárias pontuadas e declaração de que não as consegue gratuitamente pelo poder público (com declaração dos entes respectivos). Ou seja, não basta o recibo dos produtos ou serviços contratados.</a:t>
            </a:r>
          </a:p>
        </p:txBody>
      </p:sp>
    </p:spTree>
    <p:extLst>
      <p:ext uri="{BB962C8B-B14F-4D97-AF65-F5344CB8AC3E}">
        <p14:creationId xmlns:p14="http://schemas.microsoft.com/office/powerpoint/2010/main" val="40996472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889000"/>
            <a:ext cx="11304493" cy="42545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Valores atualizados da tabela</a:t>
            </a:r>
          </a:p>
        </p:txBody>
      </p:sp>
      <p:graphicFrame>
        <p:nvGraphicFramePr>
          <p:cNvPr id="2" name="Tabela 1">
            <a:extLst>
              <a:ext uri="{FF2B5EF4-FFF2-40B4-BE49-F238E27FC236}">
                <a16:creationId xmlns:a16="http://schemas.microsoft.com/office/drawing/2014/main" id="{C198CCB1-D01D-B321-E13F-E4BFD4A3C779}"/>
              </a:ext>
            </a:extLst>
          </p:cNvPr>
          <p:cNvGraphicFramePr>
            <a:graphicFrameLocks noGrp="1"/>
          </p:cNvGraphicFramePr>
          <p:nvPr>
            <p:extLst>
              <p:ext uri="{D42A27DB-BD31-4B8C-83A1-F6EECF244321}">
                <p14:modId xmlns:p14="http://schemas.microsoft.com/office/powerpoint/2010/main" val="574805139"/>
              </p:ext>
            </p:extLst>
          </p:nvPr>
        </p:nvGraphicFramePr>
        <p:xfrm>
          <a:off x="1190624" y="1928813"/>
          <a:ext cx="9810750" cy="3000374"/>
        </p:xfrm>
        <a:graphic>
          <a:graphicData uri="http://schemas.openxmlformats.org/drawingml/2006/table">
            <a:tbl>
              <a:tblPr firstRow="1" firstCol="1" bandRow="1">
                <a:tableStyleId>{5C22544A-7EE6-4342-B048-85BDC9FD1C3A}</a:tableStyleId>
              </a:tblPr>
              <a:tblGrid>
                <a:gridCol w="3438525">
                  <a:extLst>
                    <a:ext uri="{9D8B030D-6E8A-4147-A177-3AD203B41FA5}">
                      <a16:colId xmlns:a16="http://schemas.microsoft.com/office/drawing/2014/main" val="2852489948"/>
                    </a:ext>
                  </a:extLst>
                </a:gridCol>
                <a:gridCol w="1465875">
                  <a:extLst>
                    <a:ext uri="{9D8B030D-6E8A-4147-A177-3AD203B41FA5}">
                      <a16:colId xmlns:a16="http://schemas.microsoft.com/office/drawing/2014/main" val="3063679532"/>
                    </a:ext>
                  </a:extLst>
                </a:gridCol>
                <a:gridCol w="2453175">
                  <a:extLst>
                    <a:ext uri="{9D8B030D-6E8A-4147-A177-3AD203B41FA5}">
                      <a16:colId xmlns:a16="http://schemas.microsoft.com/office/drawing/2014/main" val="1982386404"/>
                    </a:ext>
                  </a:extLst>
                </a:gridCol>
                <a:gridCol w="2453175">
                  <a:extLst>
                    <a:ext uri="{9D8B030D-6E8A-4147-A177-3AD203B41FA5}">
                      <a16:colId xmlns:a16="http://schemas.microsoft.com/office/drawing/2014/main" val="3660147395"/>
                    </a:ext>
                  </a:extLst>
                </a:gridCol>
              </a:tblGrid>
              <a:tr h="474497">
                <a:tc rowSpan="2">
                  <a:txBody>
                    <a:bodyPr/>
                    <a:lstStyle/>
                    <a:p>
                      <a:pPr algn="ctr">
                        <a:lnSpc>
                          <a:spcPct val="100000"/>
                        </a:lnSpc>
                        <a:spcBef>
                          <a:spcPts val="670"/>
                        </a:spcBef>
                        <a:spcAft>
                          <a:spcPts val="690"/>
                        </a:spcAft>
                      </a:pPr>
                      <a:r>
                        <a:rPr lang="pt-BR" sz="2400" kern="100" dirty="0">
                          <a:solidFill>
                            <a:schemeClr val="tx1"/>
                          </a:solidFill>
                          <a:effectLst/>
                        </a:rPr>
                        <a:t>Categoria de gasto dedutível</a:t>
                      </a:r>
                      <a:endParaRPr lang="pt-BR" sz="2400" kern="1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gridSpan="3">
                  <a:txBody>
                    <a:bodyPr/>
                    <a:lstStyle/>
                    <a:p>
                      <a:pPr algn="ctr">
                        <a:lnSpc>
                          <a:spcPct val="100000"/>
                        </a:lnSpc>
                        <a:spcBef>
                          <a:spcPts val="670"/>
                        </a:spcBef>
                        <a:spcAft>
                          <a:spcPts val="690"/>
                        </a:spcAft>
                      </a:pPr>
                      <a:r>
                        <a:rPr lang="pt-BR" sz="2400" kern="100">
                          <a:effectLst/>
                        </a:rPr>
                        <a:t>Valor dedutível por categoria (R$)</a:t>
                      </a:r>
                      <a:endParaRPr lang="pt-BR" sz="2400" kern="1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010621028"/>
                  </a:ext>
                </a:extLst>
              </a:tr>
              <a:tr h="325908">
                <a:tc vMerge="1">
                  <a:txBody>
                    <a:bodyPr/>
                    <a:lstStyle/>
                    <a:p>
                      <a:endParaRPr lang="pt-BR"/>
                    </a:p>
                  </a:txBody>
                  <a:tcPr/>
                </a:tc>
                <a:tc>
                  <a:txBody>
                    <a:bodyPr/>
                    <a:lstStyle/>
                    <a:p>
                      <a:pPr algn="ctr">
                        <a:lnSpc>
                          <a:spcPct val="100000"/>
                        </a:lnSpc>
                        <a:spcBef>
                          <a:spcPts val="670"/>
                        </a:spcBef>
                        <a:spcAft>
                          <a:spcPts val="690"/>
                        </a:spcAft>
                      </a:pPr>
                      <a:r>
                        <a:rPr lang="pt-BR" sz="2400" kern="100" dirty="0">
                          <a:effectLst/>
                        </a:rPr>
                        <a:t>2021</a:t>
                      </a:r>
                      <a:r>
                        <a:rPr lang="pt-BR" sz="2400" kern="100" baseline="30000" dirty="0">
                          <a:effectLst/>
                        </a:rPr>
                        <a:t>7</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solidFill>
                      <a:schemeClr val="tx2">
                        <a:lumMod val="25000"/>
                        <a:lumOff val="75000"/>
                      </a:schemeClr>
                    </a:solidFill>
                  </a:tcPr>
                </a:tc>
                <a:tc>
                  <a:txBody>
                    <a:bodyPr/>
                    <a:lstStyle/>
                    <a:p>
                      <a:pPr algn="ctr">
                        <a:lnSpc>
                          <a:spcPct val="100000"/>
                        </a:lnSpc>
                        <a:spcBef>
                          <a:spcPts val="670"/>
                        </a:spcBef>
                        <a:spcAft>
                          <a:spcPts val="690"/>
                        </a:spcAft>
                      </a:pPr>
                      <a:r>
                        <a:rPr lang="pt-BR" sz="2400" kern="100" dirty="0">
                          <a:effectLst/>
                        </a:rPr>
                        <a:t>2022</a:t>
                      </a:r>
                      <a:r>
                        <a:rPr lang="pt-BR" sz="2400" kern="100" baseline="30000" dirty="0">
                          <a:effectLst/>
                        </a:rPr>
                        <a:t>8</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solidFill>
                      <a:schemeClr val="tx2">
                        <a:lumMod val="25000"/>
                        <a:lumOff val="75000"/>
                      </a:schemeClr>
                    </a:solidFill>
                  </a:tcPr>
                </a:tc>
                <a:tc>
                  <a:txBody>
                    <a:bodyPr/>
                    <a:lstStyle/>
                    <a:p>
                      <a:pPr algn="ctr">
                        <a:lnSpc>
                          <a:spcPct val="100000"/>
                        </a:lnSpc>
                        <a:spcBef>
                          <a:spcPts val="670"/>
                        </a:spcBef>
                        <a:spcAft>
                          <a:spcPts val="690"/>
                        </a:spcAft>
                      </a:pPr>
                      <a:r>
                        <a:rPr lang="pt-BR" sz="2400" kern="100" dirty="0">
                          <a:effectLst/>
                        </a:rPr>
                        <a:t>2023</a:t>
                      </a:r>
                      <a:r>
                        <a:rPr lang="pt-BR" sz="2400" kern="100" baseline="30000" dirty="0">
                          <a:effectLst/>
                        </a:rPr>
                        <a:t>9</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solidFill>
                      <a:schemeClr val="tx2">
                        <a:lumMod val="25000"/>
                        <a:lumOff val="75000"/>
                      </a:schemeClr>
                    </a:solidFill>
                  </a:tcPr>
                </a:tc>
                <a:extLst>
                  <a:ext uri="{0D108BD9-81ED-4DB2-BD59-A6C34878D82A}">
                    <a16:rowId xmlns:a16="http://schemas.microsoft.com/office/drawing/2014/main" val="769518092"/>
                  </a:ext>
                </a:extLst>
              </a:tr>
              <a:tr h="401954">
                <a:tc>
                  <a:txBody>
                    <a:bodyPr/>
                    <a:lstStyle/>
                    <a:p>
                      <a:pPr algn="l">
                        <a:lnSpc>
                          <a:spcPct val="100000"/>
                        </a:lnSpc>
                        <a:spcBef>
                          <a:spcPts val="670"/>
                        </a:spcBef>
                        <a:spcAft>
                          <a:spcPts val="690"/>
                        </a:spcAft>
                      </a:pPr>
                      <a:r>
                        <a:rPr lang="pt-BR" sz="2400" kern="100" dirty="0">
                          <a:effectLst/>
                        </a:rPr>
                        <a:t>Medicamentos</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40,00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a:effectLst/>
                        </a:rPr>
                        <a:t>45,00</a:t>
                      </a:r>
                      <a:endParaRPr lang="pt-BR" sz="24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a:effectLst/>
                        </a:rPr>
                        <a:t>48,00</a:t>
                      </a:r>
                      <a:endParaRPr lang="pt-BR" sz="24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30246169"/>
                  </a:ext>
                </a:extLst>
              </a:tr>
              <a:tr h="899213">
                <a:tc>
                  <a:txBody>
                    <a:bodyPr/>
                    <a:lstStyle/>
                    <a:p>
                      <a:pPr algn="l">
                        <a:lnSpc>
                          <a:spcPct val="100000"/>
                        </a:lnSpc>
                        <a:spcBef>
                          <a:spcPts val="670"/>
                        </a:spcBef>
                        <a:spcAft>
                          <a:spcPts val="690"/>
                        </a:spcAft>
                      </a:pPr>
                      <a:r>
                        <a:rPr lang="pt-BR" sz="2400" kern="100" dirty="0">
                          <a:effectLst/>
                        </a:rPr>
                        <a:t>Consultas e tratamentos médicos</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81,00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90,00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96,00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18517495"/>
                  </a:ext>
                </a:extLst>
              </a:tr>
              <a:tr h="398145">
                <a:tc>
                  <a:txBody>
                    <a:bodyPr/>
                    <a:lstStyle/>
                    <a:p>
                      <a:pPr algn="l">
                        <a:lnSpc>
                          <a:spcPct val="100000"/>
                        </a:lnSpc>
                        <a:spcBef>
                          <a:spcPts val="670"/>
                        </a:spcBef>
                        <a:spcAft>
                          <a:spcPts val="690"/>
                        </a:spcAft>
                      </a:pPr>
                      <a:r>
                        <a:rPr lang="pt-BR" sz="2400" kern="100" dirty="0">
                          <a:effectLst/>
                        </a:rPr>
                        <a:t>Fralda</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89,00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a:effectLst/>
                        </a:rPr>
                        <a:t>99,00</a:t>
                      </a:r>
                      <a:endParaRPr lang="pt-BR" sz="24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a:effectLst/>
                        </a:rPr>
                        <a:t>105,00</a:t>
                      </a:r>
                      <a:endParaRPr lang="pt-BR" sz="24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72312027"/>
                  </a:ext>
                </a:extLst>
              </a:tr>
              <a:tr h="460805">
                <a:tc>
                  <a:txBody>
                    <a:bodyPr/>
                    <a:lstStyle/>
                    <a:p>
                      <a:pPr algn="l">
                        <a:lnSpc>
                          <a:spcPct val="100000"/>
                        </a:lnSpc>
                        <a:spcBef>
                          <a:spcPts val="670"/>
                        </a:spcBef>
                        <a:spcAft>
                          <a:spcPts val="690"/>
                        </a:spcAft>
                      </a:pPr>
                      <a:r>
                        <a:rPr lang="pt-BR" sz="2400" kern="100" dirty="0">
                          <a:effectLst/>
                        </a:rPr>
                        <a:t>Alimentação especial</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109,00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a:effectLst/>
                        </a:rPr>
                        <a:t>121,00</a:t>
                      </a:r>
                      <a:endParaRPr lang="pt-BR" sz="24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00000"/>
                        </a:lnSpc>
                        <a:spcBef>
                          <a:spcPts val="670"/>
                        </a:spcBef>
                        <a:spcAft>
                          <a:spcPts val="690"/>
                        </a:spcAft>
                      </a:pPr>
                      <a:r>
                        <a:rPr lang="pt-BR" sz="2400" kern="100" dirty="0">
                          <a:effectLst/>
                        </a:rPr>
                        <a:t>129,00</a:t>
                      </a:r>
                      <a:endParaRPr lang="pt-BR" sz="24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22551969"/>
                  </a:ext>
                </a:extLst>
              </a:tr>
            </a:tbl>
          </a:graphicData>
        </a:graphic>
      </p:graphicFrame>
    </p:spTree>
    <p:extLst>
      <p:ext uri="{BB962C8B-B14F-4D97-AF65-F5344CB8AC3E}">
        <p14:creationId xmlns:p14="http://schemas.microsoft.com/office/powerpoint/2010/main" val="10360479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Últimas alterações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nº 15.077/24 – restrição de deduções somente por lei.</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razão das elevadas concessões judiciais se valendo de toda sorte de abatimentos para fins de cálculo do BPC/LOAS, a impôs limites de inclusão de despesas para exigir que somente lei possa prever os abatimentos.</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3º-A. O cálculo da renda familiar considerará a soma dos rendimentos auferidos mensalmente pelos membros da família que vivam sob o mesmo teto, ressalvadas as hipóteses previstas no § 14 deste artigo, nos termos estabelecidos em ato do Poder Executivo federal, vedadas deduções não previstas em lei.</a:t>
            </a:r>
          </a:p>
        </p:txBody>
      </p:sp>
    </p:spTree>
    <p:extLst>
      <p:ext uri="{BB962C8B-B14F-4D97-AF65-F5344CB8AC3E}">
        <p14:creationId xmlns:p14="http://schemas.microsoft.com/office/powerpoint/2010/main" val="10546694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885824" y="298450"/>
            <a:ext cx="10687051"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fim, cabe mencionar que a própria Lei </a:t>
            </a: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n.8.742/93 </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tem previsão no art.20-B acerca de abatimentos nos lindes da Portaria nº 1.380/21, mas é direcionada para o uso de aferição da miserabilidade e vulnerabilidade quando da edição de regulamento que eleve a renda per capita para ½ de salário-mínimo.</a:t>
            </a:r>
          </a:p>
          <a:p>
            <a:pPr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há uma aparente incongruência entre as redações dos § 3º-A e o §11, que autoriza regulamento utilizar outros elementos probatórios da condição de miserabilidade e vulnerabilidade, vez que a primeira reserva as hipóteses de dedução a lei em sentido formal. </a:t>
            </a:r>
          </a:p>
          <a:p>
            <a:pPr marL="1876425" algn="just">
              <a:spcBef>
                <a:spcPts val="1500"/>
              </a:spcBef>
              <a:spcAft>
                <a:spcPts val="1500"/>
              </a:spcAft>
            </a:pPr>
            <a:r>
              <a:rPr lang="pt-BR" sz="1800" b="0" i="0" dirty="0">
                <a:solidFill>
                  <a:schemeClr val="bg1"/>
                </a:solidFill>
                <a:effectLst/>
                <a:latin typeface="Arial" panose="020B0604020202020204" pitchFamily="34" charset="0"/>
              </a:rPr>
              <a:t>§ 11.  Para concessão do benefício de que trata o </a:t>
            </a:r>
            <a:r>
              <a:rPr lang="pt-BR" sz="1800" b="1" i="0" dirty="0">
                <a:solidFill>
                  <a:schemeClr val="bg1"/>
                </a:solidFill>
                <a:effectLst/>
                <a:latin typeface="Arial" panose="020B0604020202020204" pitchFamily="34" charset="0"/>
              </a:rPr>
              <a:t>caput</a:t>
            </a:r>
            <a:r>
              <a:rPr lang="pt-BR" sz="1800" b="0" i="1" dirty="0">
                <a:solidFill>
                  <a:schemeClr val="bg1"/>
                </a:solidFill>
                <a:effectLst/>
                <a:latin typeface="Arial" panose="020B0604020202020204" pitchFamily="34" charset="0"/>
              </a:rPr>
              <a:t> </a:t>
            </a:r>
            <a:r>
              <a:rPr lang="pt-BR" sz="1800" b="0" i="0" dirty="0">
                <a:solidFill>
                  <a:schemeClr val="bg1"/>
                </a:solidFill>
                <a:effectLst/>
                <a:latin typeface="Arial" panose="020B0604020202020204" pitchFamily="34" charset="0"/>
              </a:rPr>
              <a:t>deste artigo, poderão ser utilizados outros elementos probatórios da condição de miserabilidade do grupo familiar e da situação de vulnerabilidade, conforme regulamento.          </a:t>
            </a:r>
            <a:r>
              <a:rPr lang="pt-BR" sz="1800" b="0" i="0" dirty="0">
                <a:solidFill>
                  <a:schemeClr val="bg1"/>
                </a:solidFill>
                <a:effectLst/>
                <a:latin typeface="Arial" panose="020B0604020202020204" pitchFamily="34" charset="0"/>
                <a:hlinkClick r:id="rId2">
                  <a:extLst>
                    <a:ext uri="{A12FA001-AC4F-418D-AE19-62706E023703}">
                      <ahyp:hlinkClr xmlns:ahyp="http://schemas.microsoft.com/office/drawing/2018/hyperlinkcolor" val="tx"/>
                    </a:ext>
                  </a:extLst>
                </a:hlinkClick>
              </a:rPr>
              <a:t>(Incluído pela Lei nº 13.146, de 2015)</a:t>
            </a:r>
            <a:r>
              <a:rPr lang="pt-BR" sz="1800" b="0" i="0" dirty="0">
                <a:solidFill>
                  <a:schemeClr val="bg1"/>
                </a:solidFill>
                <a:effectLst/>
                <a:latin typeface="Arial" panose="020B0604020202020204" pitchFamily="34" charset="0"/>
              </a:rPr>
              <a:t>          </a:t>
            </a:r>
            <a:r>
              <a:rPr lang="pt-BR" sz="1800" b="0" i="0"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(Vigência)</a:t>
            </a: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Na prática quase ninguém consegue abater essas despesas</a:t>
            </a:r>
          </a:p>
        </p:txBody>
      </p:sp>
    </p:spTree>
    <p:extLst>
      <p:ext uri="{BB962C8B-B14F-4D97-AF65-F5344CB8AC3E}">
        <p14:creationId xmlns:p14="http://schemas.microsoft.com/office/powerpoint/2010/main" val="9281148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4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Exclusão de rendas, nos termos do Decreto nº 6.214/07</a:t>
            </a:r>
          </a:p>
          <a:p>
            <a:pPr algn="just">
              <a:lnSpc>
                <a:spcPts val="24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art.4º do Decreto regulamentador do BPC/LOAS elenca as receitas que não são consideradas no somatório de rendas para o benefício.</a:t>
            </a:r>
          </a:p>
          <a:p>
            <a:pPr algn="just">
              <a:lnSpc>
                <a:spcPts val="24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ts val="24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 o   Para fins do disposto no inciso VI do caput , não serão computados como renda mensal bruta familiar:  (Redação dada pelo Decreto nº 7.617, de 2011)</a:t>
            </a:r>
          </a:p>
          <a:p>
            <a:pPr marL="2185988" algn="just">
              <a:lnSpc>
                <a:spcPts val="24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ts val="24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benefícios e auxílios assistenciais de natureza eventual e temporária; (Incluído pelo Decreto nº 7.617, de 2011)</a:t>
            </a:r>
          </a:p>
          <a:p>
            <a:pPr marL="2185988" algn="just">
              <a:lnSpc>
                <a:spcPts val="24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ts val="24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valores oriundos de programas sociais de transferência de renda; (Incluído pelo Decreto nº 7.617, de 2011)</a:t>
            </a:r>
          </a:p>
          <a:p>
            <a:pPr marL="2185988" algn="just">
              <a:lnSpc>
                <a:spcPts val="24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ts val="2400"/>
              </a:lnSpc>
              <a:spcBef>
                <a:spcPts val="0"/>
              </a:spcBef>
            </a:pPr>
            <a:r>
              <a:rPr lang="pt-BR" sz="23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bolsas de estágio curricular  </a:t>
            </a:r>
            <a:r>
              <a:rPr lang="pt-BR" sz="2300" strike="sngStrike" dirty="0">
                <a:solidFill>
                  <a:srgbClr val="FF0000"/>
                </a:solidFill>
                <a:effectLst/>
                <a:latin typeface="Aptos Display" panose="020B0004020202020204" pitchFamily="34" charset="0"/>
                <a:ea typeface="Times New Roman" panose="02020603050405020304" pitchFamily="18" charset="0"/>
                <a:cs typeface="Segoe UI" panose="020B0502040204020203" pitchFamily="34" charset="0"/>
              </a:rPr>
              <a:t>(obrigatório e não obrigatório); </a:t>
            </a:r>
            <a:r>
              <a:rPr lang="pt-BR" sz="23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(Incluído pelo Decreto nº 7.617, de 2011)</a:t>
            </a:r>
          </a:p>
          <a:p>
            <a:pPr marL="2185988" algn="just">
              <a:lnSpc>
                <a:spcPts val="24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185988" algn="just">
              <a:lnSpc>
                <a:spcPts val="24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bolsas de estágio supervisionado; </a:t>
            </a:r>
            <a:r>
              <a:rPr lang="pt-BR" sz="2300" dirty="0">
                <a:solidFill>
                  <a:srgbClr val="FF0000"/>
                </a:solidFill>
                <a:effectLst/>
                <a:latin typeface="Aptos Display" panose="020B0004020202020204" pitchFamily="34" charset="0"/>
                <a:ea typeface="Times New Roman" panose="02020603050405020304" pitchFamily="18" charset="0"/>
                <a:cs typeface="Segoe UI" panose="020B0502040204020203" pitchFamily="34" charset="0"/>
              </a:rPr>
              <a:t>(Obrigatório) </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(Redação dada pelo Decreto nº 8.805, de 2016)        (Vigência)</a:t>
            </a:r>
          </a:p>
        </p:txBody>
      </p:sp>
    </p:spTree>
    <p:extLst>
      <p:ext uri="{BB962C8B-B14F-4D97-AF65-F5344CB8AC3E}">
        <p14:creationId xmlns:p14="http://schemas.microsoft.com/office/powerpoint/2010/main" val="5851299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pensão especial de natureza indenizatória e benefícios de assistência médica, conforme disposto no art. 5 o ; (Incluído pelo Decreto nº 7.617, de 2011). </a:t>
            </a:r>
          </a:p>
          <a:p>
            <a:pPr marL="3228975"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 - rendas de natureza eventual ou sazonal, a serem regulamentadas em ato conjunto do Ministério do Desenvolvimento Social e Combate à Fome e do INSS; e  (Incluído pelo Decreto nº 7.617, de 2011)</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 - rendimentos decorrentes de contrato de aprendizagem.        </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Esse conteúdo sofreu recente alteração para incluir mais elementos que não são considerados renda, nos termos da Lei n.14.809, de 12 de janeiro de 2024.</a:t>
            </a:r>
          </a:p>
          <a:p>
            <a:pPr algn="just">
              <a:lnSpc>
                <a:spcPts val="2400"/>
              </a:lnSpc>
              <a:spcBef>
                <a:spcPts val="0"/>
              </a:spcBef>
            </a:pPr>
            <a:endParaRPr lang="pt-BR" sz="225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5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9º Os valores recebidos a título de auxílio financeiro temporário ou de indenização por danos sofridos em decorrência de rompimento e colapso de barragens, bem como os rendimentos decorrentes de estágio supervisionado e de aprendizagem, não serão computados para fins de cálculo da renda familiar per capita a que se refere o § 3º deste artigo.    (Redação dada pela Lei nº 14.809, de 2024)</a:t>
            </a:r>
          </a:p>
        </p:txBody>
      </p:sp>
    </p:spTree>
    <p:extLst>
      <p:ext uri="{BB962C8B-B14F-4D97-AF65-F5344CB8AC3E}">
        <p14:creationId xmlns:p14="http://schemas.microsoft.com/office/powerpoint/2010/main" val="27011785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29845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benefícios e auxílios assistenciais de natureza eventual e temporária; (Incluído pelo Decreto nº 7.617, de 2011)</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São exemplos o auxílio emergencial (Auxílio Brasil – Decreto nº 10.852/21, art.34), Auxílio funeral em SP, para famílias sem condições de arcar com custos funerários e Auxílio Reconstrução.</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valores oriundos de programas sociais de transferência de renda; (Incluído pelo Decreto nº 7.617, de 2011)</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clássico é o Bolsa Família, que será abordado em capítulo próprio (§4º do art.20 da LOAS).</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bolsas de estágio supervisionado;(Redação dada pelo Decreto nº 8.805, de 2016)        (Vigência)</a:t>
            </a:r>
          </a:p>
          <a:p>
            <a:pPr algn="just">
              <a:lnSpc>
                <a:spcPts val="2400"/>
              </a:lnSpc>
              <a:spcBef>
                <a:spcPts val="0"/>
              </a:spcBef>
            </a:pPr>
            <a:endPar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5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Item reforçado pelo §9º do art.20 da LOAS, pela nova Lei nº 15.077/24, para garantir a exclusão somente dos estágios supervisionados (não os curriculares), que são estágios obrigatórios para se formar.</a:t>
            </a:r>
          </a:p>
        </p:txBody>
      </p:sp>
    </p:spTree>
    <p:extLst>
      <p:ext uri="{BB962C8B-B14F-4D97-AF65-F5344CB8AC3E}">
        <p14:creationId xmlns:p14="http://schemas.microsoft.com/office/powerpoint/2010/main" val="36771345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pensão especial de natureza indenizatória e benefícios de assistência médica, conforme disposto no art. 5 o ; (Incluído pelo Decreto nº 7.617, de 2011)</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Está no capítulo das hipóteses de acumulação com outros benefícios e receitas (art.1º, XIX da Portaria nº 994/22).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 - rendas de natureza eventual ou sazonal, a serem regulamentadas em ato conjunto do Ministério do Desenvolvimento Social e Combate à Fome e do INSS; e  (Incluído pelo Decreto nº 7.617, de 2011)</a:t>
            </a:r>
          </a:p>
        </p:txBody>
      </p:sp>
    </p:spTree>
    <p:extLst>
      <p:ext uri="{BB962C8B-B14F-4D97-AF65-F5344CB8AC3E}">
        <p14:creationId xmlns:p14="http://schemas.microsoft.com/office/powerpoint/2010/main" val="42843597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Indenizações eventuais, ganhos de atividades artísticas ou rendimentos de safra agrícolas temporários (tudo a depender de regulamentação)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 - rendimentos decorrentes de contrato de aprendizagem</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contrato de aprendizagem é uma modalidade especial de contrato de trabalho voltada para jovens, que combina formação teórica e prática, com o objetivo de prepará-los para o mercado de trabalho. Ele é regulamentado principalmente pela Lei da Aprendizagem (Lei nº 10.097/2000) e pelo Decreto nº 9.579/2018. É destinado a jovens entre 14 e 24 anos (para pessoas com deficiência, não há limite de idade) que estejam matriculados e frequentando a escola. </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Possuem os mesmos direitos trabalhistas dos demais, mas tem prazo limite de 02 anos.</a:t>
            </a:r>
          </a:p>
        </p:txBody>
      </p:sp>
    </p:spTree>
    <p:extLst>
      <p:ext uri="{BB962C8B-B14F-4D97-AF65-F5344CB8AC3E}">
        <p14:creationId xmlns:p14="http://schemas.microsoft.com/office/powerpoint/2010/main" val="41504390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Exclusão de outros benefícios assistenciais e previdenciários, nos termos do §14 do art.20 da 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Art.34, parágrafo único do Estatuto do Idoso (Lei nº 10.741/03) já previa a exclusão de um BPC/LOAS idoso para o cálculo de outro BPC/LOAS no mesmo endereço e de alguém considerado membro da família.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34. Às pessoas idosas, a partir de 65 (sessenta e cinco) anos, que não possuam meios para prover sua subsistência, nem de tê-la provida por sua família, é assegurado o benefício mensal de 1 (um) salário-mínimo, nos termos da Loas.     </a:t>
            </a: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(Vide Decreto nº 6.214, de 2007)      (Redação dada pela Lei nº 14.423, de 2022)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benefício já concedido a qualquer membro da família nos termos do caput não será computado para os fins do cálculo da renda familiar per capita a que se refere a Loas.</a:t>
            </a:r>
          </a:p>
        </p:txBody>
      </p:sp>
    </p:spTree>
    <p:extLst>
      <p:ext uri="{BB962C8B-B14F-4D97-AF65-F5344CB8AC3E}">
        <p14:creationId xmlns:p14="http://schemas.microsoft.com/office/powerpoint/2010/main" val="21548468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já com essa previsão, um idoso que receba BPC tem essa renda não incluída no cálculo para análise de eventual outro pedido de BPC na mesma casa.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essa previsão gerou uma discriminação sem justo motivo para os beneficiários de BPC deficiente e aposentados que recebem um salário-mínimo. </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em uma casa em que o filho deficiente recebe BPC/LOAS, segundo essa lei o idoso não teria direito ao benefício porque a renda do filho entraria nos cálculos. Mas se na casa morasse um casal de idosos, o BPC/LOAS de um deles não impedia o outro de receber também, porque não entraria nos cálculos.</a:t>
            </a:r>
          </a:p>
        </p:txBody>
      </p:sp>
    </p:spTree>
    <p:extLst>
      <p:ext uri="{BB962C8B-B14F-4D97-AF65-F5344CB8AC3E}">
        <p14:creationId xmlns:p14="http://schemas.microsoft.com/office/powerpoint/2010/main" val="19011371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STJ estendeu essa interpretação, por analogia, para excluir do cálculo benefícios previdenciários no valor de um salário-mínimo e após também para os beneficiários de LOAS deficientes. </a:t>
            </a:r>
          </a:p>
          <a:p>
            <a:pPr algn="just">
              <a:lnSpc>
                <a:spcPct val="100000"/>
              </a:lnSpc>
              <a:spcBef>
                <a:spcPts val="0"/>
              </a:spcBef>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TEMA 640:</a:t>
            </a:r>
          </a:p>
          <a:p>
            <a:pPr algn="just">
              <a:lnSpc>
                <a:spcPct val="100000"/>
              </a:lnSpc>
              <a:spcBef>
                <a:spcPts val="0"/>
              </a:spcBef>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Aplica-se o parágrafo único do artigo 34 do Estatuto do Idoso (Lei nº 10.741/03), por analogia, a pedido de benefício assistencial feito por pessoa com deficiência a fim de que benefício previdenciário recebido por idoso, no valor de um salário-mínimo, não seja computado no cálculo da renda per capita prevista no artigo 20, § 3º, da Lei nº 8.742/93.</a:t>
            </a:r>
          </a:p>
        </p:txBody>
      </p:sp>
    </p:spTree>
    <p:extLst>
      <p:ext uri="{BB962C8B-B14F-4D97-AF65-F5344CB8AC3E}">
        <p14:creationId xmlns:p14="http://schemas.microsoft.com/office/powerpoint/2010/main" val="3950905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4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STF enfrentou a matéria no TEMA 312, reconhecendo a inconstitucionalidade por omissão do texto que discrimina, sem razões de fato, o beneficiário deficiente.</a:t>
            </a:r>
          </a:p>
          <a:p>
            <a:pPr algn="just">
              <a:lnSpc>
                <a:spcPts val="24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4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Tema 312</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transitado em 13/02/14</a:t>
            </a:r>
          </a:p>
          <a:p>
            <a:pPr algn="just">
              <a:lnSpc>
                <a:spcPts val="24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Interpretação extensiva ao parágrafo único do art. 34 da Lei nº 10.741/2003 para fins do cálculo da renda familiar de que trata o art. 20, §3º, da Lei nº 8.742/93.</a:t>
            </a:r>
          </a:p>
          <a:p>
            <a:pPr marL="3228975" algn="just">
              <a:lnSpc>
                <a:spcPts val="24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Descrição: Recurso extraordinário em que se discute, à luz do art. 203, V, da Constituição Federal, a constitucionalidade, ou não, de decisão judicial que, conferindo interpretação extensiva ao parágrafo único do art. 34 da Lei nº 10.741/2003, deixa de computar benefício assistencial concedido a pessoa com deficiência ou qualquer outra situação não contemplada expressamente no referido dispositivo do Estatuto do Idoso, para fins do cálculo da renda familiar de que trata o art. 20, §3º, da Lei nº 8.742/93.</a:t>
            </a:r>
          </a:p>
          <a:p>
            <a:pPr marL="3228975" algn="just">
              <a:lnSpc>
                <a:spcPts val="24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4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Tese: É inconstitucional, por omissão parcial, o parágrafo único do art. 34 da Lei 10.741/2003 (Estatuto do Idoso).</a:t>
            </a:r>
          </a:p>
        </p:txBody>
      </p:sp>
    </p:spTree>
    <p:extLst>
      <p:ext uri="{BB962C8B-B14F-4D97-AF65-F5344CB8AC3E}">
        <p14:creationId xmlns:p14="http://schemas.microsoft.com/office/powerpoint/2010/main" val="20166550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mesmo sentido, a ampliação de exclusão de cálculos da renda foi feita tanto para os BPC de Deficientes, quanto para benefícios previdenciários de idosos acima de 65 anos.</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época, AGU editou a Instrução Normativa n.02/14:</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Fica autorizada a desistência e a não interposição de recursos das decisões judiciais que, conferindo interpretação extensiva ao parágrafo único do art. 34 da Lei nº 10.741/2003, determinem a concessão do benefício previsto no art. 20 da Lei nº 8.742/1993, nos seguintes casos:</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quando requerido por idoso com 65 (sessenta e cinco) anos ou mais, não for considerado na aferição da renda per capita prevista no artigo 20, § 3º, da Lei nº 8.742/1993:</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benefício assistencial, no valor de um salário-mínimo, recebido por outro idoso com 65 anos ou mais, que faça parte do mesmo núcleo familiar;</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o benefício assistencial, no valor de um salário-mínimo, recebido por pessoa com deficiência, que faça parte do mesmo núcleo familiar;</a:t>
            </a:r>
          </a:p>
        </p:txBody>
      </p:sp>
    </p:spTree>
    <p:extLst>
      <p:ext uri="{BB962C8B-B14F-4D97-AF65-F5344CB8AC3E}">
        <p14:creationId xmlns:p14="http://schemas.microsoft.com/office/powerpoint/2010/main" val="7236637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o benefício previdenciário consistente em aposentadoria ou pensão por morte instituída por idoso, no valor de um salário-mínimo, recebido por outro idoso com 65 anos ou mais, que faça parte do mesmo núcleo familiar;</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quando requerido por pessoa com deficiência, não for considerado na aferição da renda per capita prevista no artigo 20, § 3º, da Lei nº 8.742/1993 o benefício assistencial:</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benefício assistencial, no valor de um salário-mínimo, recebido por idoso com 65 anos ou mais, que faça parte do mesmo núcleo familiar;</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o benefício assistencial, no valor de um salário-mínimo, recebido por pessoa com deficiência, que faça parte do mesmo núcleo familiar.</a:t>
            </a:r>
          </a:p>
        </p:txBody>
      </p:sp>
    </p:spTree>
    <p:extLst>
      <p:ext uri="{BB962C8B-B14F-4D97-AF65-F5344CB8AC3E}">
        <p14:creationId xmlns:p14="http://schemas.microsoft.com/office/powerpoint/2010/main" val="31998355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aqui a AGU não estendeu a exclusão para o caso em que o requerente é deficiente e a renda de outra pessoa é de um salário-mínimo previdenciário de aposentadoria ou pensão.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2020 veio a lei nº 13.982/20 e incluiu o §14 do art.20 da Lei nº 8.742/93, com a seguinte redação: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14. O benefício de prestação continuada ou o benefício previdenciário no valor de até 1 (um) salário-mínimo concedido a idoso acima de 65 (sessenta e cinco) anos de idade ou pessoa com deficiência não será computado, para fins de concessão do benefício de prestação continuada a outro idoso ou pessoa com deficiência da mesma família, no cálculo da renda a que se refere o § 3º deste artigo.      ' (Incluído pela Lei nº 13.982, de 2020)</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lei positivou a jurisprudência do STF e STF.</a:t>
            </a:r>
          </a:p>
        </p:txBody>
      </p:sp>
    </p:spTree>
    <p:extLst>
      <p:ext uri="{BB962C8B-B14F-4D97-AF65-F5344CB8AC3E}">
        <p14:creationId xmlns:p14="http://schemas.microsoft.com/office/powerpoint/2010/main" val="9887628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regulamentação dessa previsão legal foi feita pela Portaria INSS/DIRBEN nº 374/2020, de 5 de maio de 2020:</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A partir de 2 de abril de 2020 (data da lei nº13.982/20), os valores recebidos por componentes do grupo familiar, idoso, acima de 65 (sessenta e cinco) anos de idade, ou pessoa com deficiência, de BPC/LOAS ou de benefício previdenciário de até um salário-mínimo, ficam excluídos da aferição da renda familiar mensal per capita para fins de análise do direito ao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essa portaria limitou no seu §3º as exclusões somente se os deficientes estiverem recebendo aposentadoria por idade ou tempo de contribuição com base na LC nº 142/13. O que acabou desnaturando o reconhecimento do caput, porque essa restrição imensa não existe nem na lei, tampouco na jurisprudência e perverte totalmente o sentido do ato excludente.</a:t>
            </a:r>
          </a:p>
        </p:txBody>
      </p:sp>
    </p:spTree>
    <p:extLst>
      <p:ext uri="{BB962C8B-B14F-4D97-AF65-F5344CB8AC3E}">
        <p14:creationId xmlns:p14="http://schemas.microsoft.com/office/powerpoint/2010/main" val="24841760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1.282/21 reforçou a orientação das demais portarias de cumprimento de </a:t>
            </a:r>
            <a:r>
              <a:rPr lang="pt-BR" sz="22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ACPs</a:t>
            </a: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 respeito. Vejamos o art.2º:</a:t>
            </a:r>
          </a:p>
          <a:p>
            <a:pPr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Na análise administrativa dos requerimentos de BPC/LOAS efetuados a partir de 2 de abril de 2020 já está descontado do cálculo da renda familiar os benefícios previdenciários e assistenciais recebidos por idosos com idade superior a 65 (sessenta e cinco) anos e por pessoas com deficiência, nos termos do § 14 do art. 20 da Lei nº 8.742, de 1993, e dos procedimentos previstos na Portaria nº 374/DIRBEN/INSS, de 5 de maio de 2020, alterada pela Portaria nº 681/DIRBEN/INSS, de 23 de setembro de 2020, não havendo mais necessidade de cumprimento específico e de seguir as orientações normativas das seguintes Ações Civis Públicas – ACP:</a:t>
            </a:r>
          </a:p>
          <a:p>
            <a:pPr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fim, para reforçar essa previsão do §14, foi incluído o §15 reafirmando que mais de um membro da mesma família podem receber o BPC se atendidos os requisitos. Óbvio.</a:t>
            </a:r>
          </a:p>
          <a:p>
            <a:pPr algn="just">
              <a:lnSpc>
                <a:spcPct val="1000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15. O benefício de prestação continuada será devido a mais de um membro da mesma família enquanto atendidos os requisitos exigidos nesta Lei. </a:t>
            </a:r>
          </a:p>
        </p:txBody>
      </p:sp>
    </p:spTree>
    <p:extLst>
      <p:ext uri="{BB962C8B-B14F-4D97-AF65-F5344CB8AC3E}">
        <p14:creationId xmlns:p14="http://schemas.microsoft.com/office/powerpoint/2010/main" val="12142547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6A33C-491A-3C6C-6CD1-E11670622000}"/>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09A982CA-8278-C522-80D5-1E84792B919E}"/>
              </a:ext>
            </a:extLst>
          </p:cNvPr>
          <p:cNvSpPr txBox="1">
            <a:spLocks/>
          </p:cNvSpPr>
          <p:nvPr/>
        </p:nvSpPr>
        <p:spPr>
          <a:xfrm>
            <a:off x="528638" y="393700"/>
            <a:ext cx="11219608" cy="6007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
        <p:nvSpPr>
          <p:cNvPr id="2" name="CaixaDeTexto 1">
            <a:extLst>
              <a:ext uri="{FF2B5EF4-FFF2-40B4-BE49-F238E27FC236}">
                <a16:creationId xmlns:a16="http://schemas.microsoft.com/office/drawing/2014/main" id="{11C358B8-57AD-ECD2-1EDA-AC803371D4C8}"/>
              </a:ext>
            </a:extLst>
          </p:cNvPr>
          <p:cNvSpPr txBox="1"/>
          <p:nvPr/>
        </p:nvSpPr>
        <p:spPr>
          <a:xfrm>
            <a:off x="671513" y="349627"/>
            <a:ext cx="10603706" cy="6155531"/>
          </a:xfrm>
          <a:prstGeom prst="rect">
            <a:avLst/>
          </a:prstGeom>
          <a:noFill/>
        </p:spPr>
        <p:txBody>
          <a:bodyPr wrap="square" rtlCol="0">
            <a:spAutoFit/>
          </a:bodyPr>
          <a:lstStyle/>
          <a:p>
            <a:pPr algn="ctr">
              <a:lnSpc>
                <a:spcPts val="2600"/>
              </a:lnSpc>
              <a:spcBef>
                <a:spcPts val="0"/>
              </a:spcBef>
              <a:tabLst>
                <a:tab pos="3316288" algn="l"/>
              </a:tabLst>
            </a:pPr>
            <a:endPar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ctr">
              <a:lnSpc>
                <a:spcPts val="26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Questões relevantes</a:t>
            </a:r>
          </a:p>
          <a:p>
            <a:pPr algn="ctr">
              <a:lnSpc>
                <a:spcPts val="2600"/>
              </a:lnSpc>
              <a:spcBef>
                <a:spcPts val="0"/>
              </a:spcBef>
              <a:tabLst>
                <a:tab pos="3316288" algn="l"/>
              </a:tabLst>
            </a:pPr>
            <a:endPar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estrangeiro (Portaria PRE/INSS Nº 1695/24) – fundamentos e efeitos práticos</a:t>
            </a:r>
          </a:p>
          <a:p>
            <a:pPr algn="just">
              <a:lnSpc>
                <a:spcPts val="2600"/>
              </a:lnSpc>
              <a:spcBef>
                <a:spcPts val="0"/>
              </a:spcBef>
              <a:tabLst>
                <a:tab pos="3316288" algn="l"/>
              </a:tabLst>
            </a:pPr>
            <a:endParaRPr lang="pt-BR"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833563" algn="just"/>
            <a:r>
              <a:rPr lang="pt-BR" sz="2200" dirty="0">
                <a:solidFill>
                  <a:schemeClr val="bg1"/>
                </a:solidFill>
                <a:effectLst/>
                <a:latin typeface="+mj-lt"/>
                <a:ea typeface="Times New Roman" panose="02020603050405020304" pitchFamily="18" charset="0"/>
              </a:rPr>
              <a:t>Art. 4º-B </a:t>
            </a:r>
          </a:p>
          <a:p>
            <a:pPr marL="1833563" algn="just"/>
            <a:r>
              <a:rPr lang="pt-BR" sz="2200" dirty="0">
                <a:solidFill>
                  <a:schemeClr val="bg1"/>
                </a:solidFill>
                <a:effectLst/>
                <a:latin typeface="+mj-lt"/>
                <a:ea typeface="Times New Roman" panose="02020603050405020304" pitchFamily="18" charset="0"/>
              </a:rPr>
              <a:t>Ao requerente estrangeiro, em situação regular no país, será devida a concessão do benefício assistencial de prestação continuada previsto no art. 20 da Lei nº 8.742, de 7 de dezembro de 1993, quando atendidos os demais requisitos exigidos para deferimento do pedido.</a:t>
            </a:r>
          </a:p>
          <a:p>
            <a:pPr marL="1833563" algn="just"/>
            <a:r>
              <a:rPr lang="pt-BR" sz="2200" dirty="0">
                <a:solidFill>
                  <a:schemeClr val="bg1"/>
                </a:solidFill>
                <a:effectLst/>
                <a:latin typeface="+mj-lt"/>
                <a:ea typeface="Times New Roman" panose="02020603050405020304" pitchFamily="18" charset="0"/>
              </a:rPr>
              <a:t>§ 1º O reconhecimento ao benefício assistencial previsto no caput decorre da decisão judicial proferida na ACP nº 0006972-83.2012.4.01.3400-DF, que já se encontra em cumprimento desde 27 de janeiro de 2016.</a:t>
            </a:r>
          </a:p>
          <a:p>
            <a:pPr marL="1833563" algn="just"/>
            <a:r>
              <a:rPr lang="pt-BR" sz="2200" dirty="0">
                <a:solidFill>
                  <a:schemeClr val="bg1"/>
                </a:solidFill>
                <a:effectLst/>
                <a:latin typeface="+mj-lt"/>
                <a:ea typeface="Times New Roman" panose="02020603050405020304" pitchFamily="18" charset="0"/>
              </a:rPr>
              <a:t>§ 2º A identificação do requerente estrangeiro deverá ser realizada mediante apresentação da Carteira de:</a:t>
            </a:r>
          </a:p>
          <a:p>
            <a:pPr marL="1833563" algn="just"/>
            <a:r>
              <a:rPr lang="pt-BR" sz="2200" dirty="0" err="1">
                <a:solidFill>
                  <a:schemeClr val="bg1"/>
                </a:solidFill>
                <a:effectLst/>
                <a:latin typeface="+mj-lt"/>
                <a:ea typeface="Times New Roman" panose="02020603050405020304" pitchFamily="18" charset="0"/>
              </a:rPr>
              <a:t>I</a:t>
            </a:r>
            <a:r>
              <a:rPr lang="pt-BR" sz="2200" dirty="0">
                <a:solidFill>
                  <a:schemeClr val="bg1"/>
                </a:solidFill>
                <a:effectLst/>
                <a:latin typeface="+mj-lt"/>
                <a:ea typeface="Times New Roman" panose="02020603050405020304" pitchFamily="18" charset="0"/>
              </a:rPr>
              <a:t> – Identidade de Estrangeiro; ou</a:t>
            </a:r>
          </a:p>
          <a:p>
            <a:pPr marL="1833563" algn="just"/>
            <a:r>
              <a:rPr lang="pt-BR" sz="2200" dirty="0">
                <a:solidFill>
                  <a:schemeClr val="bg1"/>
                </a:solidFill>
                <a:effectLst/>
                <a:latin typeface="+mj-lt"/>
                <a:ea typeface="Times New Roman" panose="02020603050405020304" pitchFamily="18" charset="0"/>
              </a:rPr>
              <a:t>II – Trabalho e Previdência Social.</a:t>
            </a:r>
            <a:endParaRPr lang="pt-BR"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5629570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0397B90-5980-35A0-FD90-FEB3013CC81D}"/>
              </a:ext>
            </a:extLst>
          </p:cNvPr>
          <p:cNvSpPr txBox="1"/>
          <p:nvPr/>
        </p:nvSpPr>
        <p:spPr>
          <a:xfrm>
            <a:off x="885825" y="757238"/>
            <a:ext cx="10229850" cy="5847755"/>
          </a:xfrm>
          <a:prstGeom prst="rect">
            <a:avLst/>
          </a:prstGeom>
          <a:noFill/>
        </p:spPr>
        <p:txBody>
          <a:bodyPr wrap="square" rtlCol="0">
            <a:spAutoFit/>
          </a:bodyPr>
          <a:lstStyle/>
          <a:p>
            <a:pPr algn="just"/>
            <a:r>
              <a:rPr lang="pt-BR" sz="2200" dirty="0">
                <a:solidFill>
                  <a:schemeClr val="bg1"/>
                </a:solidFill>
                <a:effectLst/>
                <a:latin typeface="+mj-lt"/>
                <a:ea typeface="Times New Roman" panose="02020603050405020304" pitchFamily="18" charset="0"/>
              </a:rPr>
              <a:t>A inserção do estrangeiro como beneficiário do BPC/LOAS tem precedentes judiciais até mesmo no STF, no TEMA 173, com a seguinte verbete:</a:t>
            </a:r>
          </a:p>
          <a:p>
            <a:pPr algn="just"/>
            <a:endParaRPr lang="pt-BR" sz="2200" dirty="0">
              <a:solidFill>
                <a:schemeClr val="bg1"/>
              </a:solidFill>
              <a:effectLst/>
              <a:latin typeface="+mj-lt"/>
              <a:ea typeface="Times New Roman" panose="02020603050405020304" pitchFamily="18" charset="0"/>
            </a:endParaRPr>
          </a:p>
          <a:p>
            <a:pPr marL="1833563" algn="just"/>
            <a:r>
              <a:rPr lang="pt-BR" sz="2200" dirty="0">
                <a:solidFill>
                  <a:schemeClr val="bg1"/>
                </a:solidFill>
                <a:effectLst/>
                <a:latin typeface="+mj-lt"/>
                <a:ea typeface="Times New Roman" panose="02020603050405020304" pitchFamily="18" charset="0"/>
              </a:rPr>
              <a:t>Os estrangeiros residentes no País são beneficiários da assistência social prevista no artigo 203, inciso V, da Constituição Federal, uma vez atendidos os requisitos constitucionais e legais.</a:t>
            </a:r>
          </a:p>
          <a:p>
            <a:pPr marL="1833563" algn="just"/>
            <a:endParaRPr lang="pt-BR" sz="2200" dirty="0">
              <a:solidFill>
                <a:schemeClr val="bg1"/>
              </a:solidFill>
              <a:effectLst/>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Sobre esse fundamento inclusive já tive oportunidade de me manifestar tomando como base a redação literal do caput do art.5º da CF/88 que, ao elencar um rol de direitos e garantias individuais, fixa como titulares brasileiros e estrangeiros residentes no país. Vejamos:</a:t>
            </a:r>
          </a:p>
          <a:p>
            <a:pPr algn="just"/>
            <a:endParaRPr lang="pt-BR" sz="2200" dirty="0">
              <a:solidFill>
                <a:schemeClr val="bg1"/>
              </a:solidFill>
              <a:effectLst/>
              <a:latin typeface="+mj-lt"/>
              <a:ea typeface="Times New Roman" panose="02020603050405020304" pitchFamily="18" charset="0"/>
            </a:endParaRPr>
          </a:p>
          <a:p>
            <a:pPr marL="1790700" algn="just"/>
            <a:r>
              <a:rPr lang="pt-BR" sz="2200" dirty="0">
                <a:solidFill>
                  <a:schemeClr val="bg1"/>
                </a:solidFill>
                <a:effectLst/>
                <a:latin typeface="+mj-lt"/>
                <a:ea typeface="Times New Roman" panose="02020603050405020304" pitchFamily="18" charset="0"/>
              </a:rPr>
              <a:t>Art. 5º Todos são iguais perante a lei, sem distinção de qualquer natureza, garantindo-se aos brasileiros e aos estrangeiros residentes no País a inviolabilidade do direito à vida, à liberdade, à igualdade, à segurança e à propriedade, nos termos seguintes: [...]</a:t>
            </a:r>
          </a:p>
          <a:p>
            <a:pPr algn="just"/>
            <a:endParaRPr lang="pt-BR" sz="22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9994300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2FD829D-1854-FFFF-EC9D-04C1F2402018}"/>
              </a:ext>
            </a:extLst>
          </p:cNvPr>
          <p:cNvSpPr txBox="1"/>
          <p:nvPr/>
        </p:nvSpPr>
        <p:spPr>
          <a:xfrm>
            <a:off x="909637" y="671691"/>
            <a:ext cx="10372725" cy="6186309"/>
          </a:xfrm>
          <a:prstGeom prst="rect">
            <a:avLst/>
          </a:prstGeom>
          <a:noFill/>
        </p:spPr>
        <p:txBody>
          <a:bodyPr wrap="square" rtlCol="0">
            <a:spAutoFit/>
          </a:bodyPr>
          <a:lstStyle/>
          <a:p>
            <a:pPr algn="just"/>
            <a:r>
              <a:rPr lang="pt-BR" sz="2200" dirty="0">
                <a:solidFill>
                  <a:schemeClr val="bg1"/>
                </a:solidFill>
                <a:effectLst/>
                <a:latin typeface="+mj-lt"/>
                <a:ea typeface="Times New Roman" panose="02020603050405020304" pitchFamily="18" charset="0"/>
              </a:rPr>
              <a:t>Assim, descendo a escala normativa que rege a matéria a partir do norte constitucional, a lei de migração, bem como todas as demais leis e regulamentos que referem a direitos individuais no Brasil têm evitado criar uma espécie de diferenciação entre brasileiros e estrangeiros.</a:t>
            </a:r>
          </a:p>
          <a:p>
            <a:pPr algn="just"/>
            <a:endParaRPr lang="pt-BR" sz="2200" dirty="0">
              <a:solidFill>
                <a:schemeClr val="bg1"/>
              </a:solidFill>
              <a:effectLst/>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No entanto, é uníssono o raciocínio de que esse estrangeiro deve estar em situação regular o país. Ou seja, deve adentrar e permanecer no país atendendo todos os requisitos inerentes às leis correspondentes (lei n.13.445/17).</a:t>
            </a:r>
          </a:p>
          <a:p>
            <a:pPr algn="just"/>
            <a:endParaRPr lang="pt-BR" sz="2200" dirty="0">
              <a:solidFill>
                <a:schemeClr val="bg1"/>
              </a:solidFill>
              <a:effectLst/>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Para fins previdenciários e assistenciais, a prudência exige certo rigor ao estender aos estrangeiros os benefícios como forma de evitar o estímulo a quem não contribui com a formação e o desenvolvimento do país – no caso os irregulares – e, pelo contrário, causar mais despesas públicas.</a:t>
            </a:r>
          </a:p>
          <a:p>
            <a:pPr algn="just"/>
            <a:endParaRPr lang="pt-BR" sz="2200" dirty="0">
              <a:solidFill>
                <a:schemeClr val="bg1"/>
              </a:solidFill>
              <a:effectLst/>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Na linha da Jurisprudência, desde 2016 o INSS tem internalizado esse reconhecimento por força da ACP </a:t>
            </a:r>
            <a:r>
              <a:rPr lang="pt-BR" sz="2200" dirty="0" err="1">
                <a:solidFill>
                  <a:schemeClr val="bg1"/>
                </a:solidFill>
                <a:effectLst/>
                <a:latin typeface="+mj-lt"/>
                <a:ea typeface="Times New Roman" panose="02020603050405020304" pitchFamily="18" charset="0"/>
              </a:rPr>
              <a:t>n</a:t>
            </a:r>
            <a:r>
              <a:rPr lang="pt-BR" sz="2200" dirty="0">
                <a:solidFill>
                  <a:schemeClr val="bg1"/>
                </a:solidFill>
                <a:effectLst/>
                <a:latin typeface="+mj-lt"/>
                <a:ea typeface="Times New Roman" panose="02020603050405020304" pitchFamily="18" charset="0"/>
              </a:rPr>
              <a:t>. 0006972-83.2012.4.01.3400-DF, </a:t>
            </a:r>
            <a:r>
              <a:rPr lang="pt-BR" sz="2200" u="heavy" dirty="0">
                <a:solidFill>
                  <a:schemeClr val="bg1"/>
                </a:solidFill>
                <a:effectLst/>
                <a:latin typeface="+mj-lt"/>
                <a:ea typeface="Times New Roman" panose="02020603050405020304" pitchFamily="18" charset="0"/>
              </a:rPr>
              <a:t>o que restou agora com esta portaria definitivamente implementado.</a:t>
            </a:r>
            <a:endParaRPr lang="pt-BR" sz="2200" dirty="0">
              <a:solidFill>
                <a:schemeClr val="bg1"/>
              </a:solidFill>
              <a:effectLst/>
              <a:latin typeface="+mj-lt"/>
              <a:ea typeface="Times New Roman" panose="02020603050405020304" pitchFamily="18" charset="0"/>
            </a:endParaRPr>
          </a:p>
          <a:p>
            <a:pPr algn="just"/>
            <a:endParaRPr lang="pt-BR" sz="22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174804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FFAE263-BFE5-6062-1D5A-74D5FAE61A7C}"/>
              </a:ext>
            </a:extLst>
          </p:cNvPr>
          <p:cNvSpPr txBox="1"/>
          <p:nvPr/>
        </p:nvSpPr>
        <p:spPr>
          <a:xfrm>
            <a:off x="900113" y="828675"/>
            <a:ext cx="10329862" cy="5262979"/>
          </a:xfrm>
          <a:prstGeom prst="rect">
            <a:avLst/>
          </a:prstGeom>
          <a:noFill/>
        </p:spPr>
        <p:txBody>
          <a:bodyPr wrap="square" rtlCol="0">
            <a:spAutoFit/>
          </a:bodyPr>
          <a:lstStyle/>
          <a:p>
            <a:pPr algn="just"/>
            <a:r>
              <a:rPr lang="pt-BR" sz="2400" dirty="0">
                <a:solidFill>
                  <a:schemeClr val="bg1"/>
                </a:solidFill>
                <a:effectLst/>
                <a:latin typeface="+mj-lt"/>
                <a:ea typeface="Times New Roman" panose="02020603050405020304" pitchFamily="18" charset="0"/>
              </a:rPr>
              <a:t>Essa ampliação também foi estendida ao estrangeiro para o Auxílio Inclusão pela PORTARIA DIRBEN/INSS Nº 1.211, DE 11 DE JUNHO DE 2024, que assim altera a Portaria n.949/21, que cuida do procedimento desse benefício:</a:t>
            </a:r>
          </a:p>
          <a:p>
            <a:pPr algn="just"/>
            <a:endParaRPr lang="pt-BR" sz="2400" dirty="0">
              <a:solidFill>
                <a:schemeClr val="bg1"/>
              </a:solidFill>
              <a:effectLst/>
              <a:latin typeface="+mj-lt"/>
              <a:ea typeface="Times New Roman" panose="02020603050405020304" pitchFamily="18" charset="0"/>
            </a:endParaRPr>
          </a:p>
          <a:p>
            <a:pPr marL="1833563" algn="just"/>
            <a:r>
              <a:rPr lang="pt-BR" sz="2400" dirty="0">
                <a:solidFill>
                  <a:schemeClr val="bg1"/>
                </a:solidFill>
                <a:effectLst/>
                <a:latin typeface="+mj-lt"/>
                <a:ea typeface="Times New Roman" panose="02020603050405020304" pitchFamily="18" charset="0"/>
              </a:rPr>
              <a:t>Art. 16. Aplicam-se ao requerimento do Auxílio-Inclusão à Pessoa com Deficiência (</a:t>
            </a:r>
            <a:r>
              <a:rPr lang="pt-BR" sz="2400" dirty="0" err="1">
                <a:solidFill>
                  <a:schemeClr val="bg1"/>
                </a:solidFill>
                <a:effectLst/>
                <a:latin typeface="+mj-lt"/>
                <a:ea typeface="Times New Roman" panose="02020603050405020304" pitchFamily="18" charset="0"/>
              </a:rPr>
              <a:t>B</a:t>
            </a:r>
            <a:r>
              <a:rPr lang="pt-BR" sz="2400" dirty="0">
                <a:solidFill>
                  <a:schemeClr val="bg1"/>
                </a:solidFill>
                <a:effectLst/>
                <a:latin typeface="+mj-lt"/>
                <a:ea typeface="Times New Roman" panose="02020603050405020304" pitchFamily="18" charset="0"/>
              </a:rPr>
              <a:t> 18) as Ações Civis Públicas vigentes para o Benefício Assistencial à Pessoa com Deficiência (</a:t>
            </a:r>
            <a:r>
              <a:rPr lang="pt-BR" sz="2400" dirty="0" err="1">
                <a:solidFill>
                  <a:schemeClr val="bg1"/>
                </a:solidFill>
                <a:effectLst/>
                <a:latin typeface="+mj-lt"/>
                <a:ea typeface="Times New Roman" panose="02020603050405020304" pitchFamily="18" charset="0"/>
              </a:rPr>
              <a:t>B</a:t>
            </a:r>
            <a:r>
              <a:rPr lang="pt-BR" sz="2400" dirty="0">
                <a:solidFill>
                  <a:schemeClr val="bg1"/>
                </a:solidFill>
                <a:effectLst/>
                <a:latin typeface="+mj-lt"/>
                <a:ea typeface="Times New Roman" panose="02020603050405020304" pitchFamily="18" charset="0"/>
              </a:rPr>
              <a:t> 87) em relação à avaliação do critério de miserabilidade, bem como a relativa à concessão de benefício assistencial previsto na Loas ao estrangeiro em situação regular no País, conforme decisão judicial proferida na Ação Civil Pública nº 0006972-83.2012.4.01.3400 DF”. (NR) (Alterado pela Portaria DIRBEN/INSS Nº 1.211 DE 11/06/2024).</a:t>
            </a:r>
          </a:p>
          <a:p>
            <a:pPr algn="just"/>
            <a:endParaRPr lang="pt-BR" sz="24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26740574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6F06C0D-DBC1-2E94-4797-A7500F0C408A}"/>
              </a:ext>
            </a:extLst>
          </p:cNvPr>
          <p:cNvSpPr txBox="1"/>
          <p:nvPr/>
        </p:nvSpPr>
        <p:spPr>
          <a:xfrm>
            <a:off x="931068" y="982176"/>
            <a:ext cx="10329863" cy="5016758"/>
          </a:xfrm>
          <a:prstGeom prst="rect">
            <a:avLst/>
          </a:prstGeom>
          <a:noFill/>
        </p:spPr>
        <p:txBody>
          <a:bodyPr wrap="square" rtlCol="0">
            <a:spAutoFit/>
          </a:bodyPr>
          <a:lstStyle/>
          <a:p>
            <a:pPr algn="ct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Requisitos </a:t>
            </a:r>
            <a:r>
              <a:rPr lang="pt-BR" sz="28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do BPC/LOAS </a:t>
            </a: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para o estrangeiro</a:t>
            </a:r>
          </a:p>
          <a:p>
            <a:pPr algn="ctr"/>
            <a:endPar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r>
              <a:rPr lang="pt-BR" sz="2200" dirty="0">
                <a:solidFill>
                  <a:schemeClr val="bg1"/>
                </a:solidFill>
                <a:effectLst/>
                <a:latin typeface="+mj-lt"/>
                <a:ea typeface="Times New Roman" panose="02020603050405020304" pitchFamily="18" charset="0"/>
              </a:rPr>
              <a:t> Assim, seja no âmbito administrativo ou judicial, é reconhecido o direito ao benefício assistencial ao estrangeiro, desde que atenda aos seguintes requisitos:</a:t>
            </a:r>
          </a:p>
          <a:p>
            <a:pPr algn="just"/>
            <a:endParaRPr lang="pt-BR" sz="2200" dirty="0">
              <a:solidFill>
                <a:schemeClr val="bg1"/>
              </a:solidFill>
              <a:effectLst/>
              <a:latin typeface="+mj-lt"/>
              <a:ea typeface="Times New Roman" panose="02020603050405020304" pitchFamily="18" charset="0"/>
            </a:endParaRPr>
          </a:p>
          <a:p>
            <a:pPr marL="342900" lvl="0" indent="-342900" algn="just">
              <a:buFont typeface="Symbol" pitchFamily="2" charset="2"/>
              <a:buChar char=""/>
            </a:pPr>
            <a:r>
              <a:rPr lang="pt-BR" sz="2200" dirty="0">
                <a:solidFill>
                  <a:schemeClr val="bg1"/>
                </a:solidFill>
                <a:effectLst/>
                <a:latin typeface="+mj-lt"/>
                <a:ea typeface="Times New Roman" panose="02020603050405020304" pitchFamily="18" charset="0"/>
              </a:rPr>
              <a:t>Residência fixa: quem possui visto permanente (o que exclui visto de turista, estudante ou de trabalho temporário).</a:t>
            </a:r>
          </a:p>
          <a:p>
            <a:pPr marL="342900" lvl="0" indent="-342900" algn="just">
              <a:buFont typeface="Symbol" pitchFamily="2" charset="2"/>
              <a:buChar char=""/>
            </a:pPr>
            <a:endParaRPr lang="pt-BR" sz="2200" dirty="0">
              <a:solidFill>
                <a:schemeClr val="bg1"/>
              </a:solidFill>
              <a:latin typeface="+mj-lt"/>
              <a:ea typeface="Times New Roman" panose="02020603050405020304" pitchFamily="18" charset="0"/>
            </a:endParaRPr>
          </a:p>
          <a:p>
            <a:pPr marL="342900" lvl="0" indent="-342900" algn="just">
              <a:buFont typeface="Symbol" pitchFamily="2" charset="2"/>
              <a:buChar char=""/>
            </a:pPr>
            <a:r>
              <a:rPr lang="pt-BR" sz="2200" dirty="0">
                <a:solidFill>
                  <a:schemeClr val="bg1"/>
                </a:solidFill>
                <a:effectLst/>
                <a:latin typeface="+mj-lt"/>
                <a:ea typeface="Times New Roman" panose="02020603050405020304" pitchFamily="18" charset="0"/>
              </a:rPr>
              <a:t>Situação regular no país.</a:t>
            </a:r>
          </a:p>
          <a:p>
            <a:pPr marL="342900" lvl="0" indent="-342900" algn="just">
              <a:buFont typeface="Symbol" pitchFamily="2" charset="2"/>
              <a:buChar char=""/>
            </a:pPr>
            <a:endParaRPr lang="pt-BR" sz="2200" dirty="0">
              <a:solidFill>
                <a:schemeClr val="bg1"/>
              </a:solidFill>
              <a:effectLst/>
              <a:latin typeface="+mj-lt"/>
              <a:ea typeface="Times New Roman" panose="02020603050405020304" pitchFamily="18" charset="0"/>
            </a:endParaRPr>
          </a:p>
          <a:p>
            <a:pPr marL="342900" lvl="0" indent="-342900" algn="just">
              <a:buFont typeface="Symbol" pitchFamily="2" charset="2"/>
              <a:buChar char=""/>
            </a:pPr>
            <a:r>
              <a:rPr lang="pt-BR" sz="2200" dirty="0">
                <a:solidFill>
                  <a:schemeClr val="bg1"/>
                </a:solidFill>
                <a:effectLst/>
                <a:latin typeface="+mj-lt"/>
                <a:ea typeface="Times New Roman" panose="02020603050405020304" pitchFamily="18" charset="0"/>
              </a:rPr>
              <a:t>Refugiados e apátridas possuem direito (Lei n.9.474/97 com Lei n.13.445/17). </a:t>
            </a:r>
            <a:r>
              <a:rPr lang="pt-BR" sz="2200" dirty="0" err="1">
                <a:solidFill>
                  <a:schemeClr val="bg1"/>
                </a:solidFill>
                <a:effectLst/>
                <a:latin typeface="+mj-lt"/>
                <a:ea typeface="Times New Roman" panose="02020603050405020304" pitchFamily="18" charset="0"/>
              </a:rPr>
              <a:t>Ex</a:t>
            </a:r>
            <a:r>
              <a:rPr lang="pt-BR" sz="2200" dirty="0">
                <a:solidFill>
                  <a:schemeClr val="bg1"/>
                </a:solidFill>
                <a:effectLst/>
                <a:latin typeface="+mj-lt"/>
                <a:ea typeface="Times New Roman" panose="02020603050405020304" pitchFamily="18" charset="0"/>
              </a:rPr>
              <a:t>: venezuelanos que se identificarem perseguidos no país de origem.</a:t>
            </a:r>
          </a:p>
          <a:p>
            <a:pPr marL="342900" lvl="0" indent="-342900" algn="just">
              <a:buFont typeface="Symbol" pitchFamily="2" charset="2"/>
              <a:buChar char=""/>
            </a:pPr>
            <a:endParaRPr lang="pt-BR" sz="2200" dirty="0">
              <a:solidFill>
                <a:schemeClr val="bg1"/>
              </a:solidFill>
              <a:effectLst/>
              <a:latin typeface="+mj-lt"/>
              <a:ea typeface="Times New Roman" panose="02020603050405020304" pitchFamily="18" charset="0"/>
            </a:endParaRPr>
          </a:p>
          <a:p>
            <a:pPr marL="342900" lvl="0" indent="-342900" algn="just">
              <a:buFont typeface="Symbol" pitchFamily="2" charset="2"/>
              <a:buChar char=""/>
            </a:pPr>
            <a:r>
              <a:rPr lang="pt-BR" sz="2200" dirty="0">
                <a:solidFill>
                  <a:schemeClr val="bg1"/>
                </a:solidFill>
                <a:effectLst/>
                <a:latin typeface="+mj-lt"/>
                <a:ea typeface="Times New Roman" panose="02020603050405020304" pitchFamily="18" charset="0"/>
              </a:rPr>
              <a:t>Demais requisitos de idade/deficiência e miserabilidade.</a:t>
            </a:r>
          </a:p>
        </p:txBody>
      </p:sp>
    </p:spTree>
    <p:extLst>
      <p:ext uri="{BB962C8B-B14F-4D97-AF65-F5344CB8AC3E}">
        <p14:creationId xmlns:p14="http://schemas.microsoft.com/office/powerpoint/2010/main" val="19395661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B1EF-0FA9-9BD4-123E-E65E8AF544F5}"/>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B9CD7A45-9F3B-0C6B-E661-77FACB5D277E}"/>
              </a:ext>
            </a:extLst>
          </p:cNvPr>
          <p:cNvSpPr txBox="1">
            <a:spLocks/>
          </p:cNvSpPr>
          <p:nvPr/>
        </p:nvSpPr>
        <p:spPr>
          <a:xfrm>
            <a:off x="528638" y="393700"/>
            <a:ext cx="11219608" cy="6007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
        <p:nvSpPr>
          <p:cNvPr id="2" name="CaixaDeTexto 1">
            <a:extLst>
              <a:ext uri="{FF2B5EF4-FFF2-40B4-BE49-F238E27FC236}">
                <a16:creationId xmlns:a16="http://schemas.microsoft.com/office/drawing/2014/main" id="{875F318D-5CB7-502E-E35D-4E8A9250C9F7}"/>
              </a:ext>
            </a:extLst>
          </p:cNvPr>
          <p:cNvSpPr txBox="1"/>
          <p:nvPr/>
        </p:nvSpPr>
        <p:spPr>
          <a:xfrm>
            <a:off x="916781" y="457200"/>
            <a:ext cx="10358438" cy="5934958"/>
          </a:xfrm>
          <a:prstGeom prst="rect">
            <a:avLst/>
          </a:prstGeom>
          <a:noFill/>
        </p:spPr>
        <p:txBody>
          <a:bodyPr wrap="square" rtlCol="0">
            <a:spAutoFit/>
          </a:bodyPr>
          <a:lstStyle/>
          <a:p>
            <a:pPr algn="ctr">
              <a:lnSpc>
                <a:spcPts val="2600"/>
              </a:lnSpc>
              <a:spcBef>
                <a:spcPts val="0"/>
              </a:spcBef>
              <a:tabLst>
                <a:tab pos="3316288" algn="l"/>
              </a:tabLst>
            </a:pPr>
            <a:endParaRPr lang="pt-BR" sz="2000" b="1" dirty="0">
              <a:solidFill>
                <a:schemeClr val="bg1"/>
              </a:solidFill>
              <a:effectLst/>
              <a:latin typeface="+mj-lt"/>
              <a:ea typeface="Times New Roman" panose="02020603050405020304" pitchFamily="18" charset="0"/>
              <a:cs typeface="Segoe UI" panose="020B0502040204020203" pitchFamily="34" charset="0"/>
            </a:endParaRPr>
          </a:p>
          <a:p>
            <a:pPr algn="ctr"/>
            <a:r>
              <a:rPr lang="pt-BR" sz="2800" b="1" dirty="0">
                <a:solidFill>
                  <a:srgbClr val="ECAD00"/>
                </a:solidFill>
                <a:effectLst/>
                <a:latin typeface="+mj-lt"/>
                <a:ea typeface="Times New Roman" panose="02020603050405020304" pitchFamily="18" charset="0"/>
                <a:cs typeface="Segoe UI" panose="020B0502040204020203" pitchFamily="34" charset="0"/>
              </a:rPr>
              <a:t>BPC/LOAS Estrangeiro e biometria</a:t>
            </a:r>
            <a:endParaRPr lang="pt-BR" sz="2800" b="1" dirty="0">
              <a:solidFill>
                <a:srgbClr val="ECAD00"/>
              </a:solidFill>
              <a:latin typeface="+mj-lt"/>
              <a:ea typeface="Times New Roman" panose="02020603050405020304" pitchFamily="18" charset="0"/>
            </a:endParaRPr>
          </a:p>
          <a:p>
            <a:pPr algn="just"/>
            <a:endParaRPr lang="pt-BR" sz="2000" dirty="0">
              <a:solidFill>
                <a:schemeClr val="bg1"/>
              </a:solidFill>
              <a:effectLst/>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A biometria exigida para o BPC/LOAS foi implementada para requerimentos a partir de 01 de setembro de 2024 (portarias </a:t>
            </a:r>
            <a:r>
              <a:rPr lang="pt-BR" sz="2200" dirty="0" err="1">
                <a:solidFill>
                  <a:schemeClr val="bg1"/>
                </a:solidFill>
                <a:effectLst/>
                <a:latin typeface="+mj-lt"/>
                <a:ea typeface="Times New Roman" panose="02020603050405020304" pitchFamily="18" charset="0"/>
              </a:rPr>
              <a:t>n</a:t>
            </a:r>
            <a:r>
              <a:rPr lang="pt-BR" sz="2200" dirty="0">
                <a:solidFill>
                  <a:schemeClr val="bg1"/>
                </a:solidFill>
                <a:effectLst/>
                <a:latin typeface="+mj-lt"/>
                <a:ea typeface="Times New Roman" panose="02020603050405020304" pitchFamily="18" charset="0"/>
              </a:rPr>
              <a:t>. 28 e 1.744/24), delimitando as formas de registros a CNH, CI Nacional e Cadastro Eleitoral.</a:t>
            </a:r>
          </a:p>
          <a:p>
            <a:pPr algn="just"/>
            <a:r>
              <a:rPr lang="pt-BR" sz="2200" dirty="0">
                <a:solidFill>
                  <a:schemeClr val="bg1"/>
                </a:solidFill>
                <a:effectLst/>
                <a:latin typeface="+mj-lt"/>
                <a:ea typeface="Times New Roman" panose="02020603050405020304" pitchFamily="18" charset="0"/>
              </a:rPr>
              <a:t>No entanto, ao estrangeiro são exigidas outras formas de identificação, consignadas no §3º-A do art.35 da Portaria n.993/22:</a:t>
            </a:r>
          </a:p>
          <a:p>
            <a:pPr algn="just"/>
            <a:r>
              <a:rPr lang="pt-BR" sz="2000" dirty="0">
                <a:solidFill>
                  <a:schemeClr val="bg1"/>
                </a:solidFill>
                <a:effectLst/>
                <a:latin typeface="+mj-lt"/>
                <a:ea typeface="Times New Roman" panose="02020603050405020304" pitchFamily="18" charset="0"/>
              </a:rPr>
              <a:t> </a:t>
            </a:r>
          </a:p>
          <a:p>
            <a:pPr marL="1833563" algn="just"/>
            <a:r>
              <a:rPr lang="pt-BR" sz="2000" dirty="0">
                <a:solidFill>
                  <a:schemeClr val="bg1"/>
                </a:solidFill>
                <a:effectLst/>
                <a:latin typeface="+mj-lt"/>
                <a:ea typeface="Times New Roman" panose="02020603050405020304" pitchFamily="18" charset="0"/>
              </a:rPr>
              <a:t>§ 3º-A Quanto à identificação do estrangeiro, incluída a possibilidade de apresentação dos documentos relacionados nos incisos do § 3º, a identificação nas unidades de atendimento do INSS ocorrerá também por:</a:t>
            </a:r>
          </a:p>
          <a:p>
            <a:pPr marL="1833563" algn="just"/>
            <a:endParaRPr lang="pt-BR" sz="2000" dirty="0">
              <a:solidFill>
                <a:schemeClr val="bg1"/>
              </a:solidFill>
              <a:effectLst/>
              <a:latin typeface="+mj-lt"/>
              <a:ea typeface="Times New Roman" panose="02020603050405020304" pitchFamily="18" charset="0"/>
            </a:endParaRPr>
          </a:p>
          <a:p>
            <a:pPr marL="1833563" algn="just"/>
            <a:r>
              <a:rPr lang="pt-BR" sz="2000" dirty="0" err="1">
                <a:solidFill>
                  <a:schemeClr val="bg1"/>
                </a:solidFill>
                <a:effectLst/>
                <a:latin typeface="+mj-lt"/>
                <a:ea typeface="Times New Roman" panose="02020603050405020304" pitchFamily="18" charset="0"/>
              </a:rPr>
              <a:t>I</a:t>
            </a:r>
            <a:r>
              <a:rPr lang="pt-BR" sz="2000" dirty="0">
                <a:solidFill>
                  <a:schemeClr val="bg1"/>
                </a:solidFill>
                <a:effectLst/>
                <a:latin typeface="+mj-lt"/>
                <a:ea typeface="Times New Roman" panose="02020603050405020304" pitchFamily="18" charset="0"/>
              </a:rPr>
              <a:t> – Carteira de Registro Nacional Migratório – CRNM;</a:t>
            </a:r>
          </a:p>
          <a:p>
            <a:pPr marL="1833563" algn="just"/>
            <a:endParaRPr lang="pt-BR" sz="2000" dirty="0">
              <a:solidFill>
                <a:schemeClr val="bg1"/>
              </a:solidFill>
              <a:effectLst/>
              <a:latin typeface="+mj-lt"/>
              <a:ea typeface="Times New Roman" panose="02020603050405020304" pitchFamily="18" charset="0"/>
            </a:endParaRPr>
          </a:p>
          <a:p>
            <a:pPr marL="1833563" algn="just"/>
            <a:r>
              <a:rPr lang="pt-BR" sz="2000" dirty="0">
                <a:solidFill>
                  <a:schemeClr val="bg1"/>
                </a:solidFill>
                <a:effectLst/>
                <a:latin typeface="+mj-lt"/>
                <a:ea typeface="Times New Roman" panose="02020603050405020304" pitchFamily="18" charset="0"/>
              </a:rPr>
              <a:t>II – Protocolo de solicitação da CRNM acompanhado do documento de viagem ou de outro documento de identificação estabelecido em ato do Ministro de Estado do Ministério da Justiça e Segurança Pública;</a:t>
            </a:r>
          </a:p>
        </p:txBody>
      </p:sp>
    </p:spTree>
    <p:extLst>
      <p:ext uri="{BB962C8B-B14F-4D97-AF65-F5344CB8AC3E}">
        <p14:creationId xmlns:p14="http://schemas.microsoft.com/office/powerpoint/2010/main" val="31676778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BDD1482-137F-3438-B6F4-F1FCDC41636F}"/>
              </a:ext>
            </a:extLst>
          </p:cNvPr>
          <p:cNvSpPr txBox="1"/>
          <p:nvPr/>
        </p:nvSpPr>
        <p:spPr>
          <a:xfrm>
            <a:off x="900113" y="771525"/>
            <a:ext cx="10201275" cy="4832092"/>
          </a:xfrm>
          <a:prstGeom prst="rect">
            <a:avLst/>
          </a:prstGeom>
          <a:noFill/>
        </p:spPr>
        <p:txBody>
          <a:bodyPr wrap="square" rtlCol="0">
            <a:spAutoFit/>
          </a:bodyPr>
          <a:lstStyle/>
          <a:p>
            <a:pPr marL="1833563" algn="just"/>
            <a:r>
              <a:rPr lang="pt-BR" sz="2200" dirty="0">
                <a:solidFill>
                  <a:schemeClr val="bg1"/>
                </a:solidFill>
                <a:effectLst/>
                <a:latin typeface="+mj-lt"/>
                <a:ea typeface="Times New Roman" panose="02020603050405020304" pitchFamily="18" charset="0"/>
              </a:rPr>
              <a:t>III – Documento Provisório de Registro Nacional Migratório – DPRNM;</a:t>
            </a:r>
          </a:p>
          <a:p>
            <a:pPr marL="1833563" algn="just"/>
            <a:r>
              <a:rPr lang="pt-BR" sz="2200" dirty="0">
                <a:solidFill>
                  <a:schemeClr val="bg1"/>
                </a:solidFill>
                <a:effectLst/>
                <a:latin typeface="+mj-lt"/>
                <a:ea typeface="Times New Roman" panose="02020603050405020304" pitchFamily="18" charset="0"/>
              </a:rPr>
              <a:t>IV – Protocolo de Solicitação de Refúgio de que trata o art. 21 da Lei nº 9.474, de 22 de julho de 1997;</a:t>
            </a:r>
          </a:p>
          <a:p>
            <a:pPr marL="1833563" algn="just"/>
            <a:r>
              <a:rPr lang="pt-BR" sz="2200" dirty="0">
                <a:solidFill>
                  <a:schemeClr val="bg1"/>
                </a:solidFill>
                <a:effectLst/>
                <a:latin typeface="+mj-lt"/>
                <a:ea typeface="Times New Roman" panose="02020603050405020304" pitchFamily="18" charset="0"/>
              </a:rPr>
              <a:t>V – Registro Nacional de Estrangeiro – RNE (Cédula de Identidade de Estrangeiro); ou</a:t>
            </a:r>
          </a:p>
          <a:p>
            <a:pPr marL="1833563" algn="just"/>
            <a:r>
              <a:rPr lang="pt-BR" sz="2200" dirty="0">
                <a:solidFill>
                  <a:schemeClr val="bg1"/>
                </a:solidFill>
                <a:effectLst/>
                <a:latin typeface="+mj-lt"/>
                <a:ea typeface="Times New Roman" panose="02020603050405020304" pitchFamily="18" charset="0"/>
              </a:rPr>
              <a:t>VI – documentos de viagem de que trata o art. 5º da Lei nº 13.445, de 24 de maio de 201…………………………” (NR) (Inserido pela Portaria DIRBEN/INSS Nº 1.221, de 17 de julho de 2024)</a:t>
            </a:r>
          </a:p>
          <a:p>
            <a:pPr algn="just"/>
            <a:endParaRPr lang="pt-BR" sz="2200" dirty="0">
              <a:solidFill>
                <a:schemeClr val="bg1"/>
              </a:solidFill>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Dentre essas formas, não consta nenhuma consignada como forma aceitável com biometria para batimento no INSS. </a:t>
            </a:r>
          </a:p>
          <a:p>
            <a:pPr algn="just"/>
            <a:endParaRPr lang="pt-BR" sz="2200" dirty="0">
              <a:solidFill>
                <a:schemeClr val="bg1"/>
              </a:solidFill>
              <a:latin typeface="+mj-lt"/>
              <a:ea typeface="Times New Roman" panose="02020603050405020304" pitchFamily="18" charset="0"/>
            </a:endParaRPr>
          </a:p>
          <a:p>
            <a:pPr algn="just"/>
            <a:r>
              <a:rPr lang="pt-BR" sz="2200" dirty="0">
                <a:solidFill>
                  <a:schemeClr val="bg1"/>
                </a:solidFill>
                <a:effectLst/>
                <a:latin typeface="+mj-lt"/>
                <a:ea typeface="Times New Roman" panose="02020603050405020304" pitchFamily="18" charset="0"/>
              </a:rPr>
              <a:t>Podem até ter biometria, mas não estão regulamentadas para utilização pelo INSS.</a:t>
            </a:r>
          </a:p>
          <a:p>
            <a:pPr algn="just"/>
            <a:endParaRPr lang="pt-BR" sz="22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11679890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23996606-AA20-EE9A-E7E3-E355BB4E05B2}"/>
              </a:ext>
            </a:extLst>
          </p:cNvPr>
          <p:cNvSpPr txBox="1"/>
          <p:nvPr/>
        </p:nvSpPr>
        <p:spPr>
          <a:xfrm>
            <a:off x="942975" y="800100"/>
            <a:ext cx="10458450" cy="4893647"/>
          </a:xfrm>
          <a:prstGeom prst="rect">
            <a:avLst/>
          </a:prstGeom>
          <a:noFill/>
        </p:spPr>
        <p:txBody>
          <a:bodyPr wrap="square" rtlCol="0">
            <a:spAutoFit/>
          </a:bodyPr>
          <a:lstStyle/>
          <a:p>
            <a:pPr algn="just"/>
            <a:r>
              <a:rPr lang="pt-BR" sz="2400" dirty="0">
                <a:solidFill>
                  <a:schemeClr val="bg1"/>
                </a:solidFill>
                <a:effectLst/>
                <a:latin typeface="+mj-lt"/>
                <a:ea typeface="Times New Roman" panose="02020603050405020304" pitchFamily="18" charset="0"/>
              </a:rPr>
              <a:t>Isso levou o INSS e emitir o </a:t>
            </a:r>
            <a:r>
              <a:rPr lang="pt-BR" sz="2400" b="1" dirty="0">
                <a:solidFill>
                  <a:schemeClr val="bg1"/>
                </a:solidFill>
                <a:effectLst/>
                <a:latin typeface="+mj-lt"/>
                <a:ea typeface="Times New Roman" panose="02020603050405020304" pitchFamily="18" charset="0"/>
              </a:rPr>
              <a:t>OFÍCIO SEI CIRCULAR CONJUNTO Nº 9/2024/DIRBEN/DTI/INSS</a:t>
            </a:r>
            <a:r>
              <a:rPr lang="pt-BR" sz="2400" dirty="0">
                <a:solidFill>
                  <a:schemeClr val="bg1"/>
                </a:solidFill>
                <a:effectLst/>
                <a:latin typeface="+mj-lt"/>
                <a:ea typeface="Times New Roman" panose="02020603050405020304" pitchFamily="18" charset="0"/>
              </a:rPr>
              <a:t> estabelecendo no item 10 que:</a:t>
            </a:r>
          </a:p>
          <a:p>
            <a:pPr algn="just"/>
            <a:r>
              <a:rPr lang="pt-BR" sz="2400" dirty="0">
                <a:solidFill>
                  <a:schemeClr val="bg1"/>
                </a:solidFill>
                <a:effectLst/>
                <a:latin typeface="+mj-lt"/>
                <a:ea typeface="Times New Roman" panose="02020603050405020304" pitchFamily="18" charset="0"/>
              </a:rPr>
              <a:t> </a:t>
            </a:r>
          </a:p>
          <a:p>
            <a:pPr marL="1833563" algn="just"/>
            <a:r>
              <a:rPr lang="pt-BR" sz="2400" dirty="0">
                <a:solidFill>
                  <a:schemeClr val="bg1"/>
                </a:solidFill>
                <a:effectLst/>
                <a:latin typeface="+mj-lt"/>
                <a:ea typeface="Times New Roman" panose="02020603050405020304" pitchFamily="18" charset="0"/>
              </a:rPr>
              <a:t>Tratando-se de requerimento de benefício assistencial para estrangeiro, caso não seja identificado o registro biométrico ou do requerente ou do seu representante legal, a análise do pedido de benefício assistencial deverá ser sobrestada até que sejam expedidas novas orientações.</a:t>
            </a:r>
          </a:p>
          <a:p>
            <a:pPr algn="just"/>
            <a:r>
              <a:rPr lang="pt-BR" sz="2400" dirty="0">
                <a:solidFill>
                  <a:schemeClr val="bg1"/>
                </a:solidFill>
                <a:effectLst/>
                <a:latin typeface="+mj-lt"/>
                <a:ea typeface="Times New Roman" panose="02020603050405020304" pitchFamily="18" charset="0"/>
              </a:rPr>
              <a:t> </a:t>
            </a:r>
          </a:p>
          <a:p>
            <a:pPr algn="just"/>
            <a:r>
              <a:rPr lang="pt-BR" sz="2400" dirty="0">
                <a:solidFill>
                  <a:schemeClr val="bg1"/>
                </a:solidFill>
                <a:effectLst/>
                <a:latin typeface="+mj-lt"/>
                <a:ea typeface="Times New Roman" panose="02020603050405020304" pitchFamily="18" charset="0"/>
              </a:rPr>
              <a:t>Ou seja, na prática o estrangeiro não consegue operacionalizar seu BPC/LOAS enquanto sobrestada a questão da biometria. </a:t>
            </a:r>
          </a:p>
          <a:p>
            <a:pPr algn="just"/>
            <a:endParaRPr lang="pt-BR" sz="2400" dirty="0">
              <a:solidFill>
                <a:schemeClr val="bg1"/>
              </a:solidFill>
              <a:latin typeface="+mj-lt"/>
              <a:ea typeface="Times New Roman" panose="02020603050405020304" pitchFamily="18" charset="0"/>
            </a:endParaRPr>
          </a:p>
          <a:p>
            <a:pPr algn="just"/>
            <a:r>
              <a:rPr lang="pt-BR" sz="2400" dirty="0">
                <a:solidFill>
                  <a:schemeClr val="bg1"/>
                </a:solidFill>
                <a:effectLst/>
                <a:latin typeface="+mj-lt"/>
                <a:ea typeface="Times New Roman" panose="02020603050405020304" pitchFamily="18" charset="0"/>
              </a:rPr>
              <a:t>A única alternativa por hora é a via judicial.</a:t>
            </a:r>
          </a:p>
        </p:txBody>
      </p:sp>
    </p:spTree>
    <p:extLst>
      <p:ext uri="{BB962C8B-B14F-4D97-AF65-F5344CB8AC3E}">
        <p14:creationId xmlns:p14="http://schemas.microsoft.com/office/powerpoint/2010/main" val="31463395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B0722-F271-C862-0529-9E2F9EAC4E4C}"/>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F2AE6D79-570D-EBCC-A493-F202ED2ED7DC}"/>
              </a:ext>
            </a:extLst>
          </p:cNvPr>
          <p:cNvSpPr txBox="1">
            <a:spLocks/>
          </p:cNvSpPr>
          <p:nvPr/>
        </p:nvSpPr>
        <p:spPr>
          <a:xfrm>
            <a:off x="528638" y="393700"/>
            <a:ext cx="11219608" cy="6007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
        <p:nvSpPr>
          <p:cNvPr id="2" name="CaixaDeTexto 1">
            <a:extLst>
              <a:ext uri="{FF2B5EF4-FFF2-40B4-BE49-F238E27FC236}">
                <a16:creationId xmlns:a16="http://schemas.microsoft.com/office/drawing/2014/main" id="{43A0070E-2B42-E22B-CBB9-25B58CF83CD1}"/>
              </a:ext>
            </a:extLst>
          </p:cNvPr>
          <p:cNvSpPr txBox="1"/>
          <p:nvPr/>
        </p:nvSpPr>
        <p:spPr>
          <a:xfrm>
            <a:off x="916781" y="814387"/>
            <a:ext cx="10358438" cy="2740302"/>
          </a:xfrm>
          <a:prstGeom prst="rect">
            <a:avLst/>
          </a:prstGeom>
          <a:noFill/>
        </p:spPr>
        <p:txBody>
          <a:bodyPr wrap="square" rtlCol="0">
            <a:spAutoFit/>
          </a:bodyPr>
          <a:lstStyle/>
          <a:p>
            <a:pPr algn="ctr">
              <a:lnSpc>
                <a:spcPts val="2600"/>
              </a:lnSpc>
              <a:spcBef>
                <a:spcPts val="0"/>
              </a:spcBef>
              <a:tabLst>
                <a:tab pos="3316288" algn="l"/>
              </a:tabLst>
            </a:pPr>
            <a:endPar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ctr">
              <a:lnSpc>
                <a:spcPts val="26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Questões relevantes</a:t>
            </a:r>
          </a:p>
          <a:p>
            <a:pPr algn="ctr">
              <a:lnSpc>
                <a:spcPts val="26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r>
              <a:rPr lang="pt-BR" sz="28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Aproveitamento de perícia - Portaria nº 1.626/23</a:t>
            </a:r>
          </a:p>
          <a:p>
            <a:pPr algn="just">
              <a:lnSpc>
                <a:spcPts val="2600"/>
              </a:lnSpc>
              <a:spcBef>
                <a:spcPts val="0"/>
              </a:spcBef>
              <a:tabLst>
                <a:tab pos="3316288" algn="l"/>
              </a:tabLst>
            </a:pPr>
            <a:endParaRPr lang="pt-BR"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Ebook – procedimentos BPC/LOAS</a:t>
            </a:r>
          </a:p>
          <a:p>
            <a:pPr algn="just">
              <a:lnSpc>
                <a:spcPts val="2600"/>
              </a:lnSpc>
              <a:spcBef>
                <a:spcPts val="0"/>
              </a:spcBef>
              <a:tabLst>
                <a:tab pos="3316288" algn="l"/>
              </a:tabLst>
            </a:pPr>
            <a:endParaRPr lang="pt-BR"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ctr">
              <a:lnSpc>
                <a:spcPts val="2600"/>
              </a:lnSpc>
              <a:spcBef>
                <a:spcPts val="0"/>
              </a:spcBef>
              <a:tabLst>
                <a:tab pos="3316288" algn="l"/>
              </a:tabLst>
            </a:pPr>
            <a:endParaRPr lang="pt-BR"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2158362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D96C3493-4443-2EEF-7713-CF1834732D4B}"/>
              </a:ext>
            </a:extLst>
          </p:cNvPr>
          <p:cNvSpPr txBox="1"/>
          <p:nvPr/>
        </p:nvSpPr>
        <p:spPr>
          <a:xfrm>
            <a:off x="885825" y="537031"/>
            <a:ext cx="10872787" cy="6032421"/>
          </a:xfrm>
          <a:prstGeom prst="rect">
            <a:avLst/>
          </a:prstGeom>
          <a:noFill/>
        </p:spPr>
        <p:txBody>
          <a:bodyPr wrap="square" rtlCol="0">
            <a:spAutoFit/>
          </a:bodyPr>
          <a:lstStyle/>
          <a:p>
            <a:pPr algn="ctr"/>
            <a:r>
              <a:rPr lang="pt-BR" sz="2800" b="1" dirty="0">
                <a:solidFill>
                  <a:srgbClr val="ECAD00"/>
                </a:solidFill>
                <a:latin typeface="+mj-lt"/>
              </a:rPr>
              <a:t>BPC/LOAS e Segurado Especial</a:t>
            </a:r>
          </a:p>
          <a:p>
            <a:endParaRPr lang="pt-BR" dirty="0">
              <a:solidFill>
                <a:schemeClr val="bg1"/>
              </a:solidFill>
              <a:latin typeface="+mj-lt"/>
            </a:endParaRPr>
          </a:p>
          <a:p>
            <a:pPr algn="just"/>
            <a:r>
              <a:rPr lang="pt-BR" sz="2000" dirty="0">
                <a:solidFill>
                  <a:schemeClr val="bg1"/>
                </a:solidFill>
                <a:latin typeface="+mj-lt"/>
              </a:rPr>
              <a:t>Para se compreender se o registro na condição de segurado especial no banco de dados do INSS interfere no pedido de BPC/LOAS é preciso primeiro ter a compreensão de que o BPC/LOAS idoso NÃO impede o exercício de atividade remunerada. </a:t>
            </a:r>
          </a:p>
          <a:p>
            <a:pPr algn="just"/>
            <a:endParaRPr lang="pt-BR" sz="2000" dirty="0">
              <a:solidFill>
                <a:schemeClr val="bg1"/>
              </a:solidFill>
              <a:latin typeface="+mj-lt"/>
            </a:endParaRPr>
          </a:p>
          <a:p>
            <a:pPr algn="just"/>
            <a:r>
              <a:rPr lang="pt-BR" sz="2000" dirty="0">
                <a:solidFill>
                  <a:schemeClr val="bg1"/>
                </a:solidFill>
                <a:latin typeface="+mj-lt"/>
              </a:rPr>
              <a:t>No entanto, na condição de deficiente há proibição de exercício de atividade laboral, por uma incompatibilidade lógica. </a:t>
            </a:r>
          </a:p>
          <a:p>
            <a:pPr algn="just"/>
            <a:endParaRPr lang="pt-BR" sz="2000" dirty="0">
              <a:solidFill>
                <a:schemeClr val="bg1"/>
              </a:solidFill>
              <a:latin typeface="+mj-lt"/>
            </a:endParaRPr>
          </a:p>
          <a:p>
            <a:pPr algn="just"/>
            <a:r>
              <a:rPr lang="pt-BR" sz="2000" dirty="0">
                <a:solidFill>
                  <a:schemeClr val="bg1"/>
                </a:solidFill>
                <a:latin typeface="+mj-lt"/>
              </a:rPr>
              <a:t>Isso se extrai da leitura do art.25 e 47-A do Decreto n.6.214/07:</a:t>
            </a:r>
          </a:p>
          <a:p>
            <a:pPr marL="1790700" algn="just"/>
            <a:r>
              <a:rPr lang="pt-BR" sz="2000" b="0" i="0" dirty="0">
                <a:solidFill>
                  <a:schemeClr val="bg1"/>
                </a:solidFill>
                <a:effectLst/>
                <a:latin typeface="+mj-lt"/>
              </a:rPr>
              <a:t>Art. 25.  A cessação do Benefício de Prestação Continuada concedido à pessoa com deficiência, inclusive em razão do seu ingresso no mercado de trabalho, não impede nova concessão do benefício desde que atendidos os requisitos exigidos neste Decreto.</a:t>
            </a:r>
          </a:p>
          <a:p>
            <a:pPr marL="1790700" algn="just"/>
            <a:endParaRPr lang="pt-BR" sz="2000" b="0" i="0" dirty="0">
              <a:solidFill>
                <a:schemeClr val="bg1"/>
              </a:solidFill>
              <a:effectLst/>
              <a:latin typeface="+mj-lt"/>
            </a:endParaRPr>
          </a:p>
          <a:p>
            <a:pPr marL="1790700" algn="just"/>
            <a:r>
              <a:rPr lang="pt-BR" sz="2000" dirty="0">
                <a:solidFill>
                  <a:schemeClr val="bg1"/>
                </a:solidFill>
                <a:latin typeface="+mj-lt"/>
              </a:rPr>
              <a:t>Art. 47-A.   O Benefício de Prestação Continuada será suspenso em caráter especial quando a pessoa com deficiência exercer atividade remunerada, inclusive na condição de microempreendedor individual, mediante comprovação da relação trabalhista ou da atividade empreendedora.                        </a:t>
            </a:r>
            <a:r>
              <a:rPr lang="pt-BR" sz="2000" dirty="0">
                <a:solidFill>
                  <a:schemeClr val="bg1"/>
                </a:solidFill>
                <a:latin typeface="+mj-lt"/>
                <a:hlinkClick r:id="rId2">
                  <a:extLst>
                    <a:ext uri="{A12FA001-AC4F-418D-AE19-62706E023703}">
                      <ahyp:hlinkClr xmlns:ahyp="http://schemas.microsoft.com/office/drawing/2018/hyperlinkcolor" val="tx"/>
                    </a:ext>
                  </a:extLst>
                </a:hlinkClick>
              </a:rPr>
              <a:t>(Incluído pelo Decreto nº 7.617, de 2011)</a:t>
            </a:r>
            <a:endParaRPr lang="pt-BR" sz="2000" dirty="0">
              <a:solidFill>
                <a:schemeClr val="bg1"/>
              </a:solidFill>
              <a:latin typeface="+mj-lt"/>
            </a:endParaRPr>
          </a:p>
        </p:txBody>
      </p:sp>
    </p:spTree>
    <p:extLst>
      <p:ext uri="{BB962C8B-B14F-4D97-AF65-F5344CB8AC3E}">
        <p14:creationId xmlns:p14="http://schemas.microsoft.com/office/powerpoint/2010/main" val="34237487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B7D0DBF-D6BD-A885-8F7D-A96F8E202C38}"/>
              </a:ext>
            </a:extLst>
          </p:cNvPr>
          <p:cNvSpPr txBox="1"/>
          <p:nvPr/>
        </p:nvSpPr>
        <p:spPr>
          <a:xfrm>
            <a:off x="1028700" y="828675"/>
            <a:ext cx="10301288" cy="5170646"/>
          </a:xfrm>
          <a:prstGeom prst="rect">
            <a:avLst/>
          </a:prstGeom>
          <a:noFill/>
        </p:spPr>
        <p:txBody>
          <a:bodyPr wrap="square" rtlCol="0">
            <a:spAutoFit/>
          </a:bodyPr>
          <a:lstStyle/>
          <a:p>
            <a:pPr algn="just"/>
            <a:r>
              <a:rPr lang="pt-BR" sz="2200" dirty="0">
                <a:solidFill>
                  <a:schemeClr val="bg1"/>
                </a:solidFill>
                <a:latin typeface="+mj-lt"/>
              </a:rPr>
              <a:t>Assim, no âmbito do INSS, o batimento é tratado como vínculo em aberto com presunção de exercício de atividade remunerada.</a:t>
            </a:r>
          </a:p>
          <a:p>
            <a:pPr algn="just"/>
            <a:endParaRPr lang="pt-BR" sz="2200" dirty="0">
              <a:solidFill>
                <a:schemeClr val="bg1"/>
              </a:solidFill>
              <a:latin typeface="+mj-lt"/>
            </a:endParaRPr>
          </a:p>
          <a:p>
            <a:pPr algn="just"/>
            <a:r>
              <a:rPr lang="pt-BR" sz="2200" dirty="0">
                <a:solidFill>
                  <a:schemeClr val="bg1"/>
                </a:solidFill>
                <a:latin typeface="+mj-lt"/>
              </a:rPr>
              <a:t>Uma vez constatando o registro como segurado especial, o interessado deverá ser notificado para dizer se possui a condição de segurado especial e qual a renda.</a:t>
            </a:r>
          </a:p>
          <a:p>
            <a:pPr algn="just"/>
            <a:endParaRPr lang="pt-BR" sz="2200" dirty="0">
              <a:solidFill>
                <a:schemeClr val="bg1"/>
              </a:solidFill>
              <a:latin typeface="+mj-lt"/>
            </a:endParaRPr>
          </a:p>
          <a:p>
            <a:pPr algn="just"/>
            <a:r>
              <a:rPr lang="pt-BR" sz="2200" dirty="0">
                <a:solidFill>
                  <a:schemeClr val="bg1"/>
                </a:solidFill>
                <a:latin typeface="+mj-lt"/>
              </a:rPr>
              <a:t>Caso o requerimento seja para BPC/LOAS DEFICIENTE, o interessado deverá informar que não mais exerce a atividade na condição de segurado especial e que não possui renda. Caso contrário, mesmo informando que não possui renda, o benefício será indeferido pelo motivo 152, vínculo em aberto.</a:t>
            </a:r>
          </a:p>
          <a:p>
            <a:pPr algn="just"/>
            <a:endParaRPr lang="pt-BR" sz="2200" dirty="0">
              <a:solidFill>
                <a:schemeClr val="bg1"/>
              </a:solidFill>
              <a:latin typeface="+mj-lt"/>
            </a:endParaRPr>
          </a:p>
          <a:p>
            <a:pPr algn="just"/>
            <a:r>
              <a:rPr lang="pt-BR" sz="2200" dirty="0">
                <a:solidFill>
                  <a:schemeClr val="bg1"/>
                </a:solidFill>
                <a:latin typeface="+mj-lt"/>
              </a:rPr>
              <a:t>Já no caso do requerimento para BPC/LOAS IDOSO (espécie 88), uma vez notificado, o interessado pode confirmar a condição de segurado especial, mas a renda que declarar entrará no cálculo para o BPC/LOAS. No entanto, pode declarar que não possui renda, mesmo exercendo a condição de segurado especial.</a:t>
            </a:r>
          </a:p>
        </p:txBody>
      </p:sp>
    </p:spTree>
    <p:extLst>
      <p:ext uri="{BB962C8B-B14F-4D97-AF65-F5344CB8AC3E}">
        <p14:creationId xmlns:p14="http://schemas.microsoft.com/office/powerpoint/2010/main" val="9484346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4970F-BAFC-661B-AFF1-329E6050B60E}"/>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48891A31-7413-AC06-6850-1E41232BF403}"/>
              </a:ext>
            </a:extLst>
          </p:cNvPr>
          <p:cNvSpPr txBox="1">
            <a:spLocks/>
          </p:cNvSpPr>
          <p:nvPr/>
        </p:nvSpPr>
        <p:spPr>
          <a:xfrm>
            <a:off x="528638" y="393700"/>
            <a:ext cx="11219608" cy="6007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endParaRPr lang="pt-BR" sz="20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
        <p:nvSpPr>
          <p:cNvPr id="2" name="CaixaDeTexto 1">
            <a:extLst>
              <a:ext uri="{FF2B5EF4-FFF2-40B4-BE49-F238E27FC236}">
                <a16:creationId xmlns:a16="http://schemas.microsoft.com/office/drawing/2014/main" id="{9E77C095-165E-BC06-44A8-EEB64C432C30}"/>
              </a:ext>
            </a:extLst>
          </p:cNvPr>
          <p:cNvSpPr txBox="1"/>
          <p:nvPr/>
        </p:nvSpPr>
        <p:spPr>
          <a:xfrm>
            <a:off x="916781" y="842963"/>
            <a:ext cx="10358438" cy="3776098"/>
          </a:xfrm>
          <a:prstGeom prst="rect">
            <a:avLst/>
          </a:prstGeom>
          <a:noFill/>
        </p:spPr>
        <p:txBody>
          <a:bodyPr wrap="square" rtlCol="0">
            <a:spAutoFit/>
          </a:bodyPr>
          <a:lstStyle/>
          <a:p>
            <a:pPr algn="ctr">
              <a:lnSpc>
                <a:spcPts val="26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Hipóteses de acumulação com outras rendas e benefícios</a:t>
            </a:r>
          </a:p>
          <a:p>
            <a:pPr algn="just">
              <a:lnSpc>
                <a:spcPts val="2600"/>
              </a:lnSpc>
              <a:spcBef>
                <a:spcPts val="0"/>
              </a:spcBef>
              <a:tabLst>
                <a:tab pos="3316288" algn="l"/>
              </a:tabLst>
            </a:pPr>
            <a:endPar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regra de acumulação com outros benefícios difere da acumulação com outras rendas.</a:t>
            </a:r>
          </a:p>
          <a:p>
            <a:pPr algn="just">
              <a:lnSpc>
                <a:spcPts val="2600"/>
              </a:lnSpc>
              <a:spcBef>
                <a:spcPts val="0"/>
              </a:spcBef>
              <a:tabLst>
                <a:tab pos="3316288" algn="l"/>
              </a:tabLst>
            </a:pPr>
            <a:endPar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800" u="sng"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Portaria DIRBEN n.994/22</a:t>
            </a:r>
            <a:r>
              <a:rPr lang="pt-BR" sz="2800" dirty="0">
                <a:solidFill>
                  <a:schemeClr val="bg1"/>
                </a:solidFill>
                <a:latin typeface="Aptos Display" panose="020B0004020202020204" pitchFamily="34" charset="0"/>
                <a:cs typeface="Segoe UI" panose="020B0502040204020203" pitchFamily="34" charset="0"/>
              </a:rPr>
              <a:t>: Procedimentos acerca de Acumulação de Benefícios no âmbito da área de benefício do INSS.</a:t>
            </a:r>
          </a:p>
          <a:p>
            <a:pPr algn="just">
              <a:lnSpc>
                <a:spcPts val="2600"/>
              </a:lnSpc>
              <a:spcBef>
                <a:spcPts val="0"/>
              </a:spcBef>
              <a:tabLst>
                <a:tab pos="3316288" algn="l"/>
              </a:tabLst>
            </a:pPr>
            <a:endParaRPr lang="pt-BR" sz="2800" dirty="0">
              <a:solidFill>
                <a:schemeClr val="bg1"/>
              </a:solidFill>
              <a:latin typeface="Aptos Display" panose="020B0004020202020204" pitchFamily="34" charset="0"/>
              <a:cs typeface="Segoe UI" panose="020B0502040204020203" pitchFamily="34" charset="0"/>
            </a:endParaRPr>
          </a:p>
          <a:p>
            <a:pPr algn="just">
              <a:lnSpc>
                <a:spcPts val="2600"/>
              </a:lnSpc>
              <a:spcBef>
                <a:spcPts val="0"/>
              </a:spcBef>
              <a:tabLst>
                <a:tab pos="3316288" algn="l"/>
              </a:tabLst>
            </a:pPr>
            <a:r>
              <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Exceto na hipótese de direito adquirido, não é permitido o recebimento em conjunto dos seguintes benefícios do RGPS, inclusive quando decorrentes de acidente do trabalho:</a:t>
            </a:r>
          </a:p>
        </p:txBody>
      </p:sp>
    </p:spTree>
    <p:extLst>
      <p:ext uri="{BB962C8B-B14F-4D97-AF65-F5344CB8AC3E}">
        <p14:creationId xmlns:p14="http://schemas.microsoft.com/office/powerpoint/2010/main" val="35856882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XIX – benefício assistencial com benefício da Previdência Social ou de qualquer outro regime previdenciário, ressalvados os benefícios assistenciais concedidos a partir de 7 de julho de 2011, data de publicação da Lei nº 12.435, de 6 de julho de 2011, que poderão ser acumulados com as seguintes prestações de natureza indenizatória: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espécie 54 – Pensão Indenizatória a Cargo da União;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espécie 56 – Pensão Especial aos Deficientes Físicos Portadores da Síndrome da Talidomida – Lei nº 7.070, de 1982;</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espécie 60 – Benefício Indenizatório a Cargo da União;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espécie 89 – Pensão Especial aos Dependentes das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Vítimas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Hemodiálise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 Caruaru – PE – Lei no 9.422, de 1996; e</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e)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espécie</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96 –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Pensão</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Especial (</a:t>
            </a:r>
            <a:r>
              <a:rPr lang="pt-BR" sz="2400" dirty="0" err="1">
                <a:solidFill>
                  <a:schemeClr val="bg1"/>
                </a:solidFill>
                <a:latin typeface="Aptos Display" panose="020B0004020202020204" pitchFamily="34" charset="0"/>
                <a:ea typeface="Times New Roman" panose="02020603050405020304" pitchFamily="18" charset="0"/>
                <a:cs typeface="Segoe UI" panose="020B0502040204020203" pitchFamily="34" charset="0"/>
              </a:rPr>
              <a:t>Hanseníase</a:t>
            </a: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 Lei nº 11.520, de 2007.</a:t>
            </a:r>
          </a:p>
        </p:txBody>
      </p:sp>
    </p:spTree>
    <p:extLst>
      <p:ext uri="{BB962C8B-B14F-4D97-AF65-F5344CB8AC3E}">
        <p14:creationId xmlns:p14="http://schemas.microsoft.com/office/powerpoint/2010/main" val="10553696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pt-BR" sz="4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Perguntas e respostas</a:t>
            </a:r>
          </a:p>
        </p:txBody>
      </p:sp>
    </p:spTree>
    <p:extLst>
      <p:ext uri="{BB962C8B-B14F-4D97-AF65-F5344CB8AC3E}">
        <p14:creationId xmlns:p14="http://schemas.microsoft.com/office/powerpoint/2010/main" val="15342043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PROCEDIMENTOS ADMINISTRATIVOS NO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Processo Administrativo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Fundamento legal: Instrução Normativa n.128/22, Portaria DIRBEN n.993/22 e Portaria Conjunta MDS/INSS n.03/2018.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 e características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DIRBEN nº 993/22</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Considera-se Processo Administrativo Previdenciário o conjunto de atos praticados pelo administrado ou pela Previdência Social nos Canais de Atendimento da Previdência Social, iniciado em razão de requerimento formulado pelo interessado, por terceiro legitimado, ou de ofício pela Administração, e concluído com a decisão definitiva no âmbito administrativo.</a:t>
            </a:r>
          </a:p>
        </p:txBody>
      </p:sp>
    </p:spTree>
    <p:extLst>
      <p:ext uri="{BB962C8B-B14F-4D97-AF65-F5344CB8AC3E}">
        <p14:creationId xmlns:p14="http://schemas.microsoft.com/office/powerpoint/2010/main" val="28068006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Dados sigilosos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Diferente dos processos judiciais, cuja regra é a publicidade, todos os normativos regem o processo administrativo como de natureza reservada e sigilosa: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Art.1º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Os Processos Administrativos Previdenciários, por conterem dados pessoais e sigilosos, são de acesso restrito aos interessados e a quem os represente, salvo nos casos de:</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determinação judicial; ou</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solicitação do Ministério Público ou de Defensor Público realizada no exercício das funções, devidamente justificada.</a:t>
            </a:r>
          </a:p>
        </p:txBody>
      </p:sp>
    </p:spTree>
    <p:extLst>
      <p:ext uri="{BB962C8B-B14F-4D97-AF65-F5344CB8AC3E}">
        <p14:creationId xmlns:p14="http://schemas.microsoft.com/office/powerpoint/2010/main" val="37623793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 mesma forma o art.4º, VIII do mesmo normativo: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Nos Processos Administrativos Previdenciários serão observados, entre outros, os seguintes preceitos:</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VIII – acesso aos atos praticados no curso do Processo Administrativo restrita aos interessados e seus representantes legais, resguardando-se o sigilo médico e dos dados pessoais, exceto se destinado a instruir processo judicial ou apuração administrativa de irregularidades.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mesma linha também prevê o art.523, §1º da IN nº 128/22.</a:t>
            </a:r>
          </a:p>
        </p:txBody>
      </p:sp>
    </p:spTree>
    <p:extLst>
      <p:ext uri="{BB962C8B-B14F-4D97-AF65-F5344CB8AC3E}">
        <p14:creationId xmlns:p14="http://schemas.microsoft.com/office/powerpoint/2010/main" val="33157707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Características principais – horário final de protocolo e genuinamente eletrônico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Diferentemente dos processos físicos de antigamente, o prazo final não mais coincide com o fechamento das agências, mas sim no último minuto do dia.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1º Quando o ato processual tiver que ser praticado em determinado prazo, por meio eletrônico, serão considerados tempestivos os efetivados, salvo caso fortuito ou força maior, até às 23hs59 (vinte e três horas e cinquenta e nove minutos) do último dia do prazo, no horário oficial de Brasília.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igual forma, todo procedimento – com exceção das perícias – são feitos de forma eletrônica.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12. O Processo Administrativo Previdenciário será inteiramente processado de forma eletrônica, ressalvados os atos que exijam a presença do requerente.</a:t>
            </a:r>
          </a:p>
        </p:txBody>
      </p:sp>
    </p:spTree>
    <p:extLst>
      <p:ext uri="{BB962C8B-B14F-4D97-AF65-F5344CB8AC3E}">
        <p14:creationId xmlns:p14="http://schemas.microsoft.com/office/powerpoint/2010/main" val="29258382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Fases do processo administrativo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da Portaria n.993/22</a:t>
            </a:r>
          </a:p>
          <a:p>
            <a:pPr marL="3228975"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§2º O Processo Administrativo Previdenciário contempla as fases inicial, instrutória, decisória, recursal e revisional.</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PROCEDIMENTO, CADASTRO e REQUERIMENTO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Necessidade de petição administrativa?</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no processo administrativo de BPC/LOAS o servidor não tem o costume de analisar petição. Ou seja, sequer é lida.</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verdade, só enxerta o processo e mais atrapalha. </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hábito é analisar as informações marcadas e fazer batimentos no sistema, com eventuais notificações para defesa ou complementação.</a:t>
            </a:r>
          </a:p>
          <a:p>
            <a:pPr algn="just">
              <a:lnSpc>
                <a:spcPts val="2200"/>
              </a:lnSpc>
              <a:spcBef>
                <a:spcPts val="0"/>
              </a:spcBef>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interessante é conhecer todos os detalhes conceituais e agir de maneira clínica com toda a documentação necessária, sem peticionamento com explicação de leis e atos normativos.</a:t>
            </a:r>
          </a:p>
        </p:txBody>
      </p:sp>
    </p:spTree>
    <p:extLst>
      <p:ext uri="{BB962C8B-B14F-4D97-AF65-F5344CB8AC3E}">
        <p14:creationId xmlns:p14="http://schemas.microsoft.com/office/powerpoint/2010/main" val="10930296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Ordem de atos no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 a regulamentação das etapas procedimentais está na Portaria Conjunta MDS/INSS nº 03, de 21 de setembro de 2018.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Constituem etapas de operacionalização do BPC:</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requerimento;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concessão;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manutenção; e</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revisão.</a:t>
            </a:r>
          </a:p>
        </p:txBody>
      </p:sp>
    </p:spTree>
    <p:extLst>
      <p:ext uri="{BB962C8B-B14F-4D97-AF65-F5344CB8AC3E}">
        <p14:creationId xmlns:p14="http://schemas.microsoft.com/office/powerpoint/2010/main" val="36512804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0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Legitimidade para requerer </a:t>
            </a:r>
          </a:p>
          <a:p>
            <a:pPr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regra, a legitimidade para requerer é do titular do benefício, mas outras hipóteses são previstas:</a:t>
            </a:r>
          </a:p>
          <a:p>
            <a:pPr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524. São considerados interessados legitimados para realizar o requerimento de benefício ou de serviço: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o próprio segurado;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 beneficiário;</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 dependente; ou</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a pessoa jurídica para requerer:</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benefício de auxílio por incapacidade em favor de segurado que lhe presta serviço; ou (incluído pela Instrução Normativa PRES/INSS nº 141, de 6 de Dezembro de 2022)</a:t>
            </a:r>
          </a:p>
          <a:p>
            <a:pPr marL="3228975" algn="just">
              <a:lnSpc>
                <a:spcPts val="20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0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contestação de nexo técnico previdenciário em requerimento de benefício por incapacidade, observado o disposto no § 2º. (incluído pela Instrução Normativa PRES/INSS nº 141, de 6 de Dezembro de 2022)</a:t>
            </a:r>
          </a:p>
        </p:txBody>
      </p:sp>
    </p:spTree>
    <p:extLst>
      <p:ext uri="{BB962C8B-B14F-4D97-AF65-F5344CB8AC3E}">
        <p14:creationId xmlns:p14="http://schemas.microsoft.com/office/powerpoint/2010/main" val="24382828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o BPC/LOAS duas hipóteses se enquadram: o beneficiário e o dependente.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beneficiário é o próprio interessado que está submetido a cumprir os requisitos legais, como o menor deficiente ou um idoso acima de 65 anos.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os dependentes têm legitimidade para requerer eventuais saldos se o titular falecer no curso do processo administrativo. Vejamos art.524, §6º da Portaria nº 993/22: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No caso de falecimento do requerente do benefício, os dependentes ou herdeiros poderão manifestar interesse no processamento do requerimento já protocolado, hipótese em que, obrigatoriamente, deverá ser comprovado o óbito do requerente e, se for o caso, anexado o comprovante do agendamento eletrônico, sendo mantida a DER na data do requerimento inicial.</a:t>
            </a:r>
          </a:p>
        </p:txBody>
      </p:sp>
    </p:spTree>
    <p:extLst>
      <p:ext uri="{BB962C8B-B14F-4D97-AF65-F5344CB8AC3E}">
        <p14:creationId xmlns:p14="http://schemas.microsoft.com/office/powerpoint/2010/main" val="188109229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mesma linha o art.15 da Portaria nº 09/18:</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Caso o requerente que comprovadamente atendeu a todos os requisitos do benefício venha a óbito antes da concessão ou do pagamento da primeira prestação do BPC, os valores devidos poderão ser pagos aos herdeiros.” (NR) (Inserido pela Portaria Conjunta MC/MTP/INSS Nº 22, de 30 de dezembro de 2022)</a:t>
            </a:r>
          </a:p>
          <a:p>
            <a:pPr marL="3228975"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Dos representantes do interessado</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É possível que o legitimado possa atuar administrativamente por representação de terceiros. E ela depende da capacidade de civil de quem possui a titularidade do direito. Podendo ser feita por representação legal ou procuração.</a:t>
            </a:r>
          </a:p>
        </p:txBody>
      </p:sp>
    </p:spTree>
    <p:extLst>
      <p:ext uri="{BB962C8B-B14F-4D97-AF65-F5344CB8AC3E}">
        <p14:creationId xmlns:p14="http://schemas.microsoft.com/office/powerpoint/2010/main" val="29909459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Diferença entre representante legal e procurador</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Antes de entrar no mérito de cada um dos institutos, é importante registrar que os protocolos de requerimento no INSS em nome do titular podem ser de 04 formas, sendo duas estas mencionadas no capítulo. São as formas: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representação legal,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procuração,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entidade conveniada e </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dirigente de entidade de atendimento do ECA (art.36 da Portaria n.993/22).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previsão também está na Instrução Normativa n.128/22, em seu artigo 527:</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527. São legitimados como representantes para realizar o requerimento do benefício ou serviço: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em se tratando de interessado civilmente incapaz:</a:t>
            </a:r>
          </a:p>
        </p:txBody>
      </p:sp>
    </p:spTree>
    <p:extLst>
      <p:ext uri="{BB962C8B-B14F-4D97-AF65-F5344CB8AC3E}">
        <p14:creationId xmlns:p14="http://schemas.microsoft.com/office/powerpoint/2010/main" val="41373975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representante legal, assim entendido o tutor nato, tutor, curador, detentor da guarda, ou administrador provisório do interessado, quando for o caso; ou </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o dirigente de entidade de atendimento de que trata o art. 92, § 1º, do Estatuto da Criança e do Adolescente – ECA;</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em se tratando de interessado civilmente capaz:</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o procurador legalmente constituído; ou </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as entidades conveniadas.</a:t>
            </a:r>
          </a:p>
          <a:p>
            <a:pPr marL="3228975" algn="just">
              <a:lnSpc>
                <a:spcPts val="25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Serão abordados detidamente os dois primeiros institutos (representação judicial e procuração), sendo a entidade conveniada aquela que possui Acordo de Cooperação Técnica com o INSS, nos lindes da lei nº 13.019/14 (veja-se art.44 da Portaria nº 993/22) e o dirigente de entidade do ECA é equiparado a guardião, devendo comprovar o acolhimento do menor e a condição de dirigente (art.39, §2º da Portaria nº 993/22) para atuar como representante.</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063617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os casos principais.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Representação Legal:</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Cuida-se de um encargo atribuído a uma terceira pessoa física capaz para cuidar, representar e agir como se fosse o representado, que pode ser um menor de idade (18 anos) ou incapaz acima dessa idade.</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legislação do país existem vários tipos de representação. São elas:</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tutela,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curatela,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guarda e </a:t>
            </a: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adoção. </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Todas feitas somente pela via judicial, nos termos do art.527, §3º da IN nº 128/22:</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 tutela, a curatela e a guarda legal, ainda que provisórias, serão sempre declaradas por decisão judicial, servindo como prova de nomeação do representante legal, além dos respectivos termos, o ofício encaminhado pelo Poder Judiciário à unidade do INSS.</a:t>
            </a:r>
          </a:p>
        </p:txBody>
      </p:sp>
    </p:spTree>
    <p:extLst>
      <p:ext uri="{BB962C8B-B14F-4D97-AF65-F5344CB8AC3E}">
        <p14:creationId xmlns:p14="http://schemas.microsoft.com/office/powerpoint/2010/main" val="18587902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Tutela judicial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Uma boa definição está consignada no art.66 da Portaria nº 992/22, assim dispondo: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66. Tutela judicial é a instituição estabelecida por lei para proteção dos menores, cujos pais faleceram, foram considerados ausentes ou perderam o poder familiar.</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A tutela judicial é concedida em favor de menores, portanto, não deve ser cadastrado tutor para os beneficiários maiores de idade, na forma do Código Civil Brasileiro.</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3424876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Atente-se que, pela redação do parágrafo único, a tutela é restrita à proteção dos menores civilmente – diga-se, o menor de 18 anos; de sorte que para os maiores de 18 anos, se forem incapazes, o instituto adequado é a curatela. </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mais, na ocasião do cadastro no INSS, deve o tutor firmar termo de compromisso (de representação e manutenção de informações, caso haja alterações), mesmo que já tenha feito judicialmente.</a:t>
            </a:r>
          </a:p>
        </p:txBody>
      </p:sp>
    </p:spTree>
    <p:extLst>
      <p:ext uri="{BB962C8B-B14F-4D97-AF65-F5344CB8AC3E}">
        <p14:creationId xmlns:p14="http://schemas.microsoft.com/office/powerpoint/2010/main" val="18602572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Curatela</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curatela se diferencia da tutela pela condição do protegido. Embora ambos sejam encargos impostos a terceiros para representação de incapazes, na tutela a incapacidade é presumida por lei em razão da menoridade.</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curatela a incapacidade é para os maiores de 18 anos e não há presunção legal dessa incapacidade de exprimir vontade. Deve haver perícia judicial.</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conceito de curatela é bem definido no art.70 da Portaria de manutenção de benefícios (992/22). Vejamos: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70. Curatela é o encargo que a lei confere a uma pessoa, segundo limites legalmente fundamentados, para que cuide dos interesses de alguém que não possa administrá-los. Estão, assim, sujeitos à curatela, segundo o Código Civil:</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aqueles que, por causa transitória ou permanente, não puderem exprimir sua vontade;</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os ébrios habituais e os viciados em tóxico;</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os pródigos.</a:t>
            </a:r>
          </a:p>
        </p:txBody>
      </p:sp>
    </p:spTree>
    <p:extLst>
      <p:ext uri="{BB962C8B-B14F-4D97-AF65-F5344CB8AC3E}">
        <p14:creationId xmlns:p14="http://schemas.microsoft.com/office/powerpoint/2010/main" val="35384021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para além da necessidade de apresentação da sentença judicial declarando a interdição, o curador deve apresentar o termo de curatela ou ofício do Poder Judiciário encaminhado ao INSS. Além disso, deve firmar termo de compromisso, tal qual o tutor, ainda que o tenha feito judicialmente.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Guarda judicial – Estatuto da Criança e Adolescente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guarda que interessa ao menor perante proteção de terceiros é a regulamentada no art.33 da Lei nº 8.069/90 (ECA):</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33. A guarda obriga a prestação de assistência material, moral e educacional à criança ou adolescente, conferindo a seu detentor o direito de opor-se a terceiros, inclusive aos pais. (Vide Lei nº 12.010, de 2009) Vigência</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guarda destina-se a regularizar a posse de fato, podendo ser deferida, liminar ou incidentalmente, nos procedimentos de tutela e adoção, exceto no de adoção por estrangeiros.</a:t>
            </a:r>
          </a:p>
        </p:txBody>
      </p:sp>
    </p:spTree>
    <p:extLst>
      <p:ext uri="{BB962C8B-B14F-4D97-AF65-F5344CB8AC3E}">
        <p14:creationId xmlns:p14="http://schemas.microsoft.com/office/powerpoint/2010/main" val="3286479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Excepcionalmente, deferir-se-á a guarda, fora dos casos de tutela e adoção, para atender a situações peculiares ou suprir a falta eventual dos pais ou responsável, podendo ser deferido o direito de representação para a prática de atos determinados.</a:t>
            </a:r>
          </a:p>
          <a:p>
            <a:pPr marL="3228975"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6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 guarda confere à criança ou adolescente a condição de dependente, para todos os fins e efeitos de direito, inclusive previdenciários.</a:t>
            </a:r>
          </a:p>
          <a:p>
            <a:pPr marL="3228975" algn="just">
              <a:lnSpc>
                <a:spcPts val="26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6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Salvo expressa e fundamentada determinação em contrário, da autoridade judiciária competente, ou quando a medida for aplicada em preparação para adoção, o deferimento da guarda de criança ou adolescente a terceiros não impede o exercício do direito de visitas pelos pais, assim como o dever de prestar alimentos, que serão objeto de regulamentação específica, a pedido do interessado ou do Ministério Público. (Incluído pela Lei nº 12.010, de 2009) Vigência</a:t>
            </a:r>
          </a:p>
        </p:txBody>
      </p:sp>
    </p:spTree>
    <p:extLst>
      <p:ext uri="{BB962C8B-B14F-4D97-AF65-F5344CB8AC3E}">
        <p14:creationId xmlns:p14="http://schemas.microsoft.com/office/powerpoint/2010/main" val="17090240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guarda também é feita por processo judicial e possui grandes reflexos no direito previdenciário.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sentido, a guarda judicial, uma vez conferida nos termos do ECA, inclui o menor no rol dos dependentes para fins de pensão por morte ocorridos até a EC nº 103/19.</a:t>
            </a:r>
          </a:p>
          <a:p>
            <a:pPr algn="just">
              <a:lnSpc>
                <a:spcPct val="1000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óbitos ocorridos após a EC nº 103/19, o INSS não concede o benefício de pensão por morte. Somente na via judicial. </a:t>
            </a:r>
          </a:p>
        </p:txBody>
      </p:sp>
    </p:spTree>
    <p:extLst>
      <p:ext uri="{BB962C8B-B14F-4D97-AF65-F5344CB8AC3E}">
        <p14:creationId xmlns:p14="http://schemas.microsoft.com/office/powerpoint/2010/main" val="373758193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Efeitos práticos para o BPC/LOAS da representação: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tutela, a curatela e a guarda trazem como vantagem para o BPC/LOAS a forma de composição dos cálculos, uma vez que nem o tutor ou curador (o guardião não tem previsão legal, mas deve ser excluído pelo mesmo raciocínio) não compõem a renda, conforme §1º do art.8º-A da Portaria nº 03/18.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DICA DE ESTUDO: TEMA 1271 STF – menor sob guarda após a EC nº 103/19</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Tema 1271 - Exclusão da criança e do adolescente sob guarda do rol de beneficiários, na condição de dependentes, do segurado do Regime Geral de Previdência Social, implementada pelo art. 23 da Emenda Constitucional nº 103/2019.</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8038235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a:t>
            </a:r>
          </a:p>
          <a:p>
            <a:pPr algn="just">
              <a:lnSpc>
                <a:spcPts val="25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síntese, o conceito parte de mandato, que é a outorga de poderes a um terceiro para praticar atos e administrar em nome do outorgante. A procuração é apenas o instrumento do mandato.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Sua principal característica é que somente pessoas capazes é que podem outorgar procuração, já que lhes é estendido o poder de realizar atos e administrar em nome do outorgante.</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Veja-se a redação dos art.653 e 654 do CC:</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653. Opera-se o mandato quando alguém recebe de outrem poderes para, em seu nome, praticar atos ou administrar interesses. A procuração é o instrumento do mandato.</a:t>
            </a: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654. Todas as pessoas capazes são aptas para dar procuração mediante instrumento particular, que valerá desde que tenha a assinatura do outorgante.</a:t>
            </a:r>
          </a:p>
        </p:txBody>
      </p:sp>
    </p:spTree>
    <p:extLst>
      <p:ext uri="{BB962C8B-B14F-4D97-AF65-F5344CB8AC3E}">
        <p14:creationId xmlns:p14="http://schemas.microsoft.com/office/powerpoint/2010/main" val="298670648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993/22 tem redação a respeito, no art.43:</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Para fins de requerimento, poderá o beneficiário capaz civilmente nomear e constituir procurador, por meio de instrumento de mandato, para que, em seu nome, possa praticar atos ou administrar interesses, contendo a qualificação do interessado e do procurador, os poderes que aquele conferiu a este, a data, o local e a assinatura.</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regra geral, portanto, é que qualquer pessoa capaz, no uso de suas faculdades mentais, pode outorgar a terceiro mandato para atuar em seu nome.</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âmbito do INSS, o instrumento pode ser público ou privado, sendo que para analfabetos ou deficientes visuais ou físicos a procuração particular deve ser feita com aposição da digital na presença do servidor do INSS ou efetuada a rogo na presença de duas pessoas, preferencialmente servidores, a quais deverão assinar conjuntamente com o terceiro que assinará em nome da pessoa interessada.</a:t>
            </a:r>
          </a:p>
        </p:txBody>
      </p:sp>
    </p:spTree>
    <p:extLst>
      <p:ext uri="{BB962C8B-B14F-4D97-AF65-F5344CB8AC3E}">
        <p14:creationId xmlns:p14="http://schemas.microsoft.com/office/powerpoint/2010/main" val="7571447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§2º O interessado analfabeto ou com deficiência visual ou física que o impeça de assinar poderá nomear procurador por meio de:</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procuração pública;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procuração particular, desde que compareça a uma unidade de atendimento do INSS, onde deverá:</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apor sua digital na procuração, na presença de um servidor público do INSS ou que esteja a serviço do INSS;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b) efetuar assinatura a rogo na presença de duas pessoas, preferencialmente servidores, as quais deverão assinar conjuntamente com um terceiro que assinará em nome da pessoa interessada.</a:t>
            </a:r>
          </a:p>
        </p:txBody>
      </p:sp>
    </p:spTree>
    <p:extLst>
      <p:ext uri="{BB962C8B-B14F-4D97-AF65-F5344CB8AC3E}">
        <p14:creationId xmlns:p14="http://schemas.microsoft.com/office/powerpoint/2010/main" val="367037184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 a advogado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de advogado outorgado, não há necessidade de ser procuração pública, mas deve ser firmada a rogo na presença de 2 testemunhas.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§3º Na hipótese do §2º, em se tratando de outorgado advogado, os mandatos poderão ser formalizados por meio de instrumento particular ou outro documento, firmado a rogo por terceiro em nome da pessoa interessada, na presença de 2 (duas) testemunhas, que assinarão conjuntamente.</a:t>
            </a:r>
          </a:p>
        </p:txBody>
      </p:sp>
    </p:spTree>
    <p:extLst>
      <p:ext uri="{BB962C8B-B14F-4D97-AF65-F5344CB8AC3E}">
        <p14:creationId xmlns:p14="http://schemas.microsoft.com/office/powerpoint/2010/main" val="1268347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Procuração ad judicia e para saque de valores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procuração judicial padrão não serve para atuar perante o INSS.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43 da Portaria nº 993/22:</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A procuração cujo único objeto seja a representação ad judicia dá poderes para o procurador representar o interessado apenas junto ao Poder Judiciário e, por si só, não produz efeito para representação no Processo Administrativo Previdenciário.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para recebimento de valores, há uma restrição de se aceitar somente a procuração pública para casos de outorgantes não alfabetizados ou com deficiência visual ou física que os impeçam de assinar.</a:t>
            </a:r>
          </a:p>
        </p:txBody>
      </p:sp>
    </p:spTree>
    <p:extLst>
      <p:ext uri="{BB962C8B-B14F-4D97-AF65-F5344CB8AC3E}">
        <p14:creationId xmlns:p14="http://schemas.microsoft.com/office/powerpoint/2010/main" val="26554035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18. Para recebimento de benefício, poderá o titular ser representado por procurador que apresente mandato com poderes específicos nos casos de ausência, moléstia contagiosa ou impossibilidade de locomoção, observado o previsto no art. 109 da Lei nº 8.213, de 24 de julho de 1991 e no art. 156 do Regulamento da Previdência Social – RPS, aprovado pelo Decreto nº 3.048, de 06 de maio de 1999.</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19. O instrumento de mandato poderá ser público ou particular, sendo obrigatória a forma pública na hipótese de outorgante ou outorgado não alfabetizado ou com deficiência visual ou física, que os impeçam de assinar.</a:t>
            </a:r>
          </a:p>
          <a:p>
            <a:pPr marL="3228975" algn="just">
              <a:lnSpc>
                <a:spcPts val="23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Casos mais recorrentes</a:t>
            </a:r>
          </a:p>
          <a:p>
            <a:pPr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os casos mais recorrentes são de utilização de procuração a advogado conferida por representante do titular. Ou seja, no processo haverá a figura tanto do representante legal quanto do procurador.</a:t>
            </a:r>
          </a:p>
          <a:p>
            <a:pPr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3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Dona Maria assina uma procuração para o advogado solicitar o BPC/LOAS do filho menor, portador de deficiência mental.</a:t>
            </a:r>
          </a:p>
        </p:txBody>
      </p:sp>
    </p:spTree>
    <p:extLst>
      <p:ext uri="{BB962C8B-B14F-4D97-AF65-F5344CB8AC3E}">
        <p14:creationId xmlns:p14="http://schemas.microsoft.com/office/powerpoint/2010/main" val="200007382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Concessão</a:t>
            </a:r>
          </a:p>
          <a:p>
            <a:pPr algn="just">
              <a:lnSpc>
                <a:spcPts val="2200"/>
              </a:lnSpc>
              <a:spcBef>
                <a:spcPts val="0"/>
              </a:spcBef>
            </a:pPr>
            <a:endParaRPr lang="pt-BR" sz="23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Requisitos para concessão e manutenção do BPC/LOAS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nº 8.742/93</a:t>
            </a: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Art.20 § 12. São requisitos para a concessão, a manutenção e a revisão do benefício as inscrições no Cadastro de Pessoas Físicas (CPF) e no Cadastro Único para Programas Sociais do Governo Federal - Cadastro Único, conforme previsto em regulamento.       (Incluído pela Lei nº 13.846, de 2019)</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passou a exigir como quesitos básico para a concessão do benefício o CPF regular e inscrição no </a:t>
            </a:r>
            <a:r>
              <a:rPr lang="pt-BR" sz="23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t>
            </a:r>
          </a:p>
          <a:p>
            <a:pPr algn="just">
              <a:lnSpc>
                <a:spcPts val="22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Além disso, o Art.7º da Portaria nº 03/18 acrescentou outros requisitos:</a:t>
            </a:r>
          </a:p>
          <a:p>
            <a:pPr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Para requerer o benefício, a pessoa idosa e a pessoa com deficiência, além de atender aos critérios definidos na Lei nº 8.742, de 1993, e nos art. 8º e 9º do Decreto nº 6.214, de 2007, devem: </a:t>
            </a:r>
          </a:p>
          <a:p>
            <a:pPr marL="3228975" algn="just">
              <a:lnSpc>
                <a:spcPts val="22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ter nacionalidade brasileira, nata ou naturalizada, ou portuguesa</a:t>
            </a:r>
          </a:p>
        </p:txBody>
      </p:sp>
    </p:spTree>
    <p:extLst>
      <p:ext uri="{BB962C8B-B14F-4D97-AF65-F5344CB8AC3E}">
        <p14:creationId xmlns:p14="http://schemas.microsoft.com/office/powerpoint/2010/main" val="30961755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possuir residência no território brasileiro; </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estar inscritas no </a:t>
            </a:r>
            <a:r>
              <a:rPr lang="pt-BR" sz="23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com os dados atualizados, conforme normas específicas que regulamentam o instrumento. </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estar com inscrição regular no Cadastro de Pessoas Físicas – CPF. (Inserido pela Portaria Conjunta MC/MTP/INSS Nº 22, de 30 de dezembro de 2022)</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identificar entre as pessoas com deficiência com o BPC ativo aquelas que estejam no exercício de atividade remunerada e que atendam aos requisitos do auxílio-inclusão para fins de conversão automática do benefício.</a:t>
            </a:r>
          </a:p>
          <a:p>
            <a:pPr marL="3228975" algn="just">
              <a:lnSpc>
                <a:spcPts val="2300"/>
              </a:lnSpc>
              <a:spcBef>
                <a:spcPts val="0"/>
              </a:spcBef>
            </a:pPr>
            <a:endParaRPr lang="pt-BR" sz="23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Ao requerente ou ao responsável legal será solicitado registro biométrico, a partir de 1º de setembro de 2024, nos cadastros da Carteira de Identidade Nacional – CIN, do título eleitoral ou da Carteira Nacional de Habilitação – CNH.</a:t>
            </a:r>
          </a:p>
          <a:p>
            <a:pPr marL="3228975" algn="just">
              <a:lnSpc>
                <a:spcPts val="2300"/>
              </a:lnSpc>
              <a:spcBef>
                <a:spcPts val="0"/>
              </a:spcBef>
            </a:pPr>
            <a:endPar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3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1º-A Na impossibilidade do registro biométrico do requerente, ele será obrigatório ao responsável legal.</a:t>
            </a:r>
          </a:p>
        </p:txBody>
      </p:sp>
    </p:spTree>
    <p:extLst>
      <p:ext uri="{BB962C8B-B14F-4D97-AF65-F5344CB8AC3E}">
        <p14:creationId xmlns:p14="http://schemas.microsoft.com/office/powerpoint/2010/main" val="253604352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Não confunda a exigência de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para a CONCESSÃO do benefício da exigência para REQUERIMENTO.</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Isso porque a Administração Pública não pode impedir o direito de petição, constitucionalmente garantido. </a:t>
            </a:r>
          </a:p>
          <a:p>
            <a:pPr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é possível requerer mesmo sem biometria e atualização cadastral, conforme art.4º da Portaria:</a:t>
            </a:r>
          </a:p>
          <a:p>
            <a:pPr marL="3228975" algn="just">
              <a:lnSpc>
                <a:spcPts val="23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 A inscrição do requerente e de sua família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constitui requisito a ser observado nas etapas da operacionalização do BPC.</a:t>
            </a:r>
          </a:p>
          <a:p>
            <a:pPr marL="3228975"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A ausência de inscrição ou atualização do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não impede a formalização do requerimento do benefício. </a:t>
            </a:r>
          </a:p>
          <a:p>
            <a:pPr marL="3228975" algn="just">
              <a:lnSpc>
                <a:spcPts val="23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Quanto aos demais requisitos, a Portaria Conjunta n.03/18 prevê a exigência de ser brasileiro nato ou naturalizado ou português, além de exigir residência no território brasileiro e estar inscrito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 CPF regular. E atualmente também registro biométrico e atualização cadastral.</a:t>
            </a:r>
          </a:p>
        </p:txBody>
      </p:sp>
    </p:spTree>
    <p:extLst>
      <p:ext uri="{BB962C8B-B14F-4D97-AF65-F5344CB8AC3E}">
        <p14:creationId xmlns:p14="http://schemas.microsoft.com/office/powerpoint/2010/main" val="346397261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2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Sobre direito de BPC/LOAS aos estrangeiros, biometria e atualização cadastral abordaremos em capítulo específico.</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Ordem de análise dos requisitos de BPC/LOAS</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Historicamente, no fluxo sempre se avaliou logo a renda, para depois ir para a avaliação médica.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a partir da Portaria n.14/21, que alterou a Portaria n.03/18, houve previsão de possibilidade de inversão de fluxo se houver conveniência administrativa. </a:t>
            </a:r>
          </a:p>
          <a:p>
            <a:pPr algn="just">
              <a:lnSpc>
                <a:spcPts val="22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Portanto, na prática não existe mais um fluxo definido de análise dos critérios, desde 07 de outubro de 2021.</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11 da Portaria n.03/18:</a:t>
            </a:r>
          </a:p>
          <a:p>
            <a:pPr marL="3228975" algn="just">
              <a:lnSpc>
                <a:spcPts val="22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7º Excepcionalmente poderá ser: (Redação dada pela Portaria Conjunta MC/MTP/INSS nº 14, de 2021) </a:t>
            </a: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I</a:t>
            </a:r>
          </a:p>
          <a:p>
            <a:pPr marL="3228975" algn="just">
              <a:lnSpc>
                <a:spcPts val="2200"/>
              </a:lnSpc>
              <a:spcBef>
                <a:spcPts val="0"/>
              </a:spcBef>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 – realizada a avaliação para comprovação da deficiência antes da avaliação de renda; (Redação dada pela Portaria Conjunta MC/MTP/INSS nº 14, de 2021)</a:t>
            </a:r>
          </a:p>
        </p:txBody>
      </p:sp>
    </p:spTree>
    <p:extLst>
      <p:ext uri="{BB962C8B-B14F-4D97-AF65-F5344CB8AC3E}">
        <p14:creationId xmlns:p14="http://schemas.microsoft.com/office/powerpoint/2010/main" val="110082430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o fluxo pelo INSS</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 processo corre em 03 etapas separadas e concomitantes. São elas: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Análise administrativa pelo servidor: confere a fidedignidade das informações declaradas com os batimentos de dados nos sistemas, como casamento, óbito, renda e vínculos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médica: que corre separadamente quanto à análise da deficiência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social: também agendada separadamente para análise da miserabilidade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Cada um faz sua parte autonomamente e o sistema integra as 03 manifestações com o resultado.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Registre-se que o indeferimento de um dos requisitos já é suficiente para o processo não seguir com a análise dos demais:</a:t>
            </a:r>
          </a:p>
        </p:txBody>
      </p:sp>
    </p:spTree>
    <p:extLst>
      <p:ext uri="{BB962C8B-B14F-4D97-AF65-F5344CB8AC3E}">
        <p14:creationId xmlns:p14="http://schemas.microsoft.com/office/powerpoint/2010/main" val="22629107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11 da Portaria nº 03/18:</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 pedido será indeferido pelo INSS, dispensadas as demais etapas de avaliação do requerimento, quando:</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 renda familiar mensal per capita não atender aos requisitos de concessão do benefício;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comprovação da deficiência não atender aos critérios de que trata o § 5º do art. 16 do anexo ao Decreto nº 6.214, de 2007, no caso de requerimento realizado por pessoa com deficiência; ou</a:t>
            </a:r>
          </a:p>
          <a:p>
            <a:pPr marL="3228975"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o impedimento de longo prazo de que tratam o inciso II do caput e o § 3º do art. 4º do anexo ao Decreto nº 6.214, de 2007, não for constatado, no caso de requerimento realizado por pessoa com deficiência. (Inserido pela Portaria Conjunta MC/MTP/INSS Nº 22, de 30 de dezembro de 2022)</a:t>
            </a:r>
          </a:p>
        </p:txBody>
      </p:sp>
    </p:spTree>
    <p:extLst>
      <p:ext uri="{BB962C8B-B14F-4D97-AF65-F5344CB8AC3E}">
        <p14:creationId xmlns:p14="http://schemas.microsoft.com/office/powerpoint/2010/main" val="38447319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Documentos pessoais e interdição judicial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Via de regra, o INSS não pode exigir que seja juntado documento pessoal dos demais membros da família para receber o requerimento ou conceder o benefício.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o INSS utiliza o banco de dados para conferir as informações. Mas é sempre bom juntar para facilitar a consulta e mostrar que age de boa fé com as informações declaradas (como companheiro ou casamento).</a:t>
            </a:r>
          </a:p>
        </p:txBody>
      </p:sp>
    </p:spTree>
    <p:extLst>
      <p:ext uri="{BB962C8B-B14F-4D97-AF65-F5344CB8AC3E}">
        <p14:creationId xmlns:p14="http://schemas.microsoft.com/office/powerpoint/2010/main" val="171016015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art.7º da Portaria nº 03/18, rege o assunto em seu §4º:</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Fica dispensada a apresentação de documentos originais do requerente, do representante legal e dos demais membros do grupo familiar, quando a informação puder ser confirmada pelo INSS por meio de confrontação com bases de dados de órgãos públicos, salvo nas hipóteses de expressa previsão legal e existência de dúvida fundada quanto à autenticidade ou integridade do documento, ressalvada a possibilidade de o INSS exigir, a qualquer tempo, os documentos originais, ficando o responsável pela apresentação das cópias sujeito às sanções administrativas, civis e penais aplicáveis. (Incluído pela Portaria Conjunta MC, SEPRT/ME e INSS nº 7, de 2020) Seção III – Das Informações sobre a Composição do Grupo e Renda Familiar</a:t>
            </a:r>
          </a:p>
        </p:txBody>
      </p:sp>
    </p:spTree>
    <p:extLst>
      <p:ext uri="{BB962C8B-B14F-4D97-AF65-F5344CB8AC3E}">
        <p14:creationId xmlns:p14="http://schemas.microsoft.com/office/powerpoint/2010/main" val="373746237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Outro caso é a interdição judicial como requisito para requerer ou ter o benefício concedido. A própria IN n.128/22, no seu art.527 destaca a desnecessidade de prova da interdição.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Mas na prática, havendo deficientes com necessidade de representação legal (como tutela e curatela), é recomendável juntar o termo de interdição com a designação do representante legal.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Geralmente a figura do administrador provisório é utilizada para casos em que não há interdição, mas é limitada a supostos herdeiros necessários nas linhas ascendentes, descendentes e cônjuges.</a:t>
            </a:r>
          </a:p>
        </p:txBody>
      </p:sp>
    </p:spTree>
    <p:extLst>
      <p:ext uri="{BB962C8B-B14F-4D97-AF65-F5344CB8AC3E}">
        <p14:creationId xmlns:p14="http://schemas.microsoft.com/office/powerpoint/2010/main" val="8193909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6702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527 da IN n.128/22:</a:t>
            </a:r>
          </a:p>
          <a:p>
            <a:pPr marL="286702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286702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Na ausência de tutela, curatela ou guarda legal para os interessados civilmente incapazes, o requerimento deverá ser efetuado por administrador provisório, devendo este ser um os herdeiros necessários, representado pelos descendentes (filho, neto, bisneto), ascendentes (pais, avós) e cônjuge, na forma do art. 1.845 do Código Civil, observado o § 7º.</a:t>
            </a:r>
          </a:p>
        </p:txBody>
      </p:sp>
    </p:spTree>
    <p:extLst>
      <p:ext uri="{BB962C8B-B14F-4D97-AF65-F5344CB8AC3E}">
        <p14:creationId xmlns:p14="http://schemas.microsoft.com/office/powerpoint/2010/main" val="37231870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7º O administrador provisório poderá requerer benefício, sendo-lhe autorizado o recebimento do valor mensal do benefício, exceto o previsto no art. 529, durante o prazo de validade de seu mandato, que será de 6 (seis) meses a contar da assinatura do termo de compromisso, constante no Anexo XXIX, firmado no ato de seu cadastramento.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8º A prorrogação, especificamente para fins de pagamento ao administrador provisório, além do prazo de 6 (seis) meses, dependerá da comprovação do andamento do respectivo processo judicial de representação civil.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Importante observar que o procedimento de tomada de decisão apoiada não confere direito aos eleitos de receber ou requerer benefícios.</a:t>
            </a:r>
          </a:p>
        </p:txBody>
      </p:sp>
    </p:spTree>
    <p:extLst>
      <p:ext uri="{BB962C8B-B14F-4D97-AF65-F5344CB8AC3E}">
        <p14:creationId xmlns:p14="http://schemas.microsoft.com/office/powerpoint/2010/main" val="275031067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outros benefícios previdenciários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regra geral é que o BPC/LOAS é incompatível com qualquer benefício previdenciário, com algumas exceções previstas em lei. São diversos os normativos a respeito:</a:t>
            </a:r>
          </a:p>
          <a:p>
            <a:pPr marL="3228975"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Lei nº 8.742/93:</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Art.20</a:t>
            </a:r>
          </a:p>
          <a:p>
            <a:pPr marL="3228975"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de que trata este artigo não pode ser acumulado pelo beneficiário com qualquer outro no âmbito da seguridade social ou de outro regime, salvo os da assistência médica e da pensão especial de natureza indenizatória, bem como as transferências de renda de que tratam o parágrafo único do art. 6º e o inciso VI do caput do art. 203 da Constituição Federal e o caput e o § 1º do art. 1º da Lei nº 10.835, de 8 de janeiro de 2004.    (Redação dada pela Lei nº 14.601, de 2023)</a:t>
            </a:r>
          </a:p>
        </p:txBody>
      </p:sp>
    </p:spTree>
    <p:extLst>
      <p:ext uri="{BB962C8B-B14F-4D97-AF65-F5344CB8AC3E}">
        <p14:creationId xmlns:p14="http://schemas.microsoft.com/office/powerpoint/2010/main" val="13536815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redação mais antiga, o Decreto também prevê a regra geral, com a diferença porque na lei já consta a exceção de recebimento conjunto com os programas de transferência de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O beneficiário não pode acumular o Benefício de Prestação Continuada com outro benefício no âmbito da Seguridade Social ou de outro regime, inclusive o seguro-desemprego, ressalvados o de assistência médica e a pensão especial de natureza indenizatória. (Redação dada pelo Decreto nº 8.805, de 2016) </a:t>
            </a:r>
          </a:p>
        </p:txBody>
      </p:sp>
    </p:spTree>
    <p:extLst>
      <p:ext uri="{BB962C8B-B14F-4D97-AF65-F5344CB8AC3E}">
        <p14:creationId xmlns:p14="http://schemas.microsoft.com/office/powerpoint/2010/main" val="309348768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03/18 repete a regulamentação no seu artigo 8º-A, inciso III, letra 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não é permitida a acumulação do BPC com outro benefício da Seguridade Social ou de outro regime, inclusive o seguro-desemprego, ressalvados o de assistência médica e a pensão especial de natureza indenizatória;</a:t>
            </a:r>
          </a:p>
        </p:txBody>
      </p:sp>
    </p:spTree>
    <p:extLst>
      <p:ext uri="{BB962C8B-B14F-4D97-AF65-F5344CB8AC3E}">
        <p14:creationId xmlns:p14="http://schemas.microsoft.com/office/powerpoint/2010/main" val="5653067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Possibilidade de escolha entre BPC e benefício previdenciário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mesmo que haja essa incompatibilidade, é possível que um beneficiário de benefício previdenciário, como pensão por morte, renuncie à cota de pensão, suspendendo o recebimento de sua parte e prefira o recebimento do BPC/LOAS.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da Portaria nº 03/18:</a:t>
            </a: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O requerente do BPC poderá solicitar a cessação de benefício previdenciário para a concessão de benefício mais vantajoso, observadas as regras para cessação do benefício previdenciário. </a:t>
            </a:r>
          </a:p>
        </p:txBody>
      </p:sp>
    </p:spTree>
    <p:extLst>
      <p:ext uri="{BB962C8B-B14F-4D97-AF65-F5344CB8AC3E}">
        <p14:creationId xmlns:p14="http://schemas.microsoft.com/office/powerpoint/2010/main" val="350931631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IN nº 128/22 traz regência ainda mais detalhada a respeito da matéria, consignando os efeitos financeiros do benefício eleito.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651. Ao titular de benefício previdenciário que se enquadrar no direito ao recebimento de benefício assistencial será facultado o direito de renúncia e de opção pelo mais vantajoso, exceto nos casos de aposentadorias programáveis, haja vista o contido no art. 181-B do RPS</a:t>
            </a:r>
          </a:p>
        </p:txBody>
      </p:sp>
    </p:spTree>
    <p:extLst>
      <p:ext uri="{BB962C8B-B14F-4D97-AF65-F5344CB8AC3E}">
        <p14:creationId xmlns:p14="http://schemas.microsoft.com/office/powerpoint/2010/main" val="216431809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A opção prevista no caput produzirá efeitos financeiros a partir da DER e o benefício previdenciário deverá ser cessado no dia anterior à DER do novo benefício, observada a necessidade de realizar o encontro de contas do período de recebimento concomitante.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Esse direito de opção é irreversível para os casos de aposentadoria. Por isso, deve-se ter muito cuidado ao se escolher 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3.048/99:</a:t>
            </a: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181-B.  As aposentadorias concedidas pela previdência social são irreversíveis e irrenunciáveis.</a:t>
            </a:r>
          </a:p>
        </p:txBody>
      </p:sp>
    </p:spTree>
    <p:extLst>
      <p:ext uri="{BB962C8B-B14F-4D97-AF65-F5344CB8AC3E}">
        <p14:creationId xmlns:p14="http://schemas.microsoft.com/office/powerpoint/2010/main" val="83431495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 na prática do procedimento para a escolha do melhor benefício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Recebedores de cotas de pensão abaixo de 01 salário-mínimo podem requerer o BPC/LOAS e pedir a suspensão da pensão enquanto recebem o benefício assistencial.</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João trabalha de carteira assinada/ou é trabalhador rural e ganha 01 salário-mínimo.</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Seu João faleceu e deixou uma pensão por morte de 01 salário-mínimo para a esposa e 03 filhos, sendo um deles deficiente mental.</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dona Maria protocola o BPC/LOAS no INSS, o cálculo da miserabilidade será se R$ 1.518/4, o que garantirá o direito do benefício para o menor.</a:t>
            </a:r>
          </a:p>
          <a:p>
            <a:pPr algn="just">
              <a:lnSpc>
                <a:spcPts val="25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o menor solicitará a cessação de sua cota de pensão e receberá o benefício assistencial, e os demais irmãos e a mãe receberão suas cotas de pensão, o que aumentará sensivelmente a renda da casa.</a:t>
            </a:r>
          </a:p>
        </p:txBody>
      </p:sp>
    </p:spTree>
    <p:extLst>
      <p:ext uri="{BB962C8B-B14F-4D97-AF65-F5344CB8AC3E}">
        <p14:creationId xmlns:p14="http://schemas.microsoft.com/office/powerpoint/2010/main" val="19658818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Seguro Defeso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Outra situação prática muito recorrente é o caso de pedido de BPC/LOAS quando o requerente ou alguém da família recebe o seguro defeso.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Como se sabe, o seguro defeso abrange em média de 03 a 05 meses no ano e seu recebimento entra no cálculo da renda para fins do benefício assistencial.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situação ainda se agrava quando o pagamento do seguro cai em meses posteriores e coincidem com o requerimento do BPC/LOAS.</a:t>
            </a:r>
          </a:p>
        </p:txBody>
      </p:sp>
    </p:spTree>
    <p:extLst>
      <p:ext uri="{BB962C8B-B14F-4D97-AF65-F5344CB8AC3E}">
        <p14:creationId xmlns:p14="http://schemas.microsoft.com/office/powerpoint/2010/main" val="16048398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exemplo, Dona Maria pede o seguro defeso da Portaria 85, que refere aos meses de dezembro a março de 23/24, mas seu pagamento só sai em agosto de 2024.</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Ela protocola o BPC/LOAS para a filha deficiente em agosto do mesmo ano.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notifica Dona Maria fazendo referência a essa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Dona Maria informa que se trata de renda referente às competências de dezembro a janeiro e que no dia do pedido do BPC/LOAS ela não tinha nenhuma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servidor do INSS, na dúvida se deve considerar os argumentos de Dona Maria (plausíveis, por sinal), prefere indeferir o benefício com receio de se prejudicar.</a:t>
            </a:r>
          </a:p>
        </p:txBody>
      </p:sp>
    </p:spTree>
    <p:extLst>
      <p:ext uri="{BB962C8B-B14F-4D97-AF65-F5344CB8AC3E}">
        <p14:creationId xmlns:p14="http://schemas.microsoft.com/office/powerpoint/2010/main" val="174163469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Qual a melhor saída? Reafirmação da DER</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DER significa Data de Entrada do Requerimento. Ocorre que o seguro defeso é considerado renda para todos os efeitos e na ocasião do requerimento é dada a opção ao requerente se aceita alterar a DER durante o curso do processo. Ou seja, se aceita considerar outro mês como início de pagamento do benefício caso o andamento do processo seja mais favorável.</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Nesse caso, o requerente deveria argumentar além de que os pagamentos se referem às competências anteriores, que aceita alterar a DER para o mês seguinte, quando então não haverá renda para Dona Maria a ser incluída nos cálculos.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com a alteração da DER o benefício passa a ser deferido, porque para esses casos o INSS considera a renda do mês do requerimento ou da DER.</a:t>
            </a:r>
          </a:p>
        </p:txBody>
      </p:sp>
    </p:spTree>
    <p:extLst>
      <p:ext uri="{BB962C8B-B14F-4D97-AF65-F5344CB8AC3E}">
        <p14:creationId xmlns:p14="http://schemas.microsoft.com/office/powerpoint/2010/main" val="331878883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Vínculos em aberto</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Os vínculos e remunerações são uns dos principais quesitos analisados pelo servidor administrativo do INSS.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O contrato de aprendizagem não é impeditivo para a concessão do BPC/LOAS, podendo inclusive acumular. Na prática um exemplo seria um deficiente visual com cegueira bilateral começar a trabalhar.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demais tipos de contratos, nos casos em que o titular do requerimento do BPC for empregado e possuir vínculo em aberto na data do requerimento, será levada em conta a última remuneração existente no CNIS a data do requerimento, da seguinte forma:</a:t>
            </a:r>
          </a:p>
        </p:txBody>
      </p:sp>
    </p:spTree>
    <p:extLst>
      <p:ext uri="{BB962C8B-B14F-4D97-AF65-F5344CB8AC3E}">
        <p14:creationId xmlns:p14="http://schemas.microsoft.com/office/powerpoint/2010/main" val="185793223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D8F1B60-66E5-9AB7-4AE8-C3E3C9EFD53F}"/>
              </a:ext>
            </a:extLst>
          </p:cNvPr>
          <p:cNvPicPr>
            <a:picLocks/>
          </p:cNvPicPr>
          <p:nvPr/>
        </p:nvPicPr>
        <p:blipFill>
          <a:blip r:embed="rId2">
            <a:extLst>
              <a:ext uri="{28A0092B-C50C-407E-A947-70E740481C1C}">
                <a14:useLocalDpi xmlns:a14="http://schemas.microsoft.com/office/drawing/2010/main" val="0"/>
              </a:ext>
            </a:extLst>
          </a:blip>
          <a:srcRect t="399" b="399"/>
          <a:stretch/>
        </p:blipFill>
        <p:spPr bwMode="auto">
          <a:xfrm>
            <a:off x="315173" y="2393577"/>
            <a:ext cx="11561653" cy="3550023"/>
          </a:xfrm>
          <a:prstGeom prst="rect">
            <a:avLst/>
          </a:prstGeom>
          <a:noFill/>
          <a:ln w="10160" cap="flat" cmpd="sng" algn="ctr">
            <a:solidFill>
              <a:srgbClr val="5B9BD4"/>
            </a:solidFill>
            <a:prstDash val="solid"/>
            <a:miter lim="10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279EEA9-B710-72FC-4712-0C091DE9B8A3}"/>
              </a:ext>
            </a:extLst>
          </p:cNvPr>
          <p:cNvSpPr txBox="1"/>
          <p:nvPr/>
        </p:nvSpPr>
        <p:spPr>
          <a:xfrm>
            <a:off x="315172" y="860612"/>
            <a:ext cx="11561653" cy="1200329"/>
          </a:xfrm>
          <a:prstGeom prst="rect">
            <a:avLst/>
          </a:prstGeom>
          <a:noFill/>
        </p:spPr>
        <p:txBody>
          <a:bodyPr wrap="square">
            <a:spAutoFit/>
          </a:body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período entre a última remuneração e o requerimento for maior de 03 (três) meses, a remuneração não fará parte do cálculo da renda familiar e o requerente será considerado desempregado.</a:t>
            </a:r>
          </a:p>
        </p:txBody>
      </p:sp>
    </p:spTree>
    <p:extLst>
      <p:ext uri="{BB962C8B-B14F-4D97-AF65-F5344CB8AC3E}">
        <p14:creationId xmlns:p14="http://schemas.microsoft.com/office/powerpoint/2010/main" val="30414116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se o período entre a última remuneração e a data do requerimento for inferior a 03 (três) meses, o INSS considera como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no mês anterior ao requerimento ou na DER,  essa renda será incluída no cálculo, podendo o INSS indeferir o benefício sem notificar o requerente.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Exemplo: vínculo em aberto e última remuneração em 12/24 e um pedido de BPC/LOAS com DER em 01/25. Essa última remuneração será incluída no cálculo e o benefício pode ser logo indeferido.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na segunda ou terceira competência antes da DER, o INSS abre notificação ao requerente para comprovar o fim do vínculo.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notificará o requerente para comprovar o encerramento do vínculo empregatício, que poderá fazer com apresentação da Carteira de Trabalho, Termo de Rescisão ou documentos equivalentes (homologação pelo sindicato da categoria, por exemplo).</a:t>
            </a:r>
          </a:p>
        </p:txBody>
      </p:sp>
    </p:spTree>
    <p:extLst>
      <p:ext uri="{BB962C8B-B14F-4D97-AF65-F5344CB8AC3E}">
        <p14:creationId xmlns:p14="http://schemas.microsoft.com/office/powerpoint/2010/main" val="216981966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CFD3B65-3772-7E0E-8F61-BE43F10FC5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2724" y="1317812"/>
            <a:ext cx="11625071" cy="5289176"/>
          </a:xfrm>
          <a:prstGeom prst="rect">
            <a:avLst/>
          </a:prstGeom>
        </p:spPr>
      </p:pic>
      <p:sp>
        <p:nvSpPr>
          <p:cNvPr id="5" name="Título 1">
            <a:extLst>
              <a:ext uri="{FF2B5EF4-FFF2-40B4-BE49-F238E27FC236}">
                <a16:creationId xmlns:a16="http://schemas.microsoft.com/office/drawing/2014/main" id="{CF5CC07C-3812-8D13-DBF7-CB3F21182DEA}"/>
              </a:ext>
            </a:extLst>
          </p:cNvPr>
          <p:cNvSpPr txBox="1">
            <a:spLocks/>
          </p:cNvSpPr>
          <p:nvPr/>
        </p:nvSpPr>
        <p:spPr>
          <a:xfrm>
            <a:off x="443753" y="393700"/>
            <a:ext cx="11304493" cy="7537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Titular do BPC-LOAS é empregado e possui vínculo sem data-fim no CNIS</a:t>
            </a: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68165360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Contribuinte individual e vínculo em aberto no pedido do BPC/LOAS</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raciocínio adotado pelo INSS é muito parecido com o caso do empregado com vínculo em aberto, considerando que a existência de período acima de 03 (três) meses entre a última remuneração e o requerimento resultam na conclusão da ausência de atividade remunerada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outro lado, caso o lapso temporal seja abaixo de 03 (três) meses entre o requerimento e registro da última remuneração (com o vínculo em aberto), o INSS adota o seguinte procedimento: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no mês anterior ao requerimento ou na DER,  essa renda será incluída no cálculo, podendo o INSS indeferir o benefício sem notificar o requerente.</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 a última remuneração for na segunda ou terceira competência antes da DER, o INSS abre notificação ao requerente para comprovar o fim do vínculo.</a:t>
            </a:r>
          </a:p>
        </p:txBody>
      </p:sp>
    </p:spTree>
    <p:extLst>
      <p:ext uri="{BB962C8B-B14F-4D97-AF65-F5344CB8AC3E}">
        <p14:creationId xmlns:p14="http://schemas.microsoft.com/office/powerpoint/2010/main" val="23953543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feito na prática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Embora a lei preveja o procedimento de registro de encerramento de vínculo para contribuinte individual por meio de declaração de exercício de atividade remunerada, constando data fim, nos termos do art.93, I da IN n.128/22, na prática a melhor solução é aceitar a alteração da DER e aguardar passarem mais de 03 meses entre a última remuneração e o requerimento/ou despacho do benefício (no caso de protocolo dentro de 03 meses) para o sistema automaticamente não computar a remuneração.</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requerente pode peticionar nos autos fazendo esse registro de alteração da DER para que seja desconsiderada a última remuneração, que vai ultrapassar 03 meses com a nova DER.</a:t>
            </a:r>
          </a:p>
        </p:txBody>
      </p:sp>
    </p:spTree>
    <p:extLst>
      <p:ext uri="{BB962C8B-B14F-4D97-AF65-F5344CB8AC3E}">
        <p14:creationId xmlns:p14="http://schemas.microsoft.com/office/powerpoint/2010/main" val="33916911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Outra maneira de atuar</a:t>
            </a:r>
          </a:p>
          <a:p>
            <a:pPr algn="just">
              <a:lnSpc>
                <a:spcPct val="100000"/>
              </a:lnSpc>
              <a:spcBef>
                <a:spcPts val="0"/>
              </a:spcBef>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Uma vez constatado que o requerente possui vínculo em aberto e última remuneração dentro dos 03 (três) meses, pode adotar a seguinte providência:</a:t>
            </a: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Solicitar ajuste de vínculos e remunerações e anexar declaração de exercício da atividade com registro da atividade fim. </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Após o acerto e o vínculo encerrado, pode protocolar o pedido de BPC/LOAS no mesmo mês, que não mais será computado como renda.</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a IN nº 128/22:</a:t>
            </a:r>
          </a:p>
          <a:p>
            <a:pPr algn="just">
              <a:lnSpc>
                <a:spcPct val="100000"/>
              </a:lnSpc>
              <a:spcBef>
                <a:spcPts val="0"/>
              </a:spcBef>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93. Cessado o exercício da atividade, o segurado contribuinte individual e aquele segurado anteriormente denominado empresário, trabalhador autônomo e equiparado a trabalhador autônomo, deverá solicitar o encerramento da atividade no CNIS, e será exigido para esse fim:</a:t>
            </a:r>
          </a:p>
        </p:txBody>
      </p:sp>
    </p:spTree>
    <p:extLst>
      <p:ext uri="{BB962C8B-B14F-4D97-AF65-F5344CB8AC3E}">
        <p14:creationId xmlns:p14="http://schemas.microsoft.com/office/powerpoint/2010/main" val="224324926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do segurado contribuinte individual e do segurado anteriormente denominado trabalhador autônomo e equiparado ao trabalhador autônomo: declaração de exercício de atividade assinada pelo próprio filiado ou por seu procurador ou representante legal, constando a data fim da atividade que, conforme o caso, poderá ser retroativa à última contribuição ou remuneração constante do CNIS; para esse fim poderá ser utilizado o modelo simplificado de RAC, constante no Anexo I-E – 2.5 – Reconhecimento de Filiação e Atualização de Atividade, observado o disposto no art. 12;</a:t>
            </a:r>
          </a:p>
        </p:txBody>
      </p:sp>
    </p:spTree>
    <p:extLst>
      <p:ext uri="{BB962C8B-B14F-4D97-AF65-F5344CB8AC3E}">
        <p14:creationId xmlns:p14="http://schemas.microsoft.com/office/powerpoint/2010/main" val="234918725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BPC/LOAS e vínculo encerrados no CNIS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vínculo do requerente, seja com empregado, doméstico ou contribuinte individual, constar como encerrado no CNIS, será considerado sem renda para fins de BPC/LOAS, mesmo que o requerimento seja feito no mês seguinte ao do encerramento.</a:t>
            </a:r>
          </a:p>
        </p:txBody>
      </p:sp>
    </p:spTree>
    <p:extLst>
      <p:ext uri="{BB962C8B-B14F-4D97-AF65-F5344CB8AC3E}">
        <p14:creationId xmlns:p14="http://schemas.microsoft.com/office/powerpoint/2010/main" val="44065936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Segurado facultativo e BPC/LOAS (art. 8º-A, III da Portaria nº 03/18)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o salário de contribuição não integra a renda mensal bruta familiar quando o requerente do BPC, o beneficiário ou os demais membros do grupo familiar contribuírem como segurados facultativos do Regime Geral da Previdência Social – RGPS; </a:t>
            </a:r>
          </a:p>
        </p:txBody>
      </p:sp>
    </p:spTree>
    <p:extLst>
      <p:ext uri="{BB962C8B-B14F-4D97-AF65-F5344CB8AC3E}">
        <p14:creationId xmlns:p14="http://schemas.microsoft.com/office/powerpoint/2010/main" val="37434827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Pensão alimentícia e BPC/LOAS (art. 8º-A, III da Portaria n.03/18)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o recebimento de pensão alimentícia não impede o recebimento do BPC, desde que observado o critério de renda per capita mensal bruta familiar; 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seu recebimento pode ser acumulado com o benefício assistencial, mas sua renda entra no cálculo da renda per capita.</a:t>
            </a:r>
          </a:p>
        </p:txBody>
      </p:sp>
    </p:spTree>
    <p:extLst>
      <p:ext uri="{BB962C8B-B14F-4D97-AF65-F5344CB8AC3E}">
        <p14:creationId xmlns:p14="http://schemas.microsoft.com/office/powerpoint/2010/main" val="256572551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Assinatura de Termo de que não recebe outro benefício</a:t>
            </a:r>
          </a:p>
          <a:p>
            <a:pPr algn="just">
              <a:lnSpc>
                <a:spcPts val="2500"/>
              </a:lnSpc>
              <a:spcBef>
                <a:spcPts val="0"/>
              </a:spcBef>
              <a:tabLst>
                <a:tab pos="3316288" algn="l"/>
              </a:tabLst>
            </a:pPr>
            <a:endPar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o requerente deverá declarar que não recebe outro benefício estadual ou municipal no âmbito da Seguridade Social ou de outro regime, inclusive seguro desemprego; </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INSS ainda não possui um sistema integrado com outros regime próprios de previdência (o Brasil possui uma média de 2.140 RPPS), o que fragiliza a concessão do benefício para quem possui aposentadorias e pensões em regime próprios, principalmente dos Municípios.</a:t>
            </a:r>
          </a:p>
        </p:txBody>
      </p:sp>
    </p:spTree>
    <p:extLst>
      <p:ext uri="{BB962C8B-B14F-4D97-AF65-F5344CB8AC3E}">
        <p14:creationId xmlns:p14="http://schemas.microsoft.com/office/powerpoint/2010/main" val="362292374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MANUTENÇÃO DO BENEFÍCIO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Como todo benefício de trato continuado, os requisitos devem ser mantidos como condição para a manutenção do benefício, mesmo que concedido judicialmente.</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6.214/07:</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35-A.   O beneficiário, ou seu representante legal, deve informar ao INSS alterações dos dados cadastrais correspondentes à mudança de nome, endereço e estado civil, a fruição de qualquer benefício no âmbito da Seguridade Social ou de outro regime, a sua admissão em emprego ou a percepção de renda de qualquer natureza elencada no inciso VI do caput do art. 4 o .                   (Incluído pelo Decreto nº 7.617, de 2011)   </a:t>
            </a:r>
          </a:p>
        </p:txBody>
      </p:sp>
    </p:spTree>
    <p:extLst>
      <p:ext uri="{BB962C8B-B14F-4D97-AF65-F5344CB8AC3E}">
        <p14:creationId xmlns:p14="http://schemas.microsoft.com/office/powerpoint/2010/main" val="48665618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nº 03/18: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Art.21</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representante legal ou o procurador do beneficiário é obrigado a informar ao INSS a ocorrência de morte, morte presumida ou ausência do beneficiário declarada em juízo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Decreto nº 11.016/21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12.  As informações constantes do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devem ser atualizadas ou revalidadas pela família a cada dois anos, contados da data de inclusão ou da última atualização ou revalidação, na forma estabelecida em ato do Ministro de Estado da Cidadania.</a:t>
            </a:r>
          </a:p>
        </p:txBody>
      </p:sp>
    </p:spTree>
    <p:extLst>
      <p:ext uri="{BB962C8B-B14F-4D97-AF65-F5344CB8AC3E}">
        <p14:creationId xmlns:p14="http://schemas.microsoft.com/office/powerpoint/2010/main" val="178102471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pt-BR" sz="4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Perguntas e respostas</a:t>
            </a:r>
          </a:p>
        </p:txBody>
      </p:sp>
    </p:spTree>
    <p:extLst>
      <p:ext uri="{BB962C8B-B14F-4D97-AF65-F5344CB8AC3E}">
        <p14:creationId xmlns:p14="http://schemas.microsoft.com/office/powerpoint/2010/main" val="406464066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Revisão administrativa do benefício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Regra geral de revisão por irregularidade</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69.  O INSS manterá programa permanente de revisão da concessão e da manutenção dos benefícios por ele administrados, a fim de apurar irregularidades ou erros materiais.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hipótese de haver indícios de irregularidade ou erros materiais na concessão, na manutenção ou na revisão do benefício, o INSS notificará o beneficiário, o seu representante legal ou o seu procurador para apresentar defesa, provas ou  documentos dos quais dispuser, no prazo de:               (Redação dada pela Lei nº 13.846, de 2019)</a:t>
            </a:r>
          </a:p>
        </p:txBody>
      </p:sp>
    </p:spTree>
    <p:extLst>
      <p:ext uri="{BB962C8B-B14F-4D97-AF65-F5344CB8AC3E}">
        <p14:creationId xmlns:p14="http://schemas.microsoft.com/office/powerpoint/2010/main" val="141381838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trabalhador urbano;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trabalhador rural individual e avulso, agricultor familiar ou segurado especial.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 notificação a que se refere o § 1º deste artigo será feita: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preferencialmente por rede bancária ou por meio eletrônico, conforme previsto em regulamento;    (Incluído pela Lei nº 13.846, de 2019)</a:t>
            </a:r>
          </a:p>
        </p:txBody>
      </p:sp>
    </p:spTree>
    <p:extLst>
      <p:ext uri="{BB962C8B-B14F-4D97-AF65-F5344CB8AC3E}">
        <p14:creationId xmlns:p14="http://schemas.microsoft.com/office/powerpoint/2010/main" val="355561811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por via postal, por carta simples, considerado o endereço constante do cadastro do benefício, hipótese em que o aviso de recebimento será considerado prova suficiente da notificação;    (Incluído pela Lei nº 13.846, de 2019)      (Revogado pela Lei nº 14.973,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pessoalmente, quando entregue ao interessado em mãos; ou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por edital, nos casos de retorno com a não localização do segurado, referente à comunicação indicada no inciso II deste parágrafo.    (Incluído pela Lei nº 13.846, de 2019)     (Revogado pela Lei nº 14.973, de 2024)</a:t>
            </a:r>
          </a:p>
        </p:txBody>
      </p:sp>
    </p:spTree>
    <p:extLst>
      <p:ext uri="{BB962C8B-B14F-4D97-AF65-F5344CB8AC3E}">
        <p14:creationId xmlns:p14="http://schemas.microsoft.com/office/powerpoint/2010/main" val="123934798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2º-A. Na ausência de ciência, em até 30 (trinta) dias, da notificação de que trata o § 1º, o valor referente ao benefício será bloqueado, nos termos de ato do Poder Executivo.      (Incluído pela Lei nº 14.973,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 defesa poderá ser apresentada pelo canal de atendimento eletrônico do INSS ou na Agência da Previdência Social do domicílio do beneficiário, na forma do regulamento.   (Redação dada pela Lei nº 13.846, de 2019)</a:t>
            </a:r>
          </a:p>
        </p:txBody>
      </p:sp>
    </p:spTree>
    <p:extLst>
      <p:ext uri="{BB962C8B-B14F-4D97-AF65-F5344CB8AC3E}">
        <p14:creationId xmlns:p14="http://schemas.microsoft.com/office/powerpoint/2010/main" val="101760310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(Incluído pela Lei nº 14.973, de 2024)</a:t>
            </a:r>
          </a:p>
        </p:txBody>
      </p:sp>
    </p:spTree>
    <p:extLst>
      <p:ext uri="{BB962C8B-B14F-4D97-AF65-F5344CB8AC3E}">
        <p14:creationId xmlns:p14="http://schemas.microsoft.com/office/powerpoint/2010/main" val="189431459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(Incluído pela Lei nº 14.973, de 2024)</a:t>
            </a:r>
          </a:p>
        </p:txBody>
      </p:sp>
    </p:spTree>
    <p:extLst>
      <p:ext uri="{BB962C8B-B14F-4D97-AF65-F5344CB8AC3E}">
        <p14:creationId xmlns:p14="http://schemas.microsoft.com/office/powerpoint/2010/main" val="41835139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5º O INSS deverá notificar o beneficiário quanto à suspensão do benefício de que trata o § 4º deste artigo e conceder-lhe prazo de 30 (trinta) dias para interposição de recurso.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Decorrido o prazo de 30 (trinta) dias após a suspensão a que se refere o § 4º deste artigo, sem que o beneficiário, o seu representante legal ou o seu procurador apresente recurso administrativo aos canais de atendimento do INSS ou a outros canais autorizados, o benefício será cessado.                   (Incluído pela Lei nº 13.846, de 2019)</a:t>
            </a:r>
          </a:p>
        </p:txBody>
      </p:sp>
    </p:spTree>
    <p:extLst>
      <p:ext uri="{BB962C8B-B14F-4D97-AF65-F5344CB8AC3E}">
        <p14:creationId xmlns:p14="http://schemas.microsoft.com/office/powerpoint/2010/main" val="178693185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7º Para fins do disposto no caput deste artigo, o INSS poderá realizar recenseamento para atualização do cadastro dos beneficiários, abrangidos os benefícios administrados pelo INSS, observado o disposto no § 8º deste artigo.          (Redação dada pela Lei nº 14.199, de 2021)</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 recurso de que trata o § 5º deste artigo não terá efeito suspensivo.            </a:t>
            </a:r>
          </a:p>
        </p:txBody>
      </p:sp>
    </p:spTree>
    <p:extLst>
      <p:ext uri="{BB962C8B-B14F-4D97-AF65-F5344CB8AC3E}">
        <p14:creationId xmlns:p14="http://schemas.microsoft.com/office/powerpoint/2010/main" val="411127190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Regra de revisão por tema</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Revisão por Atualização cadastral</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Cotejo entre as leis nº 14.973/24 e nº 15.077/24 com a Portaria Interministerial MDS/MPS nº 27/24 e a Lei nº 8.212/91.</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atualização cadastral é feita no CRAS.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procedimento está moldado na Portaria n.27/24, mas precisa se adequar as inovações legais.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Os beneficiários do Benefício de Prestação Continuada da Assistência Social – BPC quando não estiverem inscritos no Cadastro Único para Programas Sociais do Governo Federal – Cadastro Único ou quando estiverem com o cadastro desatualizado há mais de 48 meses deverão regularizar a situação nos seguintes prazos contados a partir da efetiva notificação bancária ou por outros canais de atendimento:</a:t>
            </a:r>
          </a:p>
        </p:txBody>
      </p:sp>
    </p:spTree>
    <p:extLst>
      <p:ext uri="{BB962C8B-B14F-4D97-AF65-F5344CB8AC3E}">
        <p14:creationId xmlns:p14="http://schemas.microsoft.com/office/powerpoint/2010/main" val="396555973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Esse artigo deve ser readequado para o prazo de 24 (vinte e quatro) meses, conforme alteração feita pela Lei n.15.077/24, alterando o art.21-B da Lei n.8.742/93, que assim dispõe:</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21-B. Os beneficiários do benefício de prestação continuada, quando não estiverem inscritos no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quando estiverem com o cadastro desatualizado há mais de 24 (vinte e quatro) meses, deverão regularizar a situação nos seguintes prazos, contados a partir da efetiva notificação bancária ou por outros canais de atendimento:</a:t>
            </a:r>
          </a:p>
          <a:p>
            <a:pPr marL="3227388" algn="just">
              <a:lnSpc>
                <a:spcPts val="25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redações seguintes são idênticas tanto na Portaria n.27, de julho de 2024 quanto na Lei nº 14.973, de setembro de 2024, alterando o art.21-B da LOAS: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45 dias para municípios de pequeno porte; e</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90 dias para municípios de médio e grande porte ou metrópole, com população acima de 50 mil habitantes.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82118710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falta da ciência inequívoca da notificação bancária ou por outros canais de atendimento, o crédito do benefício será bloqueado em 30 dias após o envio da notificação.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O não cumprimento do disposto no caput implicará na suspensão do benefício desde que comprovada a ciência inequívoca da notificação.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O beneficiário poderá realizar a inclusão ou atualização no Cadastro Único até o final do prazo de suspensão, sem que haja prejuízo no pagamento do benefício.</a:t>
            </a:r>
          </a:p>
        </p:txBody>
      </p:sp>
    </p:spTree>
    <p:extLst>
      <p:ext uri="{BB962C8B-B14F-4D97-AF65-F5344CB8AC3E}">
        <p14:creationId xmlns:p14="http://schemas.microsoft.com/office/powerpoint/2010/main" val="325417413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Formas de notificação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 69, que trata do procedimento de revisão de todos os benefícios mantidos pelo INSS, sofreu recentes alterações importantes: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 notificação a que se refere o § 1º deste artigo será feita:   (Redação dada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preferencialmente por rede bancária ou por meio eletrônico, conforme previsto em regulamento;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por via postal, por carta simples, considerado o endereço constante do cadastro do benefício, hipótese em que o aviso de recebimento será considerado prova suficiente da notificação;    (Incluído pela Lei nº 13.846, de 2019)      (Revogado pela Lei nº 14.973, de 2024)</a:t>
            </a:r>
          </a:p>
        </p:txBody>
      </p:sp>
    </p:spTree>
    <p:extLst>
      <p:ext uri="{BB962C8B-B14F-4D97-AF65-F5344CB8AC3E}">
        <p14:creationId xmlns:p14="http://schemas.microsoft.com/office/powerpoint/2010/main" val="281015792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pessoalmente, quando entregue ao interessado em mãos; ou    (Incluído pela Lei nº 13.846, de 2019)</a:t>
            </a:r>
          </a:p>
          <a:p>
            <a:pPr marL="3227388" algn="just">
              <a:lnSpc>
                <a:spcPct val="100000"/>
              </a:lnSpc>
              <a:spcBef>
                <a:spcPts val="0"/>
              </a:spcBef>
              <a:tabLst>
                <a:tab pos="3316288" algn="l"/>
              </a:tabLst>
            </a:pPr>
            <a:endPar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endParaRPr lang="pt-BR" sz="2400" strike="sngStrike"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strike="sngStrike"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 - por edital, nos casos de retorno com a não localização do segurado, referente à comunicação indicada no inciso II deste parágrafo.    (Incluído pela Lei nº 13.846, de 2019)     (Revogado pela Lei nº 14.973,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Essas alterações recentes aconteceram para dar celeridade aos processos de revisão com indícios de fraude, principalmente naqueles casos em que se permitia o bloqueio, mas devia ser precedido de todas as formas de notificação, incluindo carta simples e publicação de edital.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Assim, com a retirada dessas duas formas de notificação, o procedimento fica mais célere e permite o bloqueio cautelar do benefício quando em 30 dias o INSS não conseguir realizar a notificação.</a:t>
            </a:r>
          </a:p>
        </p:txBody>
      </p:sp>
    </p:spTree>
    <p:extLst>
      <p:ext uri="{BB962C8B-B14F-4D97-AF65-F5344CB8AC3E}">
        <p14:creationId xmlns:p14="http://schemas.microsoft.com/office/powerpoint/2010/main" val="32607412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latin typeface="Aptos Display" panose="020B0004020202020204" pitchFamily="34" charset="0"/>
                <a:ea typeface="Times New Roman" panose="02020603050405020304" pitchFamily="18" charset="0"/>
                <a:cs typeface="Segoe UI" panose="020B0502040204020203" pitchFamily="34" charset="0"/>
              </a:rPr>
              <a:t>Exemplo prático</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Acontece muito em casos de fraudes de identidades, em que uma só pessoa recebe 20 BPC/LOAS.</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Uma vez o INSS identificando a fraude, deveria fazer todo procedimento de notificação de todas as formas para só depois realizar o bloqueio, o que deixava o benefício ostensivamente fraudulento sendo pago por longos tempos.</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89548016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Suspensão do Benefício</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69 da Lei n.8.212/91</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 benefício será suspenso nas seguintes hipóteses: (Redação dada pela Lei nº 13.846, de 2019)</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não apresentação da defesa no prazo estabelecido no § 1º deste artigo (ou não cumprimento de atualização cadastral no caso de revisão por atualização)</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defesa considerada insuficiente ou improcedente pelo INSS. (Incluído pela Lei nº 13.846, de 2019)</a:t>
            </a:r>
          </a:p>
          <a:p>
            <a:pPr marL="3227388"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ausência de ciência de que trata o § 2º-A, nos termos de ato do Poder Executivo. (se em 30 dias do bloqueio não houver manifestação, suspende-se o benefício)</a:t>
            </a:r>
          </a:p>
          <a:p>
            <a:pPr marL="3227388" algn="just">
              <a:lnSpc>
                <a:spcPts val="23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Após a suspensão, o beneficiário é notificado para apresentar recurso, cujo efeito NÃO é suspensivo (§9º do art.69 da Lei de Custeio). Uma vez continuando inerte o beneficiário ou representante, o benefício é cessado.</a:t>
            </a:r>
          </a:p>
        </p:txBody>
      </p:sp>
    </p:spTree>
    <p:extLst>
      <p:ext uri="{BB962C8B-B14F-4D97-AF65-F5344CB8AC3E}">
        <p14:creationId xmlns:p14="http://schemas.microsoft.com/office/powerpoint/2010/main" val="56174043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Biometria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Inserida inicialmente pela Portaria nº 28, de julho de 2024, foi alterada pela Portaria nº 1.744/24 e, por fim, pelas Leis nº 14.973/24 e nº 15.077/24.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Portaria n.28/24 altera a Portaria n.03/18: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A Portaria Conjunta MDS/INSS nº 3, de 21 de setembro de 2018, publicada no Diário Oficial da União nº 184, do dia 24 de setembro de 2018, Sessão 1, página nº 85 a 88, passa a vigorar com as seguintes alterações: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5º-A Os requerimentos do BPC que passarem por alteração cadastral com indícios de inconsistência durante o processo de análise deverão ser submetidos à averiguação própria para verificação das novas informações prestadas.” (NR)</a:t>
            </a:r>
          </a:p>
        </p:txBody>
      </p:sp>
    </p:spTree>
    <p:extLst>
      <p:ext uri="{BB962C8B-B14F-4D97-AF65-F5344CB8AC3E}">
        <p14:creationId xmlns:p14="http://schemas.microsoft.com/office/powerpoint/2010/main" val="308853125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7º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Ao requerente ou ao responsável legal será solicitado registro biométrico, a partir de 1º de setembro de 2024, nos cadastros da Carteira de Identidade Nacional – CIN, do título eleitoral ou da Carteira Nacional de Habilitação – CNH.</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1º-A Na impossibilidade do registro biométrico do requerente, ele será obrigatório ao responsável legal.</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prazo de exigência veio com a Portaria nº 1.744/24, que alterou a Portaria n.1.380/21, consignando o prazo de exigência de 120 (cento e vinte) dias.</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prazo de exigência veio com a Portaria n.1.744/24, que alterou a Portaria n.1.380/21, consignando o prazo de exigência de 120 (cento e vinte) dias.</a:t>
            </a:r>
          </a:p>
        </p:txBody>
      </p:sp>
    </p:spTree>
    <p:extLst>
      <p:ext uri="{BB962C8B-B14F-4D97-AF65-F5344CB8AC3E}">
        <p14:creationId xmlns:p14="http://schemas.microsoft.com/office/powerpoint/2010/main" val="316239933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4º-C Para requerimentos de BPC/Loas apresentados a partir de 1º de setembro de 2024, será solicitado ao requerente, ou ao responsável legal, registro biométrico nos cadastros da Carteira de Identidade Nacional – CIN, do título eleitoral ou da Carteira Nacional de Habilitação – CNH.</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existência de registro biométrico prevista no caput será verificada por meio do batimento dos registros existentes nas respectivas bases governamentais.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As crianças e os adolescentes menores de 16 (dezesseis) anos poderão apresentar apenas a certidão de nascimento para fins da identificação de que trata o caput, observado o § 3º.</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Nas situações de impossibilidade do registro biométrico do requerente, ele será obrigatório ao responsável legal.</a:t>
            </a:r>
          </a:p>
        </p:txBody>
      </p:sp>
    </p:spTree>
    <p:extLst>
      <p:ext uri="{BB962C8B-B14F-4D97-AF65-F5344CB8AC3E}">
        <p14:creationId xmlns:p14="http://schemas.microsoft.com/office/powerpoint/2010/main" val="384363129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Para fins de cumprimento do disposto no caput, somente se o requerente e o representante legal não possuírem registro biométrico, fica estabelecido o prazo de 120 (cento e vinte) dias para o cumprimento da exigência a fim de que o documento com registro biométrico seja apresentado.” (NR)</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Por fim, a LOAS sofreu alteração pela Lei n.14.973/24 e previu a exigência por lei para evitar qualquer tipo de impugnação. É a redação do §12-A do art.20 da LOAS: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12-A. Ao requerente do benefício de prestação continuada, ou ao responsável legal, será solicitado registro biométrico nos cadastros da Carteira de Identidade Nacional (CIN), do título eleitoral ou da Carteira Nacional de Habilitação (CNH), nos termos de ato conjunto dos órgãos competentes.    (Incluído pela Lei nº 14.973, de 2024)</a:t>
            </a:r>
          </a:p>
        </p:txBody>
      </p:sp>
    </p:spTree>
    <p:extLst>
      <p:ext uri="{BB962C8B-B14F-4D97-AF65-F5344CB8AC3E}">
        <p14:creationId xmlns:p14="http://schemas.microsoft.com/office/powerpoint/2010/main" val="143286553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Mais adiante, a Lei n.15.077, de 27 de dezembro de 2024 fez uma grande alteração sobre a biometria:</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Ampliou a previsão de biometria tanto quanto a sua forma de realização, quanto para outros benefícios além do BPC/LOAS. Vejamos a redação:</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É requisito obrigatório para concessão, manutenção e renovação de benefícios da seguridade social documento com cadastro biométrico realizado pelo poder público, nos termos estabelecidos em ato do Poder Executivo federal.</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a biometria pode ser exigida em todos os benefícios da seguridade social, o que inclui saúde, assistência e previdência. Exemplos: Bolsa Família, atendimento no SUS, aposentadorias e pensões.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Quanto a forma de realização, a nova lei fala em documento com cadastro biométrico, o que retira a exigência de que seja somente por Carteira de Identidade Nacional (CIN), do título eleitoral ou da Carteira Nacional de Habilitação (CNH).</a:t>
            </a:r>
          </a:p>
        </p:txBody>
      </p:sp>
    </p:spTree>
    <p:extLst>
      <p:ext uri="{BB962C8B-B14F-4D97-AF65-F5344CB8AC3E}">
        <p14:creationId xmlns:p14="http://schemas.microsoft.com/office/powerpoint/2010/main" val="199621155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B2FD72F-5A02-1B12-7DD3-376118383193}"/>
              </a:ext>
            </a:extLst>
          </p:cNvPr>
          <p:cNvSpPr txBox="1"/>
          <p:nvPr/>
        </p:nvSpPr>
        <p:spPr>
          <a:xfrm>
            <a:off x="695603" y="519732"/>
            <a:ext cx="11001592" cy="6093976"/>
          </a:xfrm>
          <a:prstGeom prst="rect">
            <a:avLst/>
          </a:prstGeom>
          <a:noFill/>
        </p:spPr>
        <p:txBody>
          <a:bodyPr wrap="square" rtlCol="0">
            <a:spAutoFit/>
          </a:bodyPr>
          <a:lstStyle/>
          <a:p>
            <a:pPr algn="ctr"/>
            <a:r>
              <a:rPr lang="pt-BR" sz="2800" b="1" dirty="0">
                <a:solidFill>
                  <a:srgbClr val="ECAD00"/>
                </a:solidFill>
                <a:latin typeface="+mj-lt"/>
              </a:rPr>
              <a:t>Como é processada a análise da biometria no INSS</a:t>
            </a:r>
          </a:p>
          <a:p>
            <a:pPr algn="just"/>
            <a:endParaRPr lang="pt-BR" sz="2000" dirty="0">
              <a:solidFill>
                <a:schemeClr val="bg1"/>
              </a:solidFill>
              <a:latin typeface="+mj-lt"/>
            </a:endParaRPr>
          </a:p>
          <a:p>
            <a:pPr algn="just"/>
            <a:r>
              <a:rPr lang="pt-BR" sz="1900" dirty="0">
                <a:solidFill>
                  <a:schemeClr val="bg1"/>
                </a:solidFill>
                <a:latin typeface="+mj-lt"/>
              </a:rPr>
              <a:t>Todo processamento está disciplinado no </a:t>
            </a:r>
            <a:r>
              <a:rPr lang="pt-BR" sz="1900" b="1" dirty="0">
                <a:solidFill>
                  <a:schemeClr val="bg1"/>
                </a:solidFill>
                <a:effectLst/>
                <a:latin typeface="+mj-lt"/>
              </a:rPr>
              <a:t>OFÍCIO SEI CIRCULAR CONJUNTO Nº 9/2024/DIRBEN/DTI/INSS, de 19 de setembro de 2024.</a:t>
            </a:r>
            <a:r>
              <a:rPr lang="pt-BR" sz="1900" dirty="0">
                <a:solidFill>
                  <a:schemeClr val="bg1"/>
                </a:solidFill>
                <a:effectLst/>
                <a:latin typeface="+mj-lt"/>
              </a:rPr>
              <a:t>  Vejamos:</a:t>
            </a:r>
          </a:p>
          <a:p>
            <a:pPr algn="just"/>
            <a:endParaRPr lang="pt-BR" sz="1900" dirty="0">
              <a:solidFill>
                <a:schemeClr val="bg1"/>
              </a:solidFill>
              <a:latin typeface="+mj-lt"/>
            </a:endParaRPr>
          </a:p>
          <a:p>
            <a:pPr algn="just"/>
            <a:r>
              <a:rPr lang="pt-BR" sz="1900" dirty="0">
                <a:solidFill>
                  <a:schemeClr val="bg1"/>
                </a:solidFill>
                <a:effectLst/>
                <a:latin typeface="+mj-lt"/>
              </a:rPr>
              <a:t>1.A partir de 1º de setembro de 2024, é obrigatório o registro biométrico para todos os requerentes ou representantes legais do Benefício de Prestação Continuada da Lei Orgânica da Assistência Social – BPC-LOAS.</a:t>
            </a:r>
          </a:p>
          <a:p>
            <a:pPr algn="just"/>
            <a:endParaRPr lang="pt-BR" sz="1900" dirty="0">
              <a:solidFill>
                <a:schemeClr val="bg1"/>
              </a:solidFill>
              <a:effectLst/>
              <a:latin typeface="+mj-lt"/>
            </a:endParaRPr>
          </a:p>
          <a:p>
            <a:pPr algn="just"/>
            <a:r>
              <a:rPr lang="pt-BR" sz="1900" dirty="0">
                <a:solidFill>
                  <a:schemeClr val="bg1"/>
                </a:solidFill>
                <a:effectLst/>
                <a:latin typeface="+mj-lt"/>
              </a:rPr>
              <a:t>2. O registro biométrico do requerente e/ou do representante legal será verificado de forma automática na base digital dos órgãos responsáveis pela emissão dos seguintes documentos:</a:t>
            </a:r>
          </a:p>
          <a:p>
            <a:pPr algn="just"/>
            <a:r>
              <a:rPr lang="pt-BR" sz="1900" dirty="0">
                <a:solidFill>
                  <a:schemeClr val="bg1"/>
                </a:solidFill>
                <a:effectLst/>
                <a:latin typeface="+mj-lt"/>
              </a:rPr>
              <a:t>a) Carteira de Identidade Nacional (CIN);</a:t>
            </a:r>
          </a:p>
          <a:p>
            <a:pPr algn="just"/>
            <a:r>
              <a:rPr lang="pt-BR" sz="1900" dirty="0" err="1">
                <a:solidFill>
                  <a:schemeClr val="bg1"/>
                </a:solidFill>
                <a:effectLst/>
                <a:latin typeface="+mj-lt"/>
              </a:rPr>
              <a:t>b</a:t>
            </a:r>
            <a:r>
              <a:rPr lang="pt-BR" sz="1900" dirty="0">
                <a:solidFill>
                  <a:schemeClr val="bg1"/>
                </a:solidFill>
                <a:effectLst/>
                <a:latin typeface="+mj-lt"/>
              </a:rPr>
              <a:t>) Título Eleitoral; ou</a:t>
            </a:r>
          </a:p>
          <a:p>
            <a:pPr algn="just"/>
            <a:r>
              <a:rPr lang="pt-BR" sz="1900" dirty="0" err="1">
                <a:solidFill>
                  <a:schemeClr val="bg1"/>
                </a:solidFill>
                <a:effectLst/>
                <a:latin typeface="+mj-lt"/>
              </a:rPr>
              <a:t>c</a:t>
            </a:r>
            <a:r>
              <a:rPr lang="pt-BR" sz="1900" dirty="0">
                <a:solidFill>
                  <a:schemeClr val="bg1"/>
                </a:solidFill>
                <a:effectLst/>
                <a:latin typeface="+mj-lt"/>
              </a:rPr>
              <a:t>) Carteira Nacional de Habilitação (CNH).</a:t>
            </a:r>
          </a:p>
          <a:p>
            <a:pPr algn="just"/>
            <a:endParaRPr lang="pt-BR" sz="1900" dirty="0">
              <a:solidFill>
                <a:schemeClr val="bg1"/>
              </a:solidFill>
              <a:effectLst/>
              <a:latin typeface="+mj-lt"/>
            </a:endParaRPr>
          </a:p>
          <a:p>
            <a:pPr algn="just"/>
            <a:r>
              <a:rPr lang="pt-BR" sz="1900" dirty="0">
                <a:solidFill>
                  <a:schemeClr val="bg1"/>
                </a:solidFill>
                <a:effectLst/>
                <a:latin typeface="+mj-lt"/>
              </a:rPr>
              <a:t>3. O resultado da verificação da biometria será registrado na tarefa, no campo adicional “Biometria coletada”, com um dos seguintes valores:</a:t>
            </a:r>
          </a:p>
          <a:p>
            <a:pPr algn="just"/>
            <a:r>
              <a:rPr lang="pt-BR" sz="1900" dirty="0">
                <a:solidFill>
                  <a:schemeClr val="bg1"/>
                </a:solidFill>
                <a:effectLst/>
                <a:latin typeface="+mj-lt"/>
              </a:rPr>
              <a:t>a) Interessado: quando localizada a biometria do requerente;</a:t>
            </a:r>
          </a:p>
          <a:p>
            <a:pPr algn="just"/>
            <a:r>
              <a:rPr lang="pt-BR" sz="1900" dirty="0" err="1">
                <a:solidFill>
                  <a:schemeClr val="bg1"/>
                </a:solidFill>
                <a:effectLst/>
                <a:latin typeface="+mj-lt"/>
              </a:rPr>
              <a:t>b</a:t>
            </a:r>
            <a:r>
              <a:rPr lang="pt-BR" sz="1900" dirty="0">
                <a:solidFill>
                  <a:schemeClr val="bg1"/>
                </a:solidFill>
                <a:effectLst/>
                <a:latin typeface="+mj-lt"/>
              </a:rPr>
              <a:t>) RL: quando localizada a biometria do representante legal informado no requerimento;</a:t>
            </a:r>
          </a:p>
          <a:p>
            <a:pPr algn="just"/>
            <a:r>
              <a:rPr lang="pt-BR" sz="1900" dirty="0" err="1">
                <a:solidFill>
                  <a:schemeClr val="bg1"/>
                </a:solidFill>
                <a:effectLst/>
                <a:latin typeface="+mj-lt"/>
              </a:rPr>
              <a:t>c</a:t>
            </a:r>
            <a:r>
              <a:rPr lang="pt-BR" sz="1900" dirty="0">
                <a:solidFill>
                  <a:schemeClr val="bg1"/>
                </a:solidFill>
                <a:effectLst/>
                <a:latin typeface="+mj-lt"/>
              </a:rPr>
              <a:t>) Sem biometria: quando a biometria não for localizada nas bases cadastrais; ou</a:t>
            </a:r>
          </a:p>
          <a:p>
            <a:pPr algn="just"/>
            <a:r>
              <a:rPr lang="pt-BR" sz="1900" dirty="0" err="1">
                <a:solidFill>
                  <a:schemeClr val="bg1"/>
                </a:solidFill>
                <a:effectLst/>
                <a:latin typeface="+mj-lt"/>
              </a:rPr>
              <a:t>d</a:t>
            </a:r>
            <a:r>
              <a:rPr lang="pt-BR" sz="1900" dirty="0">
                <a:solidFill>
                  <a:schemeClr val="bg1"/>
                </a:solidFill>
                <a:effectLst/>
                <a:latin typeface="+mj-lt"/>
              </a:rPr>
              <a:t>) Erro: quando ocorrer erro sistêmico na verificação da biometria.</a:t>
            </a:r>
          </a:p>
        </p:txBody>
      </p:sp>
    </p:spTree>
    <p:extLst>
      <p:ext uri="{BB962C8B-B14F-4D97-AF65-F5344CB8AC3E}">
        <p14:creationId xmlns:p14="http://schemas.microsoft.com/office/powerpoint/2010/main" val="224316450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D258C60-353E-DE28-DF71-7F06C7D88A71}"/>
              </a:ext>
            </a:extLst>
          </p:cNvPr>
          <p:cNvSpPr txBox="1"/>
          <p:nvPr/>
        </p:nvSpPr>
        <p:spPr>
          <a:xfrm>
            <a:off x="746165" y="665019"/>
            <a:ext cx="10689773" cy="5847755"/>
          </a:xfrm>
          <a:prstGeom prst="rect">
            <a:avLst/>
          </a:prstGeom>
          <a:noFill/>
        </p:spPr>
        <p:txBody>
          <a:bodyPr wrap="square" rtlCol="0">
            <a:spAutoFit/>
          </a:bodyPr>
          <a:lstStyle/>
          <a:p>
            <a:pPr algn="just"/>
            <a:r>
              <a:rPr lang="pt-BR" sz="2200" dirty="0" err="1">
                <a:solidFill>
                  <a:schemeClr val="bg1"/>
                </a:solidFill>
                <a:effectLst/>
                <a:latin typeface="+mj-lt"/>
              </a:rPr>
              <a:t>Cont.Ofício</a:t>
            </a:r>
            <a:r>
              <a:rPr lang="pt-BR" sz="2200" dirty="0">
                <a:solidFill>
                  <a:schemeClr val="bg1"/>
                </a:solidFill>
                <a:effectLst/>
                <a:latin typeface="+mj-lt"/>
              </a:rPr>
              <a:t> Circular n.09</a:t>
            </a:r>
          </a:p>
          <a:p>
            <a:pPr algn="just"/>
            <a:endParaRPr lang="pt-BR" sz="2200" dirty="0">
              <a:solidFill>
                <a:schemeClr val="bg1"/>
              </a:solidFill>
              <a:effectLst/>
              <a:latin typeface="+mj-lt"/>
            </a:endParaRPr>
          </a:p>
          <a:p>
            <a:pPr algn="just"/>
            <a:r>
              <a:rPr lang="pt-BR" sz="2200" dirty="0">
                <a:solidFill>
                  <a:schemeClr val="bg1"/>
                </a:solidFill>
                <a:effectLst/>
                <a:latin typeface="+mj-lt"/>
              </a:rPr>
              <a:t>4. Caso não seja localizado o registro biométrico, o sistema emitirá exigência automática solicitando que o interessado providencie o cadastramento de sua biometria junto aos órgãos responsáveis pela emissão dos documentos citados no item 2.</a:t>
            </a:r>
          </a:p>
          <a:p>
            <a:pPr algn="just"/>
            <a:endParaRPr lang="pt-BR" sz="2200" dirty="0">
              <a:solidFill>
                <a:schemeClr val="bg1"/>
              </a:solidFill>
              <a:effectLst/>
              <a:latin typeface="+mj-lt"/>
            </a:endParaRPr>
          </a:p>
          <a:p>
            <a:pPr algn="just"/>
            <a:r>
              <a:rPr lang="pt-BR" sz="2200" dirty="0">
                <a:solidFill>
                  <a:schemeClr val="bg1"/>
                </a:solidFill>
                <a:effectLst/>
                <a:latin typeface="+mj-lt"/>
              </a:rPr>
              <a:t>5. O requerente pode cumprir a exigência por meio de declaração comunicando que realizou o cadastro da biometria ou por meio de comprovante de registro.</a:t>
            </a:r>
          </a:p>
          <a:p>
            <a:pPr algn="just"/>
            <a:endParaRPr lang="pt-BR" sz="2200" dirty="0">
              <a:solidFill>
                <a:schemeClr val="bg1"/>
              </a:solidFill>
              <a:effectLst/>
              <a:latin typeface="+mj-lt"/>
            </a:endParaRPr>
          </a:p>
          <a:p>
            <a:pPr algn="just"/>
            <a:r>
              <a:rPr lang="pt-BR" sz="2200" dirty="0">
                <a:solidFill>
                  <a:schemeClr val="bg1"/>
                </a:solidFill>
                <a:effectLst/>
                <a:latin typeface="+mj-lt"/>
              </a:rPr>
              <a:t>6. Até o final do prazo definido para o cumprimento da exigência, o sistema realizará de forma automática e periódica a busca pelo registro biométrico nas respectivas bases governamentais.</a:t>
            </a:r>
          </a:p>
          <a:p>
            <a:pPr algn="just"/>
            <a:endParaRPr lang="pt-BR" sz="2200" dirty="0">
              <a:solidFill>
                <a:schemeClr val="bg1"/>
              </a:solidFill>
              <a:effectLst/>
              <a:latin typeface="+mj-lt"/>
            </a:endParaRPr>
          </a:p>
          <a:p>
            <a:pPr algn="just"/>
            <a:r>
              <a:rPr lang="pt-BR" sz="2200" dirty="0">
                <a:solidFill>
                  <a:schemeClr val="bg1"/>
                </a:solidFill>
                <a:effectLst/>
                <a:latin typeface="+mj-lt"/>
              </a:rPr>
              <a:t>7. Transcorrido o prazo para cumprimento da exigência e, caso não seja localizado o registro biométrico, o pedido será encerrado automaticamente por desistência do interessado por falta de formalização do pedido de benefício.</a:t>
            </a:r>
          </a:p>
          <a:p>
            <a:pPr algn="just"/>
            <a:endParaRPr lang="pt-BR" sz="2200" dirty="0">
              <a:solidFill>
                <a:schemeClr val="bg1"/>
              </a:solidFill>
              <a:effectLst/>
              <a:latin typeface="+mj-lt"/>
            </a:endParaRPr>
          </a:p>
        </p:txBody>
      </p:sp>
    </p:spTree>
    <p:extLst>
      <p:ext uri="{BB962C8B-B14F-4D97-AF65-F5344CB8AC3E}">
        <p14:creationId xmlns:p14="http://schemas.microsoft.com/office/powerpoint/2010/main" val="389413734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0872E73-C659-F52B-0376-A596AB1EC960}"/>
              </a:ext>
            </a:extLst>
          </p:cNvPr>
          <p:cNvSpPr txBox="1"/>
          <p:nvPr/>
        </p:nvSpPr>
        <p:spPr>
          <a:xfrm>
            <a:off x="973777" y="665018"/>
            <a:ext cx="10212779" cy="4154984"/>
          </a:xfrm>
          <a:prstGeom prst="rect">
            <a:avLst/>
          </a:prstGeom>
          <a:noFill/>
        </p:spPr>
        <p:txBody>
          <a:bodyPr wrap="square" rtlCol="0">
            <a:spAutoFit/>
          </a:bodyPr>
          <a:lstStyle/>
          <a:p>
            <a:pPr algn="just"/>
            <a:r>
              <a:rPr lang="pt-BR" sz="2200" dirty="0">
                <a:solidFill>
                  <a:schemeClr val="bg1"/>
                </a:solidFill>
                <a:effectLst/>
                <a:latin typeface="+mj-lt"/>
              </a:rPr>
              <a:t>8. A formalização do pedido do pedido de benefício no </a:t>
            </a:r>
            <a:r>
              <a:rPr lang="pt-BR" sz="2200" dirty="0" err="1">
                <a:solidFill>
                  <a:schemeClr val="bg1"/>
                </a:solidFill>
                <a:effectLst/>
                <a:latin typeface="+mj-lt"/>
              </a:rPr>
              <a:t>Sibe</a:t>
            </a:r>
            <a:r>
              <a:rPr lang="pt-BR" sz="2200" dirty="0">
                <a:solidFill>
                  <a:schemeClr val="bg1"/>
                </a:solidFill>
                <a:effectLst/>
                <a:latin typeface="+mj-lt"/>
              </a:rPr>
              <a:t>-PU ocorrerá somente após a confirmação da existência da biometria.</a:t>
            </a:r>
          </a:p>
          <a:p>
            <a:pPr algn="just"/>
            <a:endParaRPr lang="pt-BR" sz="2200" dirty="0">
              <a:solidFill>
                <a:schemeClr val="bg1"/>
              </a:solidFill>
              <a:effectLst/>
              <a:latin typeface="+mj-lt"/>
            </a:endParaRPr>
          </a:p>
          <a:p>
            <a:pPr algn="just"/>
            <a:r>
              <a:rPr lang="pt-BR" sz="2200" dirty="0">
                <a:solidFill>
                  <a:schemeClr val="bg1"/>
                </a:solidFill>
                <a:effectLst/>
                <a:latin typeface="+mj-lt"/>
              </a:rPr>
              <a:t>9. Quando se tratar de benefício assistencial à pessoa com deficiência, após o cumprimento da exigência, o sistema informará ao requerente sobre a necessidade de realizar o agendamento da avaliação médica e social.</a:t>
            </a:r>
          </a:p>
          <a:p>
            <a:pPr algn="just"/>
            <a:endParaRPr lang="pt-BR" sz="2200" dirty="0">
              <a:solidFill>
                <a:schemeClr val="bg1"/>
              </a:solidFill>
              <a:latin typeface="+mj-lt"/>
            </a:endParaRPr>
          </a:p>
          <a:p>
            <a:pPr algn="just"/>
            <a:r>
              <a:rPr lang="pt-BR" sz="2200" dirty="0">
                <a:solidFill>
                  <a:schemeClr val="bg1"/>
                </a:solidFill>
                <a:effectLst/>
                <a:latin typeface="Aptos Display" panose="020B0004020202020204" pitchFamily="34" charset="0"/>
                <a:ea typeface="Times New Roman" panose="02020603050405020304" pitchFamily="18" charset="0"/>
              </a:rPr>
              <a:t>Em síntese, a análise da biometria é requisito intransponível a ser superado para então se processar o requerimento, inclusive para agendamentos das avaliações médica e social.</a:t>
            </a:r>
            <a:endParaRPr lang="pt-BR" sz="2200" dirty="0">
              <a:solidFill>
                <a:schemeClr val="bg1"/>
              </a:solidFill>
              <a:effectLst/>
              <a:latin typeface="Times New Roman" panose="02020603050405020304" pitchFamily="18" charset="0"/>
              <a:ea typeface="Times New Roman" panose="02020603050405020304" pitchFamily="18" charset="0"/>
            </a:endParaRPr>
          </a:p>
          <a:p>
            <a:pPr algn="just"/>
            <a:r>
              <a:rPr lang="pt-BR" sz="2200" dirty="0">
                <a:solidFill>
                  <a:schemeClr val="bg1"/>
                </a:solidFill>
                <a:effectLst/>
                <a:latin typeface="Aptos Display" panose="020B0004020202020204" pitchFamily="34" charset="0"/>
                <a:ea typeface="Times New Roman" panose="02020603050405020304" pitchFamily="18" charset="0"/>
              </a:rPr>
              <a:t>O sistema faz o batimento automático de leitura de biometria e, uma vez não constatando, abre exigência automaticamente. Da mesma forma há uma contínua busca de batimento assim que o requerente cumpre a exigência.</a:t>
            </a:r>
            <a:endParaRPr lang="pt-BR" sz="2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966131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Bloqueio cautelar do BPC/LOAS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poder de cautela para bloqueio de benefícios já existia em regramentos anteriores, como no art.179-E do Decreto nº 3.048/99, mas era reservado à Coordenação Geral de Inteligência Previdenciária e Trabalhista do MPS, antigo Ministério da Economia.</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Conceito</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Trata-se de um comando bancário que impossibilita temporariamente a movimentação do valor do benefício, nos termos do art.179-A do RPS: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Para fins do disposto neste artigo, o bloqueio do valor do benefício consiste no comando bancário que impossibilita temporariamente a movimentação do valor referente ao benefício.  (Incluído pelo Decreto nº 10.410, de 2020)</a:t>
            </a:r>
          </a:p>
          <a:p>
            <a:pPr algn="just">
              <a:lnSpc>
                <a:spcPts val="25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 avanço legislativo veio mesmo foi com a Lei n.14.973/24, que permitiu o INSS adotar medidas cautelares que implicarão em bloqueio e suspensão do benefício.</a:t>
            </a:r>
          </a:p>
        </p:txBody>
      </p:sp>
    </p:spTree>
    <p:extLst>
      <p:ext uri="{BB962C8B-B14F-4D97-AF65-F5344CB8AC3E}">
        <p14:creationId xmlns:p14="http://schemas.microsoft.com/office/powerpoint/2010/main" val="87624177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27. O Instituto Nacional do Seguro Social (INSS), com fundamento no disposto no art. 45 da Lei nº 9.784, de 29 de janeiro de 1999 (Lei do Processo Administrativo Federal), poderá adotar medidas cautelares visando a conter gastos e prejuízos no pagamento de benefícios por ele administrados, decorrentes de irregularidades ou fraudes, sem prejuízo do disposto na Lei nº 13.846, de 18 de junho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O disposto neste artigo tem por objetivo assegurar a efetividade dos direitos sociais e a sustentabilidade financeira da previdência e da assistência social.</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As medidas cautelares de que trata o caput serão adotadas mediante decisão fundamentada em processos de monitoramento ou investigação que apresentem, entre outras, as seguintes características:</a:t>
            </a:r>
          </a:p>
        </p:txBody>
      </p:sp>
    </p:spTree>
    <p:extLst>
      <p:ext uri="{BB962C8B-B14F-4D97-AF65-F5344CB8AC3E}">
        <p14:creationId xmlns:p14="http://schemas.microsoft.com/office/powerpoint/2010/main" val="178932366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fraudes relacionadas a pessoa física com o uso de registro civil, documentos de identificação ou cadastro de pessoa física (CPF) falsos ou ideologicamente falsos para fins de concessão de benefícios;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irregularidades com indícios de prática das condutas previstas nos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296, 297, 313-A e 313-B, todos do Decreto-Lei nº 2.848, de 7 de dezembro de 1940 (Código Penal), para fins de concessão e manutenção de benefícios;</a:t>
            </a:r>
          </a:p>
        </p:txBody>
      </p:sp>
    </p:spTree>
    <p:extLst>
      <p:ext uri="{BB962C8B-B14F-4D97-AF65-F5344CB8AC3E}">
        <p14:creationId xmlns:p14="http://schemas.microsoft.com/office/powerpoint/2010/main" val="44237334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relativas a dados cadastrais e informações em bases de dados governamentais para fins de concessão e manutenção de benefícios por meio 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inserção de dados falsos ou alteração ou exclusão indevida de dados corretos;</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alteração de sistema de informação.</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As situações referidas no § 2º implicarão o bloqueio imediato do pagamento e a suspensão do benefício.</a:t>
            </a:r>
          </a:p>
          <a:p>
            <a:pPr marL="3227388"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2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Os requisitos de aplicação das medidas cautelares de que trata este artigo, observado o devido processo legal, serão disciplinados na forma de regulamento.</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2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0185988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Bloqueio cautelar específico para BPC/LOAS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caso específico do BPC/LOAS, a hipótese de bloqueio era restrita ao Ministério da Cidadania, que remetia indicativo ao INSS para operacionalizar o bloqueio.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a nova redação, o INSS passou a ter competência para apurar e bloquear, no entanto, esse bloqueio é bastante restrito, só sendo mantido se a parte não apresentar defesa.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24-A. Os benefícios que forem objeto de apuração de irregularidade ou fraude poderão ter o respectivo valor bloqueado cautelarmente pelo INSS, por meio de decisão fundamentada, quando houver risco iminente de prejuízo ao erário e restarem evidenciados elementos suficientes que indiquem a existência de irregularidade ou fraude na sua concessão ou manutenção. (Incluído pela Portaria Conjunta MC/MTP/INSS nº 14, de 2021) </a:t>
            </a:r>
          </a:p>
        </p:txBody>
      </p:sp>
    </p:spTree>
    <p:extLst>
      <p:ext uri="{BB962C8B-B14F-4D97-AF65-F5344CB8AC3E}">
        <p14:creationId xmlns:p14="http://schemas.microsoft.com/office/powerpoint/2010/main" val="288921460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A apuração de irregularidade ou fraude de que trata o caput deverá ser realizada pelo INSS ou outro órgão competente, cabendo ao INSS operacionalizar o bloqueio cautelar, se for o caso. (inserido pela Portaria n.28/24)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Compete exclusivamente à Coordenação-Geral de Conformidade e Combate à Fraude (CGCCF), do INSS, a operacionalização do bloqueio cautelar. (Incluído pela Portaria Conjunta MC/MTP/INSS nº 14, de 2021) </a:t>
            </a:r>
          </a:p>
        </p:txBody>
      </p:sp>
    </p:spTree>
    <p:extLst>
      <p:ext uri="{BB962C8B-B14F-4D97-AF65-F5344CB8AC3E}">
        <p14:creationId xmlns:p14="http://schemas.microsoft.com/office/powerpoint/2010/main" val="276609815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3º Na hipótese de bloqueio cautelar, será facultada, concomitantemente, a apresentação de defesa, nos termos do art. 24 desta Portaria. (Incluído pela Portaria Conjunta MC/MTP/INSS nº 14, de 2021)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4º Será dada prioridade à tramitação de processo no qual tenha ocorrido o bloqueio cautelar, devendo a análise ser concluída no prazo de 30 (trinta) dias, contado da data de apresentação da defesa pelo titular do benefício. (Incluído pela Portaria Conjunta MC/MTP/INSS nº 14, de 2021) </a:t>
            </a:r>
          </a:p>
        </p:txBody>
      </p:sp>
    </p:spTree>
    <p:extLst>
      <p:ext uri="{BB962C8B-B14F-4D97-AF65-F5344CB8AC3E}">
        <p14:creationId xmlns:p14="http://schemas.microsoft.com/office/powerpoint/2010/main" val="329753618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5º Encerrado o prazo de que trata o § 4º, independentemente de concluída a tramitação do processo, o benefício será desbloqueado automaticamente, ressalvada a hipótese prevista no § 7º. (Incluído pela Portaria Conjunta MC/MTP/INSS nº 14, de 2021)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6º O bloqueio cautelar não será objeto de desbloqueio por solicitação do beneficiário. (Incluído pela Portaria Conjunta MC/MTP/INSS nº 14, de 2021)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7º Na hipótese de o titular do benefício não apresentar defesa, o bloqueio será convertido automaticamente em suspensão do benefício. (Incluído pela Portaria Conjunta MC/MTP/INSS nº 14, de 2021) </a:t>
            </a:r>
          </a:p>
        </p:txBody>
      </p:sp>
    </p:spTree>
    <p:extLst>
      <p:ext uri="{BB962C8B-B14F-4D97-AF65-F5344CB8AC3E}">
        <p14:creationId xmlns:p14="http://schemas.microsoft.com/office/powerpoint/2010/main" val="100941231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8º O INSS definirá em ato próprio os procedimentos operacionais para continuidade das apurações a seu cargo. (Incluído pela Portaria Conjunta MC/MTP/INSS nº 14, de 2021)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 INSS deverá enviar mensalmente ao MDS lista com benefícios que se encontram com bloqueio cautelar. (Inserido pela Portaria Conjunta MDS/INSS Nº 28, de 25 de julho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10 Feita a verificação de renda além do limite estabelecido em lei será suspenso o benefício, observada a legislação específica.” (NR) (Inserido pela Portaria Conjunta MDS/INSS Nº 28, de 25 de julho de 2024)</a:t>
            </a:r>
          </a:p>
        </p:txBody>
      </p:sp>
    </p:spTree>
    <p:extLst>
      <p:ext uri="{BB962C8B-B14F-4D97-AF65-F5344CB8AC3E}">
        <p14:creationId xmlns:p14="http://schemas.microsoft.com/office/powerpoint/2010/main" val="346037217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24-B. Os benefícios em que forem identificados indícios de irregularidades ou fraudes serão apurados com prioridade pelo INSS.”(NR) (Inserido pela Portaria Conjunta MDS/INSS Nº 28, de 25 de julho de 2024)</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25. A reavaliação da deficiência ocorrerá a cada dois anos, podendo o Ministro de Estado do Desenvolvimento Social editar ato para indicar os procedimentos a serem observados e os grupos que eventualmente serão dispensados ou priorizados nessa revisão.</a:t>
            </a:r>
          </a:p>
        </p:txBody>
      </p:sp>
    </p:spTree>
    <p:extLst>
      <p:ext uri="{BB962C8B-B14F-4D97-AF65-F5344CB8AC3E}">
        <p14:creationId xmlns:p14="http://schemas.microsoft.com/office/powerpoint/2010/main" val="406463630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Pontos relevantes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 matéria precisa de regulamentação para efetivamente ser aplicada.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Limitado aos crimes:</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Art. 296 - Falsificação do selo ou sinal público</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 297 - Falsificação de documento público</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 313-A - Inserção de dados falsos em sistema de informações (Incluído pela Lei nº 9.983, de 2000)</a:t>
            </a:r>
          </a:p>
          <a:p>
            <a:pPr marL="1344613"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1344613"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iv</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Art.313-B - Modificação ou alteração não autorizada de sistema de informações (Incluído pela Lei nº 9.983, de 2000)</a:t>
            </a:r>
          </a:p>
        </p:txBody>
      </p:sp>
    </p:spTree>
    <p:extLst>
      <p:ext uri="{BB962C8B-B14F-4D97-AF65-F5344CB8AC3E}">
        <p14:creationId xmlns:p14="http://schemas.microsoft.com/office/powerpoint/2010/main" val="172821428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Superação de renda (Portaria nº 1.249/24)</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Esta Portaria estabelece, no âmbito do INSS, a rotina operacional para reavaliação dos benefícios de prestação continuada da assistência social – BPC por motivo de superação de renda do titular ou de membro do grupo familiar, nos termos do artigo 21 da Lei nº 8.742, de 07 de dezembro de 1993.</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§2º As informações utilizadas para a reavaliação dos benefícios serão capturadas por meio de cruzamento de informações do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beneﬁciário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 dos demais componentes do grupo familiar em registros e bases de dados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oﬁciais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conforme disposto no art. 42 do Decreto nº 6.214, de 26 de setembro de 2007.</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Atenção aos novos termos da Lei nº 15.077/24, pois dados das concessionárias para batimentos de informações dos beneficiários poderão ser utilizados futuramente.</a:t>
            </a:r>
          </a:p>
        </p:txBody>
      </p:sp>
    </p:spTree>
    <p:extLst>
      <p:ext uri="{BB962C8B-B14F-4D97-AF65-F5344CB8AC3E}">
        <p14:creationId xmlns:p14="http://schemas.microsoft.com/office/powerpoint/2010/main" val="3191811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Procedimento específico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Os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beneﬁciários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serão informados via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notiﬁcação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bancária sobre a constatação de superação de renda do benefício.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art.69 da Lei de Custeio fala em notificação eletrônica ou pelo banco e ainda pessoalmente, mas a portaria só prevê uma forma.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3º 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beneﬁciário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representante legal poderá apresentar defesa no prazo máximo de 30 (trinta) dias, computados a partir da data de ciência 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notiﬁcação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Em comparação com os procedimentos de revisão por atualização cadastral, não tem previsão de bloqueio em caso de ausência de notificação. Apenas de suspensão.</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Para os casos em que não houver notificação inequívoca, haverá publicação de edital, mesmo com a revogação dessa forma de notificação na lei de custeio.</a:t>
            </a:r>
          </a:p>
        </p:txBody>
      </p:sp>
    </p:spTree>
    <p:extLst>
      <p:ext uri="{BB962C8B-B14F-4D97-AF65-F5344CB8AC3E}">
        <p14:creationId xmlns:p14="http://schemas.microsoft.com/office/powerpoint/2010/main" val="340593928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Após 15 (quinze) dias do envio 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notiﬁcação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bancária será publicado edital com a relação dos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beneﬁciários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representantes legais que não tomaram ciência 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notiﬁcação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prazo é diferenciado para quem é ou não notificado, uma vez que o início é da notificação para os que se teve efetiva intimação bancária e somente a partir da publicação do edital para os que não forem notificados.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O benefício será suspenso após 30 (trinta) dias caso não haja manifestação ou apresentação de defesa, após a ciência da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notiﬁcação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ou da publicação do edital.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há previsão de bloqueio do benefício como forma de convocar o interessado que não tomou ciência da notificação, tal qual previsto no §2º-A do art.69 da Lei nº 8.212/91.</a:t>
            </a:r>
          </a:p>
        </p:txBody>
      </p:sp>
    </p:spTree>
    <p:extLst>
      <p:ext uri="{BB962C8B-B14F-4D97-AF65-F5344CB8AC3E}">
        <p14:creationId xmlns:p14="http://schemas.microsoft.com/office/powerpoint/2010/main" val="80700851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Formas de apresentação da defesa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6º O beneficiário ou o representante legal poderá apresentar a defesa: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pelo Meu INSS, diretamente na tarefa de Reavaliação do Benefício de Prestação Continuada – REAVBPC;</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em uma agência dos Correios, sem a necessidade de agendamento prévio; ou</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em uma Agência da Previdência Social, mediante prévio agendamento do serviço “Cumprimento de Exigência”</a:t>
            </a:r>
          </a:p>
        </p:txBody>
      </p:sp>
    </p:spTree>
    <p:extLst>
      <p:ext uri="{BB962C8B-B14F-4D97-AF65-F5344CB8AC3E}">
        <p14:creationId xmlns:p14="http://schemas.microsoft.com/office/powerpoint/2010/main" val="144979886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Impugnação do ato revisional administrativa e judicial</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base legal de revisão administrativa pelo INSS está o art.69 da Lei de Custeio (nº 8.212/91):</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1º Na hipótese de haver indícios de irregularidade ou erros materiais na concessão, na manutenção ou na revisão do benefício, o INSS notificará o beneficiário, o seu representante legal ou o seu procurador para apresentar defesa, provas ou documentos dos quais dispuser, no prazo de:               (Redação dada pela Lei nº 13.846, de 2019)</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trabalhador urbano;             (Incluído pela Lei nº 13.846, de 2019)</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trabalhador rural individual e avulso, agricultor familiar ou segurado especial. </a:t>
            </a:r>
          </a:p>
        </p:txBody>
      </p:sp>
    </p:spTree>
    <p:extLst>
      <p:ext uri="{BB962C8B-B14F-4D97-AF65-F5344CB8AC3E}">
        <p14:creationId xmlns:p14="http://schemas.microsoft.com/office/powerpoint/2010/main" val="363407687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redação é repetida na Portaria Conjunta nº 03/18, no seu art.24: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24. Identificada a irregularidade na manutenção do benefício, o beneficiário deverá ser notificado sobre a situação constatada e o prazo para apresentar defesa que será 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30 (trinta) dias, no caso de residente em área urbana; ou</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60 (sessenta) dias, no caso de residente em área rural.</a:t>
            </a:r>
          </a:p>
        </p:txBody>
      </p:sp>
    </p:spTree>
    <p:extLst>
      <p:ext uri="{BB962C8B-B14F-4D97-AF65-F5344CB8AC3E}">
        <p14:creationId xmlns:p14="http://schemas.microsoft.com/office/powerpoint/2010/main" val="278689088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Primeira análise: prazo correto ou não</a:t>
            </a:r>
          </a:p>
          <a:p>
            <a:pPr algn="just">
              <a:lnSpc>
                <a:spcPct val="100000"/>
              </a:lnSpc>
              <a:spcBef>
                <a:spcPts val="0"/>
              </a:spcBef>
              <a:tabLst>
                <a:tab pos="3316288" algn="l"/>
              </a:tabLst>
            </a:pP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previsões de revisão temáticas do BPC/LOAS previstas em portarias não podem ser mais prejudiciais que as previstas na lei. Ou seja, não podem conceder prazos menores que 30 dias.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de revisão por superação de renda (portaria nº 1.249/24) concede prazo de 30 (trinta) dias para defesa.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de revisão por atualização cadastral concede o prazo de 45 (quarenta e cinco) dias para Municípios abaixo de 50.000 habitantes e 90 (noventa) dias para Municípios acima de 50.000 habitantes.</a:t>
            </a:r>
          </a:p>
        </p:txBody>
      </p:sp>
    </p:spTree>
    <p:extLst>
      <p:ext uri="{BB962C8B-B14F-4D97-AF65-F5344CB8AC3E}">
        <p14:creationId xmlns:p14="http://schemas.microsoft.com/office/powerpoint/2010/main" val="62826580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Ponto controvertido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confere o prazo mínimo de 60 (sessenta dias) para trabalhador urbano e a Portaria nº 03/18 concede o mesmo prazo para residentes em área urbana.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Pelo que se percebe, há uma adequação de termos feita pela Portaria aos beneficiários do BPC/LOAS, mantendo o mesmo prazo.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Ocorre que para as portarias acima preveem prazo de 30 (trinta) dias em casos de superação de renda e 45 (quarenta e cinco) para Municípios abaixo de 50.000 habitantes. </a:t>
            </a:r>
          </a:p>
        </p:txBody>
      </p:sp>
    </p:spTree>
    <p:extLst>
      <p:ext uri="{BB962C8B-B14F-4D97-AF65-F5344CB8AC3E}">
        <p14:creationId xmlns:p14="http://schemas.microsoft.com/office/powerpoint/2010/main" val="256882485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5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Tese de impugnação quanto ao prazo: </a:t>
            </a:r>
          </a:p>
          <a:p>
            <a:pPr algn="just">
              <a:lnSpc>
                <a:spcPts val="2500"/>
              </a:lnSpc>
              <a:spcBef>
                <a:spcPts val="0"/>
              </a:spcBef>
              <a:tabLst>
                <a:tab pos="3316288" algn="l"/>
              </a:tabLst>
            </a:pPr>
            <a:endPar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o beneficiário do BPC/LOAS for residente em zona rural, é possível se alegar que o prazo da portaria que concede prazo menor que 60 (sessenta) dias é ilegal, com base na leitura do art.69 da Lei n.8.212/91, readequada pelo art.24 da Portaria n.03/18 para o BPC/LOAS.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Formas de notificação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lei 14.973/24 reduziu as formas de notificação do beneficiário para revisões de benefícios com indícios de fraude.</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Foram retiradas as notificações por carta simples com aviso de recebimento e a por edital.</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Foram mantidas as notificações:</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1) bancárias, </a:t>
            </a: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2) por meio eletrônico no APP e </a:t>
            </a: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3) pessoalmente, quando o INSS vai até o endereço notificar ou na ocasião da presença do beneficiário em alguma Agência da Previdência Social.</a:t>
            </a:r>
          </a:p>
        </p:txBody>
      </p:sp>
    </p:spTree>
    <p:extLst>
      <p:ext uri="{BB962C8B-B14F-4D97-AF65-F5344CB8AC3E}">
        <p14:creationId xmlns:p14="http://schemas.microsoft.com/office/powerpoint/2010/main" val="325410526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Tese de impugnação</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nº 1.249/24 prevê somente a notificação por meio bancário e edital.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Ocorre que a lei de custeio prevê notificações bancárias, eletrônicas e pessoais, de sorte que eventual revisão com base somente nas formas de notificação previstas na portaria pode ensejar o argumento de que o INSS não exauriu as formas de notificação prevista na lei, quais seja, eletrônica e pessoal.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tese é aplicável somente para cenários em que o beneficiário é pego de surpresa com o bloqueio ou suspensão do benefício sem que tenha sido notificado.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Reforça-se a ilegalidade do procedimento com a ausência de notificações na forma da lei, desde que as demais não tenham logrado êxito.</a:t>
            </a:r>
          </a:p>
        </p:txBody>
      </p:sp>
    </p:spTree>
    <p:extLst>
      <p:ext uri="{BB962C8B-B14F-4D97-AF65-F5344CB8AC3E}">
        <p14:creationId xmlns:p14="http://schemas.microsoft.com/office/powerpoint/2010/main" val="219753154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Mérito na impugnação </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impugnações do BPC/LOAS devem focar na análise dos conceitos estudados acima, como família, renda, exclusões de renda e deficiência.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depender da forma de revisão do ato, novos itens devem ser inseridos nos cenários para garantir a manutenção do benefício.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Recebimento de boa-fé: cobrança e ressarcimento de valores na ótica administrativa e judicial</a:t>
            </a:r>
          </a:p>
        </p:txBody>
      </p:sp>
    </p:spTree>
    <p:extLst>
      <p:ext uri="{BB962C8B-B14F-4D97-AF65-F5344CB8AC3E}">
        <p14:creationId xmlns:p14="http://schemas.microsoft.com/office/powerpoint/2010/main" val="421639620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âmbito administrativo, o INSS não cobra valores anteriores a setembro de 2020 se forem recebidos de boa-fé.</a:t>
            </a: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 recebimento de boa-fé geralmente é presumido, devendo a autarquia comprovar a má-fé (como fraude ou omissão de dados dolosamente) para fazer a cobrança.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 partir de setembro de 2020, a autarquia passou a cobrar todos os recebimentos indevidos, mesmo para os casos de boa-fé.</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 base da mudança interpretativa foi a alteração do art.115 da Lei de Benefícios pela lei nº 13.846/19 permitindo a cobrança para todos os pagamentos indevidos, gerando revogação tácita do art.49 do Decreto nº 6.214/07, que previa isenção de pagamento em caso de boa-fé.</a:t>
            </a:r>
          </a:p>
        </p:txBody>
      </p:sp>
    </p:spTree>
    <p:extLst>
      <p:ext uri="{BB962C8B-B14F-4D97-AF65-F5344CB8AC3E}">
        <p14:creationId xmlns:p14="http://schemas.microsoft.com/office/powerpoint/2010/main" val="100411176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o art.668-I da IN nº 128/22:</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668-I. São passíveis de cobrança administrativa os valores indevidos de Benefício de Prestação Continuada – BPC/LOAS, relativo às competências: (incluído pela Instrução Normativa PRES/INSS nº 170, de 4 de Julho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anteriores a setembro de 2020, desde que caracterizada a conduta de má-fé do beneficiário; e (incluído pela Instrução Normativa PRES/INSS nº 170, de 4 de Julho de 2024)</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 partir de setembro de 2020, aplicada a prescrição quinquenal nos casos de boa-fé, nos termos do II do caput e § 3º do art. 115 da Lei nº 8.213, de 1991. (incluído pela Instrução Normativa PRES/INSS nº 170, de 4 de Julho de 2024)</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procedimento de cobrança administrativa relativo ao período informado no inciso I que não possui comprovação de conduta de má-fé do beneficiário, deverá ser arquivado. (incluído pela Instrução Normativa PRES/INSS nº 170, de 4 de Julho de 2024)</a:t>
            </a:r>
          </a:p>
        </p:txBody>
      </p:sp>
    </p:spTree>
    <p:extLst>
      <p:ext uri="{BB962C8B-B14F-4D97-AF65-F5344CB8AC3E}">
        <p14:creationId xmlns:p14="http://schemas.microsoft.com/office/powerpoint/2010/main" val="311622342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Entretanto esse não é o posicionamento do STJ ao enfrentar a matéria no Tema Repetitivo 979, já transitado em julgado. Vejamos:</a:t>
            </a:r>
          </a:p>
          <a:p>
            <a:pPr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Questão submetida a julgamento:</a:t>
            </a:r>
          </a:p>
          <a:p>
            <a:pPr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Devolução ou não de valores recebidos de boa-fé, a título de benefício previdenciário, por força de interpretação errônea, má aplicação da lei ou erro da Administração da Previdência Social.</a:t>
            </a:r>
          </a:p>
          <a:p>
            <a:pPr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Tese firmada:</a:t>
            </a:r>
          </a:p>
          <a:p>
            <a:pPr algn="just">
              <a:lnSpc>
                <a:spcPts val="2100"/>
              </a:lnSpc>
              <a:spcBef>
                <a:spcPts val="0"/>
              </a:spcBef>
              <a:tabLst>
                <a:tab pos="3316288" algn="l"/>
              </a:tabLst>
            </a:pPr>
            <a:endPar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Com relação aos pagamentos indevidos aos segurados decorrentes de erro administrativo (material ou operacional), não embasado em interpretação errônea ou equivocada da lei pela Administração, são repetíveis, sendo legítimo o desconto no percentual de até 30% (trinta por cento) de valor do benefício pago ao segurado/beneficiário, ressalvada a hipótese em que o segurado, diante do caso concreto, comprova sua boa-fé objetiva, sobretudo com demonstração de que não lhe era possível constatar o pagamento indevido.</a:t>
            </a:r>
          </a:p>
          <a:p>
            <a:pPr algn="just">
              <a:lnSpc>
                <a:spcPts val="2100"/>
              </a:lnSpc>
              <a:spcBef>
                <a:spcPts val="0"/>
              </a:spcBef>
              <a:tabLst>
                <a:tab pos="3316288" algn="l"/>
              </a:tabLst>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Ou seja, segundo o STJ são irrepetíveis os valores pagos indevidamente oriundos de interpretação errônea ou equivocada da lei pela Administração.</a:t>
            </a:r>
          </a:p>
          <a:p>
            <a:pPr algn="just">
              <a:lnSpc>
                <a:spcPts val="2100"/>
              </a:lnSpc>
              <a:spcBef>
                <a:spcPts val="0"/>
              </a:spcBef>
              <a:tabLst>
                <a:tab pos="3316288" algn="l"/>
              </a:tabLst>
            </a:pPr>
            <a:endPar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100"/>
              </a:lnSpc>
              <a:spcBef>
                <a:spcPts val="0"/>
              </a:spcBef>
              <a:tabLst>
                <a:tab pos="3316288" algn="l"/>
              </a:tabLst>
            </a:pPr>
            <a:r>
              <a:rPr lang="pt-BR" sz="22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mais, para pagamentos indevidos oriundos de erro administrativo material ou operacional (por exemplo, manutenção de rubricas a servidor público), o executado pode comprovar a boa-fé objetiva e se isentar do pagamento.</a:t>
            </a:r>
          </a:p>
        </p:txBody>
      </p:sp>
    </p:spTree>
    <p:extLst>
      <p:ext uri="{BB962C8B-B14F-4D97-AF65-F5344CB8AC3E}">
        <p14:creationId xmlns:p14="http://schemas.microsoft.com/office/powerpoint/2010/main" val="68207633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Perícias Administrativas – Portaria Conjunta MDS/INSS nº 02/15</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PERÍCIA ADMINISTRATIVA DA PESSOA COM DEFICIÊNCIA – PERÍCIAS MÉDICA E SOCIAL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Modelo biopsicossocial – análise biológica, social, psicológica e ambiental. Ou seja, não existe mais aquela perícia médica tradicional que apenas analisava a incapacidade e a perícia social que apenas calculava a renda per capita objetivamente.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que consta o modelo é datada de 2015. Mas a lei 14.176/21, de 22 de junho de 2021 incluiu o art.40-B na Lei n.8.742/93 para prever regulamentação de avaliação nos termos do Estatuto da Pessoa com Deficiência. Mas enquanto ela não ocorrer, deve seguir a avaliação médica e social pela perícia médica e pelo serviço social do INSS. Ou seja, o modelo atual provavelmente será atualizado.</a:t>
            </a:r>
          </a:p>
        </p:txBody>
      </p:sp>
    </p:spTree>
    <p:extLst>
      <p:ext uri="{BB962C8B-B14F-4D97-AF65-F5344CB8AC3E}">
        <p14:creationId xmlns:p14="http://schemas.microsoft.com/office/powerpoint/2010/main" val="61030686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40-B. Enquanto não estiver regulamentado o instrumento de avaliação de que tratam os §§ 1º e 2º do art. 2º da Lei nº 13.146, de 6 de julho de 2015(Estatuto da Pessoa com Deficiência), a concessão do benefício de prestação continuada à pessoa com deficiência ficará sujeita à avaliação do grau da deficiência e do impedimento de que trata o § 2º do art. 20 desta Lei, composta por avaliação médica e avaliação social realizadas, respectivamente, pela Perícia Médica Federal e pelo serviço social do INSS, com a utilização de instrumentos desenvolvidos especificamente para esse fim.       (Incluído pela Lei nº 14.176, de 2021)</a:t>
            </a:r>
          </a:p>
          <a:p>
            <a:pPr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atual aplicada é a Portaria Conjunta n.02, de 30 de março de 2015, válida tanto para o INSS, quanto para perícias nas Juntas Recursais.</a:t>
            </a:r>
          </a:p>
          <a:p>
            <a:pPr marL="3227388" algn="just">
              <a:lnSpc>
                <a:spcPts val="25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5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11. Os critérios, procedimentos e instrumentos de que trata esta Portaria aplicam-se às avaliações realizadas nas instâncias administrativa e recursal, assim como nas reavaliações bienais, quando for o caso.</a:t>
            </a:r>
          </a:p>
        </p:txBody>
      </p:sp>
    </p:spTree>
    <p:extLst>
      <p:ext uri="{BB962C8B-B14F-4D97-AF65-F5344CB8AC3E}">
        <p14:creationId xmlns:p14="http://schemas.microsoft.com/office/powerpoint/2010/main" val="270762657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portaria estabelece os procedimentos de avaliação médica e social para deficiência no BPC/LOAS: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1º Estabelecer os critérios, procedimentos e instrumentos para a avaliação social e médica da pessoa com deficiência requerente do Benefício de Prestação Continuada da Assistência Social – BPC.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2º A avaliação da pessoa com deficiência é constituída pelos seguintes componentes, baseados na Classificação Internacional de Funcionalidade, Incapacidade e Saúde – CIF: </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 - qualificar as barreiras</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Funções e Estruturas do Corpo; e </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Atividades e Participação – as limitações de atividades</a:t>
            </a:r>
          </a:p>
          <a:p>
            <a:pPr marL="3227388"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art.3º elucida os mecanismos de avaliação e a finalidade.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6742054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3º Os instrumentos para avaliação da pessoa com deficiência destinam-se à utilização pelo Assistente Social e pelo Perito Médico, do quadro do INSS, com a finalidade de qualificar as barreiras enfrentadas, as alterações de funções e/ou Estruturas do Corpo, as limitações de atividades e restrições à participação social, em igualdade de condições com as demais pessoas.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portaria existem 02 anexos. Um para pessoas com deficiência abaixo de 16 anos e outra para pessoas com deficiência com 16 anos ou mais.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4º Para avaliação da pessoa com deficiência serão utilizados os seguintes instrumentos: </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Avaliação da Pessoa com Deficiência para acesso ao BPC – Espécie 87 – 16 anos ou mais, conforme formulário previsto no Anexo I; e </a:t>
            </a:r>
          </a:p>
        </p:txBody>
      </p:sp>
    </p:spTree>
    <p:extLst>
      <p:ext uri="{BB962C8B-B14F-4D97-AF65-F5344CB8AC3E}">
        <p14:creationId xmlns:p14="http://schemas.microsoft.com/office/powerpoint/2010/main" val="28021416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Avaliação da Pessoa com Deficiência para acesso ao BPC – Espécie 87 – menor de 16 anos, conforme formulário previsto no Anexo II.</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art.5º inicia pela avaliação social, com a descrição dos componentes e domínios.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5º Compete ao Assistente Social avaliar e qualificar os seguintes componentes e domínios da Avaliação Social:</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Fatores Ambientais, por meio dos domínios:</a:t>
            </a:r>
          </a:p>
          <a:p>
            <a:pPr marL="3227388" algn="just">
              <a:lnSpc>
                <a:spcPts val="26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Produtos e Tecnologia;</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Condições de Habitabilidade e Mudanças Ambientais;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Apoio e Relacionamentos;</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Atitudes; e</a:t>
            </a:r>
          </a:p>
        </p:txBody>
      </p:sp>
    </p:spTree>
    <p:extLst>
      <p:ext uri="{BB962C8B-B14F-4D97-AF65-F5344CB8AC3E}">
        <p14:creationId xmlns:p14="http://schemas.microsoft.com/office/powerpoint/2010/main" val="137996624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Atividades e Participação, por meio dos domínios: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Vida Doméstica;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Relações e Interações Interpessoais;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Áreas Principais da Vida; 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Vida Comunitária, Social e Cívica, com distintos pontos de corte para análise, detalhados no Anexo III desta Portaria.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a perícia médica avalia os seguintes componentes e domínios:</a:t>
            </a: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6º Compete ao Perito Médico Previdenciário avaliar e qualificar os seguintes componentes e domínios da avaliação médica, com base na CIF:</a:t>
            </a:r>
          </a:p>
        </p:txBody>
      </p:sp>
    </p:spTree>
    <p:extLst>
      <p:ext uri="{BB962C8B-B14F-4D97-AF65-F5344CB8AC3E}">
        <p14:creationId xmlns:p14="http://schemas.microsoft.com/office/powerpoint/2010/main" val="209164437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Funções do Corpo, por meio dos domínios: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Funções Mentais;</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Funções Sensoriais da Visão;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Funções Sensoriais da Audição;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Funções Sensoriais Adicionais e Dor;</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Funções da Voz e da Fala;</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 Funções do Sistema Cardiovascular;</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 Funções do Sistema Hematológico;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h) Funções do Sistema Imunológico;</a:t>
            </a:r>
          </a:p>
        </p:txBody>
      </p:sp>
    </p:spTree>
    <p:extLst>
      <p:ext uri="{BB962C8B-B14F-4D97-AF65-F5344CB8AC3E}">
        <p14:creationId xmlns:p14="http://schemas.microsoft.com/office/powerpoint/2010/main" val="21771701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Funções do Sistema Respiratório;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 Funções do Sistema Digestivo;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 Funções do Sistema Metabólico e Endócrino;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m) Funções Geniturinárias e Reprodutivas;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 Funções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Neuromusculoesqueléticas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 Relacionadas ao Movimento; e</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Funções da Pele e Estruturas Relacionadas;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Atividades e Participação, por meio dos domínios: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Aprendizagem e Aplicação de Conhecimento;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Tarefas e Demandas Gerais;</a:t>
            </a:r>
          </a:p>
        </p:txBody>
      </p:sp>
    </p:spTree>
    <p:extLst>
      <p:ext uri="{BB962C8B-B14F-4D97-AF65-F5344CB8AC3E}">
        <p14:creationId xmlns:p14="http://schemas.microsoft.com/office/powerpoint/2010/main" val="265094934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Comunicação;</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 Mobilidade; e</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 Cuidado Pessoal, com distintos pontos de corte para análise, detalhados no Anexo III desta Portaria.</a:t>
            </a:r>
          </a:p>
          <a:p>
            <a:pPr marL="3227388"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No anexo IV dessa portaria consta uma Tabela Conclusiva de Qualificadores que tem uma a uma das somas dos resultados feitos por critérios Fatores Ambientais, Atividades e Participação e Funções do Corpo. </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8º A combinação de qualificadores finais resultantes da avaliação social e da avaliação médica será confrontada com a Tabela Conclusiva de Qualificadores – Anexo IV desta Portaria, para fins de reconhecimento ou não do direito ao benefício, devendo ser indeferido o requerimento quando:</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I – o qualificador final do componente Funções do Corpo for nenhum (N) ou leve (L);</a:t>
            </a:r>
          </a:p>
        </p:txBody>
      </p:sp>
    </p:spTree>
    <p:extLst>
      <p:ext uri="{BB962C8B-B14F-4D97-AF65-F5344CB8AC3E}">
        <p14:creationId xmlns:p14="http://schemas.microsoft.com/office/powerpoint/2010/main" val="278180197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o qualificador final do componente Atividades e Participação for nenhum (N) ou leve (L); 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as alterações de Funções e/ou Estruturas do Corpo puderem ser resolvidas em menos de 2 (dois) anos, consideradas as condições especificadas no inciso III do art. 7º.</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As avaliações podem ser N = Nenhuma (0 a 4% de dificuldade), L = Leve (de 5 a 24% de dificuldade), M = Moderada (de 25 a 49% de dificuldade), G = Grave (de 50 a 95% de dificuldade) e C = Completa (de 96 a 100% de dificuldade).</a:t>
            </a:r>
          </a:p>
        </p:txBody>
      </p:sp>
    </p:spTree>
    <p:extLst>
      <p:ext uri="{BB962C8B-B14F-4D97-AF65-F5344CB8AC3E}">
        <p14:creationId xmlns:p14="http://schemas.microsoft.com/office/powerpoint/2010/main" val="275086785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ALTERAÇÕES NA PERÍCIA PELA LEI Nº 14.176/21</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lei criou em seu art.3º mecanismos para acelerar a fila de avaliações médica e social com a possibilidade de se fazer perícia social por videoconferência e de isentá-la em caso de avaliação médica que atinja determinada pontuação em cotejo com um padrão médio criado em tabela abaixo.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Importante registrar que essa novidade legislativa foi criada para atender a realidade da época, quando o mundo passava pela intensa pandemia do COVID-19, e acabou sendo mantida.</a:t>
            </a:r>
          </a:p>
          <a:p>
            <a:pPr marL="3227388" algn="just">
              <a:lnSpc>
                <a:spcPct val="100000"/>
              </a:lnSpc>
              <a:spcBef>
                <a:spcPts val="0"/>
              </a:spcBef>
              <a:tabLst>
                <a:tab pos="3316288" algn="l"/>
              </a:tabLst>
            </a:pPr>
            <a:r>
              <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Art. 3º  Para avaliação da deficiência que justifica o acesso, a manutenção e a revisão do benefício de prestação continuada de que trata o art. 20 da Lei nº 8.742, de 7 de dezembro de 1993, fica o Instituto Nacional do Seguro Social (INSS) autorizado a adotar as seguintes medidas excepcionais, até 31 de dezembro de 2021:</a:t>
            </a:r>
          </a:p>
        </p:txBody>
      </p:sp>
    </p:spTree>
    <p:extLst>
      <p:ext uri="{BB962C8B-B14F-4D97-AF65-F5344CB8AC3E}">
        <p14:creationId xmlns:p14="http://schemas.microsoft.com/office/powerpoint/2010/main" val="260024659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realização da avaliação social, de que tratam o § 6º do art. 20 e o art. 40-B da Lei nº 8.742, de 7 de dezembro de 1993, por meio de videoconferência; e</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concessão ou manutenção do benefício de prestação continuada aplicado padrão médio à avaliação social, que compõe a avaliação da deficiência de que trata o § 6º do art. 20 da Lei nº 8.742, de 7 de dezembro de 1993, desde que tenha sido realizada a avaliação médica e constatado o impedimento de longo prazo. (utilização de um padrão médio para concessão ou manutenção do benefício, criado pela Portaria Conjunta n.14/21 e que tenha sido aprovado pela perícia médica, isentando da necessidade de realização de perícia social)</a:t>
            </a:r>
          </a:p>
        </p:txBody>
      </p:sp>
    </p:spTree>
    <p:extLst>
      <p:ext uri="{BB962C8B-B14F-4D97-AF65-F5344CB8AC3E}">
        <p14:creationId xmlns:p14="http://schemas.microsoft.com/office/powerpoint/2010/main" val="88853049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12109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Anexo II dessa portaria.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Tabela 1. Aplicação do padrão médio à avaliação social - inciso III do § 7º do art. 11</a:t>
            </a:r>
          </a:p>
        </p:txBody>
      </p:sp>
      <p:graphicFrame>
        <p:nvGraphicFramePr>
          <p:cNvPr id="2" name="Tabela 1">
            <a:extLst>
              <a:ext uri="{FF2B5EF4-FFF2-40B4-BE49-F238E27FC236}">
                <a16:creationId xmlns:a16="http://schemas.microsoft.com/office/drawing/2014/main" id="{04DD0402-26DD-60D2-A110-6CB53BBAD7E9}"/>
              </a:ext>
            </a:extLst>
          </p:cNvPr>
          <p:cNvGraphicFramePr>
            <a:graphicFrameLocks noGrp="1"/>
          </p:cNvGraphicFramePr>
          <p:nvPr>
            <p:extLst>
              <p:ext uri="{D42A27DB-BD31-4B8C-83A1-F6EECF244321}">
                <p14:modId xmlns:p14="http://schemas.microsoft.com/office/powerpoint/2010/main" val="3169576502"/>
              </p:ext>
            </p:extLst>
          </p:nvPr>
        </p:nvGraphicFramePr>
        <p:xfrm>
          <a:off x="1240117" y="1647825"/>
          <a:ext cx="9711766" cy="3562350"/>
        </p:xfrm>
        <a:graphic>
          <a:graphicData uri="http://schemas.openxmlformats.org/drawingml/2006/table">
            <a:tbl>
              <a:tblPr firstRow="1" bandRow="1">
                <a:tableStyleId>{5C22544A-7EE6-4342-B048-85BDC9FD1C3A}</a:tableStyleId>
              </a:tblPr>
              <a:tblGrid>
                <a:gridCol w="5310095">
                  <a:extLst>
                    <a:ext uri="{9D8B030D-6E8A-4147-A177-3AD203B41FA5}">
                      <a16:colId xmlns:a16="http://schemas.microsoft.com/office/drawing/2014/main" val="3399702509"/>
                    </a:ext>
                  </a:extLst>
                </a:gridCol>
                <a:gridCol w="4401671">
                  <a:extLst>
                    <a:ext uri="{9D8B030D-6E8A-4147-A177-3AD203B41FA5}">
                      <a16:colId xmlns:a16="http://schemas.microsoft.com/office/drawing/2014/main" val="1795269569"/>
                    </a:ext>
                  </a:extLst>
                </a:gridCol>
              </a:tblGrid>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Domínio</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Qualificador</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161673681"/>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Produtos e tecnologia (e1)</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879093294"/>
                  </a:ext>
                </a:extLst>
              </a:tr>
              <a:tr h="553249">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Condições de habitabilidade e mudanças ambientais (e2)</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4215818331"/>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Apoio e relacionamentos (e3)</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15936016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Atitudes (e4)</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1,0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1830648712"/>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Serviços, sistemas e políticas (e5)</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396455957"/>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Vida doméstica (d6)</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3,0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345113706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Relações e interações interpessoais (d7)</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2,0</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2079845884"/>
                  </a:ext>
                </a:extLst>
              </a:tr>
              <a:tr h="322739">
                <a:tc>
                  <a:txBody>
                    <a:bodyPr/>
                    <a:lstStyle/>
                    <a:p>
                      <a:r>
                        <a:rPr lang="pt-BR" sz="2000" kern="10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Áreas principais da vida (d8)</a:t>
                      </a:r>
                      <a:endParaRPr lang="pt-BR" sz="2000" kern="100">
                        <a:effectLst/>
                        <a:latin typeface="Times New Roman" panose="02020603050405020304" pitchFamily="18" charset="0"/>
                        <a:ea typeface="Times New Roman" panose="02020603050405020304" pitchFamily="18" charset="0"/>
                      </a:endParaRPr>
                    </a:p>
                  </a:txBody>
                  <a:tcPr marL="28575" marR="28575" marT="28575" marB="28575" anchor="ctr"/>
                </a:tc>
                <a:tc>
                  <a:txBody>
                    <a:bodyPr/>
                    <a:lstStyle/>
                    <a:p>
                      <a:r>
                        <a:rPr lang="pt-BR" sz="2000" kern="100" dirty="0">
                          <a:solidFill>
                            <a:srgbClr val="162937"/>
                          </a:solidFill>
                          <a:effectLst/>
                          <a:latin typeface="Aptos Display" panose="020B0004020202020204" pitchFamily="34" charset="0"/>
                          <a:ea typeface="Times New Roman" panose="02020603050405020304" pitchFamily="18" charset="0"/>
                          <a:cs typeface="Arial" panose="020B0604020202020204" pitchFamily="34" charset="0"/>
                        </a:rPr>
                        <a:t>3,0</a:t>
                      </a:r>
                      <a:endParaRPr lang="pt-BR" sz="2000" kern="100" dirty="0">
                        <a:effectLst/>
                        <a:latin typeface="Times New Roman" panose="02020603050405020304" pitchFamily="18" charset="0"/>
                        <a:ea typeface="Times New Roman" panose="02020603050405020304" pitchFamily="18" charset="0"/>
                      </a:endParaRPr>
                    </a:p>
                  </a:txBody>
                  <a:tcPr marL="28575" marR="28575" marT="28575" marB="28575" anchor="ctr"/>
                </a:tc>
                <a:extLst>
                  <a:ext uri="{0D108BD9-81ED-4DB2-BD59-A6C34878D82A}">
                    <a16:rowId xmlns:a16="http://schemas.microsoft.com/office/drawing/2014/main" val="2251733534"/>
                  </a:ext>
                </a:extLst>
              </a:tr>
            </a:tbl>
          </a:graphicData>
        </a:graphic>
      </p:graphicFrame>
    </p:spTree>
    <p:extLst>
      <p:ext uri="{BB962C8B-B14F-4D97-AF65-F5344CB8AC3E}">
        <p14:creationId xmlns:p14="http://schemas.microsoft.com/office/powerpoint/2010/main" val="67740520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partir desse padrão, se a perícia médica chegar a determinada pontuação, os critérios sociais são considerados válidos para manutenção ou concessão do BPC. Mas esse referencial não pode ser utilizado para negar o benefício. Ou seja, se a avaliação médica não alcançar esse patamar de padrão médio, o requerente deve se submeter a perícia social.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Resumo: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Avaliação social média</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nos termos da Lei nº 14.176, de 2021, é o padrão médio aplicado à avaliação social, que compõe a avaliação da deficiência de que trata o § 6º do artigo 20 da Lei nº 8.742, de 1993, desde que tenha sido realizada a avaliação médica e constatado o impedimento de longo prazo. Com a publicação da Portaria Conjunta MC/MTP/INSS nº 14, 2021 e Portaria</a:t>
            </a:r>
          </a:p>
          <a:p>
            <a:pPr algn="just">
              <a:lnSpc>
                <a:spcPct val="1000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Conjunta MC/MTP/INSS nº 22, de 30 de dezembro de 2022, o prazo para aplicação da avaliação social média foi prorrogado até disposição em contrário.</a:t>
            </a:r>
          </a:p>
        </p:txBody>
      </p:sp>
    </p:spTree>
    <p:extLst>
      <p:ext uri="{BB962C8B-B14F-4D97-AF65-F5344CB8AC3E}">
        <p14:creationId xmlns:p14="http://schemas.microsoft.com/office/powerpoint/2010/main" val="285458813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padrão médio é aplicado exclusivamente quando o resultado do instrumento de avaliação da deficiência (ou seja, combinado com a avaliação médica) permitir a concessão ou a manutenção do benefício, sendo obrigatória a realização da avaliação social nos demais casos. Dessa forma, 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Sibe</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-PU está parametrizado para aplicação da avaliação social média com as seguintes condições: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perícia médica realizada com indicação de impedimento de longo prazo;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avaliação social não realizada, agendada ou não, independentemente do prazo de agendamento;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resultado conjunto dos indicadores estabelecidos pela perícia médica e os dispostos para a avaliação social média enquadrar o requerente no conceito de deficiência estabelecido no anexo II da Portaria Conjunta</a:t>
            </a:r>
          </a:p>
        </p:txBody>
      </p:sp>
    </p:spTree>
    <p:extLst>
      <p:ext uri="{BB962C8B-B14F-4D97-AF65-F5344CB8AC3E}">
        <p14:creationId xmlns:p14="http://schemas.microsoft.com/office/powerpoint/2010/main" val="159091182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Como é feita a pontuação da deficiência</a:t>
            </a:r>
          </a:p>
          <a:p>
            <a:pPr algn="just">
              <a:lnSpc>
                <a:spcPts val="26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Anexo da Portaria nº 02/15.</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043091551"/>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tabLst>
                <a:tab pos="3316288" algn="l"/>
              </a:tabLst>
            </a:pPr>
            <a:r>
              <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SÍNTESE DA </a:t>
            </a:r>
            <a:r>
              <a:rPr lang="pt-BR" sz="2400" b="1" dirty="0">
                <a:solidFill>
                  <a:schemeClr val="bg1"/>
                </a:solidFill>
                <a:latin typeface="Aptos Display" panose="020B0004020202020204" pitchFamily="34" charset="0"/>
                <a:ea typeface="Times New Roman" panose="02020603050405020304" pitchFamily="18" charset="0"/>
                <a:cs typeface="Segoe UI" panose="020B0502040204020203" pitchFamily="34" charset="0"/>
              </a:rPr>
              <a:t>FORMAÇÃO DE RENDA PARA BPC/LOAS</a:t>
            </a:r>
            <a:endParaRPr lang="pt-BR" sz="2400" b="1"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Dessa forma, é acumulável também com Bolsa Família, assistência médica e as pensões acima.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Quanto as rendas de exercício de atividade remunerada, algumas atividades permitem a cumulação conjunta com o BPC:</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Estágio supervisionado</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Contrato de aprendizagem (até 02 salários-mínimos) – art.21-A, §2º da LOAS</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Indenização por danos em barragens</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Pensão alimentícia (art.8º-A, III, d da Portaria nº 03/18)</a:t>
            </a:r>
          </a:p>
        </p:txBody>
      </p:sp>
    </p:spTree>
    <p:extLst>
      <p:ext uri="{BB962C8B-B14F-4D97-AF65-F5344CB8AC3E}">
        <p14:creationId xmlns:p14="http://schemas.microsoft.com/office/powerpoint/2010/main" val="24246948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a redação do art.20 da LOAS: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9º Os valores recebidos a título de auxílio financeiro temporário ou de indenização por danos sofridos em decorrência de rompimento e colapso de barragens, bem como os rendimentos decorrentes de estágio supervisionado e de aprendizagem, não serão computados para fins de cálculo da renda familiar per capita a que se refere o § 3º deste artigo.    (Redação dada pela Lei nº 14.809, de 2024)</a:t>
            </a:r>
          </a:p>
        </p:txBody>
      </p:sp>
    </p:spTree>
    <p:extLst>
      <p:ext uri="{BB962C8B-B14F-4D97-AF65-F5344CB8AC3E}">
        <p14:creationId xmlns:p14="http://schemas.microsoft.com/office/powerpoint/2010/main" val="253154777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Também é possível acumular com pensão alimentícia, estágio supervisionado e contrato de aprendizagem.</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OBS: o titular de BPC/LOAS IDOSO pode exercer atividade remunerada, desde que mantenha os requisitos da miserabilidade.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Já o titular DEFICIENTE, não pode. Resultando na suspensão do BPC.</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LOAS</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21-A.  O benefício de prestação continuada será suspenso pelo órgão concedente quando a pessoa com deficiência exercer atividade remunerada, inclusive na condição de microempreendedor individual.</a:t>
            </a:r>
          </a:p>
        </p:txBody>
      </p:sp>
    </p:spTree>
    <p:extLst>
      <p:ext uri="{BB962C8B-B14F-4D97-AF65-F5344CB8AC3E}">
        <p14:creationId xmlns:p14="http://schemas.microsoft.com/office/powerpoint/2010/main" val="55908976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BPC/LOAS e Bolsa Família</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Não há nenhuma proibição de recebimento acumulado entre o BPC/LOAS e o Bolsa Família. Entretanto a formação dos cálculos merece atenção a parte.</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Bolsa Família não é considerado renda para o BPC/LOAS, nos termos do art4º, §2º, II do Decreto nº 6.214/07:</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 o   Para fins do disposto no inciso VI do caput , não serão computados como renda mensal bruta familiar:                         (Redação dada pelo Decreto nº 7.617, de 2011)</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 - benefícios e auxílios assistenciais de natureza eventual e temporária;                         (Incluído pelo Decreto nº 7.617, de 2011)</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valores oriundos de programas sociais de transferência de renda; </a:t>
            </a:r>
          </a:p>
        </p:txBody>
      </p:sp>
    </p:spTree>
    <p:extLst>
      <p:ext uri="{BB962C8B-B14F-4D97-AF65-F5344CB8AC3E}">
        <p14:creationId xmlns:p14="http://schemas.microsoft.com/office/powerpoint/2010/main" val="108246960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III - recursos financeiros recebidos de ações de transferência de renda de natureza assistencial instituídas pelo poder público federal, estadual, municipal e distrital.</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2º O benefício de prestação continuada, de que trata o art. 20 da Lei nº 8.742, de 7 de dezembro de 1993 (Lei Orgânica da Assistência Social), recebido por quaisquer dos integrantes da família, compõe o cálculo da renda familiar per capita mensal.</a:t>
            </a: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Ou seja, ao se fazer o pedido do Bolsa Família, se algum membro da família receber BPC/LOAS, este será computado como renda.</a:t>
            </a:r>
          </a:p>
        </p:txBody>
      </p:sp>
    </p:spTree>
    <p:extLst>
      <p:ext uri="{BB962C8B-B14F-4D97-AF65-F5344CB8AC3E}">
        <p14:creationId xmlns:p14="http://schemas.microsoft.com/office/powerpoint/2010/main" val="8170692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 que fazer na prática</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primeira ideia é fazer sempre o pedido de Bolsa Família primeiro, já que seu recebimento não entra no cálculo do BPC/LOAS. </a:t>
            </a:r>
          </a:p>
          <a:p>
            <a:pPr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com o batimento de renda do Bolsa Família nos meses seguintes, possivelmente a família manterá os critérios de renda desse benefício. </a:t>
            </a:r>
          </a:p>
        </p:txBody>
      </p:sp>
    </p:spTree>
    <p:extLst>
      <p:ext uri="{BB962C8B-B14F-4D97-AF65-F5344CB8AC3E}">
        <p14:creationId xmlns:p14="http://schemas.microsoft.com/office/powerpoint/2010/main" val="416549926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7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Exemplo</a:t>
            </a:r>
          </a:p>
          <a:p>
            <a:pPr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Em uma casa moram seu Miguel, dona Clara e 03 filhos. Total de 05 pessoas e renda de R$800,00 reais.</a:t>
            </a:r>
          </a:p>
          <a:p>
            <a:pPr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 família solicita o Bolsa Família, cuja renda per capita é de R$ 218,00.</a:t>
            </a: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Dividindo R$ 800,00/5, a renda per capita fica em R$ 160,00, dando direito ao Bolsa Família.</a:t>
            </a:r>
          </a:p>
          <a:p>
            <a:pPr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uma vez seu Miguel solicitando o BPC/LOAS para um dos filhos (deficiente), a concessão do BPC/LOAS altera o quadro de renda da família, que passa a ser de R$800,00 + R$ 1.500,00 = R$ 2.300,00 a ser dividido por 05, que equivale a R$ 460,00, acima do critério do Bolsa Família.</a:t>
            </a:r>
          </a:p>
        </p:txBody>
      </p:sp>
    </p:spTree>
    <p:extLst>
      <p:ext uri="{BB962C8B-B14F-4D97-AF65-F5344CB8AC3E}">
        <p14:creationId xmlns:p14="http://schemas.microsoft.com/office/powerpoint/2010/main" val="89662127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7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 BPC/LOAS e Pensão por morte </a:t>
            </a:r>
          </a:p>
          <a:p>
            <a:pPr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benefício de prestação continuada não gera direito a pensão por morte. Mas devem ser considerados vários vieses nesse caso.</a:t>
            </a:r>
          </a:p>
          <a:p>
            <a:pPr algn="just">
              <a:lnSpc>
                <a:spcPts val="27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23.  O Benefício de Prestação Continuada é intransferível, não gerando direito à pensão por morte aos herdeiros ou sucessores.</a:t>
            </a:r>
          </a:p>
          <a:p>
            <a:pPr marL="3227388" algn="just">
              <a:lnSpc>
                <a:spcPts val="27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7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Parágrafo único.  O valor do resíduo não recebido em vida pelo beneficiário será pago aos seus herdeiros ou sucessores, na forma da lei civil.</a:t>
            </a:r>
          </a:p>
        </p:txBody>
      </p:sp>
    </p:spTree>
    <p:extLst>
      <p:ext uri="{BB962C8B-B14F-4D97-AF65-F5344CB8AC3E}">
        <p14:creationId xmlns:p14="http://schemas.microsoft.com/office/powerpoint/2010/main" val="412645524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Só que existem 04 formas que um beneficiário de BPC/LOAS pode deixar aos dependentes o direito à pensão por morte.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São elas: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Contribuir como segurado facultativo enquanto recebe o BPC/LOAS,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Ter preenchido direito a algum benefício previdenciário,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Estando em período de graça na ocasião do óbito, ainda que recebendo o benefício assistencial ou</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Mantendo a qualidade de segurado por incapacidade até o evento morte. </a:t>
            </a:r>
          </a:p>
        </p:txBody>
      </p:sp>
    </p:spTree>
    <p:extLst>
      <p:ext uri="{BB962C8B-B14F-4D97-AF65-F5344CB8AC3E}">
        <p14:creationId xmlns:p14="http://schemas.microsoft.com/office/powerpoint/2010/main" val="50566910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Essas hipóteses garantem direito de pensão por morte aos dependentes não pelo BPC, mas pela manutenção da qualidade de segurado da previdência por esses outros fatores.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Vejamos um a um.</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Primeira hipótese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Sobre o segurado facultativo, o art.29 da Portaria Conjunta MDS/INSS, de 21 de setembro de 2018, traz a seguinte redação:</a:t>
            </a:r>
          </a:p>
          <a:p>
            <a:pPr marL="3227388"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Art. 29. A contribuição do beneficiário como segurado facultativo da Previdência Social não acarretará a suspensão do pagamento do BPC.</a:t>
            </a:r>
          </a:p>
        </p:txBody>
      </p:sp>
    </p:spTree>
    <p:extLst>
      <p:ext uri="{BB962C8B-B14F-4D97-AF65-F5344CB8AC3E}">
        <p14:creationId xmlns:p14="http://schemas.microsoft.com/office/powerpoint/2010/main" val="346340076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Atente-se que esse recolhimento só pode ser no percentual de 11% ou 20%, porque o recolhimento simplificado para o segurado facultativo previsto no art.21 da Lei de Custeio (nº 8.212/91) é para segurado facultativo que não possui renda e o recebimento do benefício assistencial é uma renda, além do que é destinado a quem se dedica somente ao trabalho doméstico (dono(a) de casa). É o que dita o normativo:</a:t>
            </a:r>
          </a:p>
          <a:p>
            <a:pPr algn="just">
              <a:lnSpc>
                <a:spcPts val="2600"/>
              </a:lnSpc>
              <a:spcBef>
                <a:spcPts val="0"/>
              </a:spcBef>
              <a:tabLst>
                <a:tab pos="3316288" algn="l"/>
              </a:tabLst>
            </a:pPr>
            <a:endParaRPr lang="pt-BR" sz="2400" dirty="0">
              <a:solidFill>
                <a:schemeClr val="bg1"/>
              </a:solidFill>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II - 5% (cinco por cento):              (Incluído pela Lei nº 12.470, de 2011)</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no caso do microempreendedor individual, de que trata o art. 18-A da Lei Complementar no 123, de 14 de dezembro de 2006; e            (Incluído pela Lei nº 12.470, de 2011)     (Produção de efeito)</a:t>
            </a:r>
          </a:p>
          <a:p>
            <a:pPr marL="3227388" algn="just">
              <a:lnSpc>
                <a:spcPts val="26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ts val="26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b) do segurado facultativo sem renda própria que se dedique exclusivamente ao trabalho doméstico no âmbito de sua residência, desde que pertencente a família de baixa renda.            (Incluído pela Lei nº 12.470, de 2011)</a:t>
            </a:r>
          </a:p>
        </p:txBody>
      </p:sp>
    </p:spTree>
    <p:extLst>
      <p:ext uri="{BB962C8B-B14F-4D97-AF65-F5344CB8AC3E}">
        <p14:creationId xmlns:p14="http://schemas.microsoft.com/office/powerpoint/2010/main" val="233333729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âmbito da previdência, essa previsão também consta no art.8º da Portaria Conjunta nº 3/18:</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 o salário de contribuição não integra a renda mensal bruta familiar quando o requerente do BPC, o beneficiário ou os demais membros do grupo familiar contribuírem como segurados facultativos do Regime Geral da Previdência Social – RGPS;</a:t>
            </a:r>
          </a:p>
        </p:txBody>
      </p:sp>
    </p:spTree>
    <p:extLst>
      <p:ext uri="{BB962C8B-B14F-4D97-AF65-F5344CB8AC3E}">
        <p14:creationId xmlns:p14="http://schemas.microsoft.com/office/powerpoint/2010/main" val="4179982056"/>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Segunda hipótese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preenchimento de requisitos de aposentadoria não requerida até o óbito, a questão foi enfrentada na TNU, no Tema 225, com a verbete, em 20/11/20:</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marL="3227388"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possível a concessão de pensão por morte quando o instituidor, apesar de titular de benefício assistencial, tinha direito adquirido a benefício previdenciário não concedido pela Administração.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De se ver que na prática esse entendimento acontece muito para casos de segurados especiais que recebem BPC/LOAS e muitas vezes acabam confundindo os benefícios e achando que se aposentaram com aquele de natureza assistencial.</a:t>
            </a:r>
          </a:p>
        </p:txBody>
      </p:sp>
    </p:spTree>
    <p:extLst>
      <p:ext uri="{BB962C8B-B14F-4D97-AF65-F5344CB8AC3E}">
        <p14:creationId xmlns:p14="http://schemas.microsoft.com/office/powerpoint/2010/main" val="312680186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ocasião do óbito, os dependentes pedem pensão que é negada pelo INSS por se tratar de benefício assistencial.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entanto, podem fazer prova de que o falecido na verdade tinha direito a aposentadoria por idade na condição de segurado especial (ou urbano), juntando autodeclaração e as provas documentais e testemunhais. Esse entendimento não é seguido pelo INSS, somente ainda pelo Judiciário e pela TNU.</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94390074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Tema 225 TNU</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possível a concessão de pensão por morte quando o instituidor, apesar de titular de benefício assistencial, tinha direito adquirido a benefício previdenciário não concedido pela Administração</a:t>
            </a:r>
          </a:p>
        </p:txBody>
      </p:sp>
    </p:spTree>
    <p:extLst>
      <p:ext uri="{BB962C8B-B14F-4D97-AF65-F5344CB8AC3E}">
        <p14:creationId xmlns:p14="http://schemas.microsoft.com/office/powerpoint/2010/main" val="303564373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Terceira hipótese</a:t>
            </a:r>
          </a:p>
          <a:p>
            <a:pPr algn="just">
              <a:lnSpc>
                <a:spcPct val="100000"/>
              </a:lnSpc>
              <a:spcBef>
                <a:spcPts val="0"/>
              </a:spcBef>
              <a:tabLst>
                <a:tab pos="3316288" algn="l"/>
              </a:tabLst>
            </a:pPr>
            <a:endPar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quando o beneficiário de BPC ainda está no período de graça de um vínculo anterior, alcançado pelo art.15 da lei de Benefícios e vem a óbito. Para essa hipótese, o INSS aceita.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Na prática isso acontece muitas vezes quando segurado perde o emprego e logo após passa a receber o BPC/LOAS e mantém a qualidade de segurado por 12 meses ou ainda, se comprovar que ficou desempregado nos termos do §5º do art.184 da IN nº 128/22, terá o período prorrogado por mais 12 meses. Portanto, de o segurado vier a óbito dentro desse período, os dependentes podem requerer a pensão por morte.</a:t>
            </a:r>
          </a:p>
        </p:txBody>
      </p:sp>
    </p:spTree>
    <p:extLst>
      <p:ext uri="{BB962C8B-B14F-4D97-AF65-F5344CB8AC3E}">
        <p14:creationId xmlns:p14="http://schemas.microsoft.com/office/powerpoint/2010/main" val="415365402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ts val="23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Quarta hipótese</a:t>
            </a:r>
          </a:p>
          <a:p>
            <a:pPr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É a manutenção da qualidade de segurado por incapacidade. Por incrível que pareça, é o caso que mais acontece.</a:t>
            </a:r>
          </a:p>
          <a:p>
            <a:pPr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Segurado que recebe BPC/LOAS e é acometido de doença que se alastra por anos desde quando ainda mantinha a qualidade de segurado de algum vínculo anterior ao recebimento do BPC/LOAS e vem a óbito.</a:t>
            </a:r>
          </a:p>
          <a:p>
            <a:pPr algn="just">
              <a:lnSpc>
                <a:spcPts val="23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ts val="23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comprovação de que o início da doença se deu na época da qualidade de segurado mantém qualidade até o óbito e os dependentes passam a ter direito à pensão por morte.</a:t>
            </a:r>
          </a:p>
        </p:txBody>
      </p:sp>
    </p:spTree>
    <p:extLst>
      <p:ext uri="{BB962C8B-B14F-4D97-AF65-F5344CB8AC3E}">
        <p14:creationId xmlns:p14="http://schemas.microsoft.com/office/powerpoint/2010/main" val="85010931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2300"/>
              </a:lnSpc>
              <a:spcBef>
                <a:spcPts val="0"/>
              </a:spcBef>
              <a:tabLst>
                <a:tab pos="3316288" algn="l"/>
              </a:tabLst>
            </a:pPr>
            <a:r>
              <a:rPr lang="pt-BR" sz="28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DICAS PRÁTICAS DE OURO – CURSO FRENTE A FRENTE BPC/LOAS</a:t>
            </a:r>
            <a:endParaRPr lang="pt-BR" sz="28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56675371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O preenchimento do sistema avaliado por muitos critérios subjetivos do médico.</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 sistema está marcando ausência de elementos de convicção (subjetivismo impugnável), o que pode gerar impugnação judicial pelo excesso de subjetivismo. Verifique no laudo se essa opção está marcada.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Autorizar mudar a DER (no formulário de campo adicional do requerimento), o que permite que alguns recebimentos e vínculos durante o curso do processo não atrapalhem. Como no caso do Seguro Defeso e vínculos em aberto.</a:t>
            </a:r>
          </a:p>
        </p:txBody>
      </p:sp>
    </p:spTree>
    <p:extLst>
      <p:ext uri="{BB962C8B-B14F-4D97-AF65-F5344CB8AC3E}">
        <p14:creationId xmlns:p14="http://schemas.microsoft.com/office/powerpoint/2010/main" val="42689547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declaração de separação de fato prevalece sobre a informação no SIRC (quando consta certidão de casamento), mas no processo consta essa informação para fins futuros, inclusive para pensão por morte. O que pode ser prejudicial.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avaliação social não reprova na prática. Somente a médica.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 análise pelo servidor do INSS é diferente da feita pelo médico e assistente social, não havendo integração entre elas nem no sistema. São manifestações separadas e o sistema aglutina e defere.</a:t>
            </a:r>
          </a:p>
        </p:txBody>
      </p:sp>
    </p:spTree>
    <p:extLst>
      <p:ext uri="{BB962C8B-B14F-4D97-AF65-F5344CB8AC3E}">
        <p14:creationId xmlns:p14="http://schemas.microsoft.com/office/powerpoint/2010/main" val="120834285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Sistemas utilizados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GET – ou PAT (mais atual)</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CNIS</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DAP</a:t>
            </a:r>
          </a:p>
          <a:p>
            <a:pPr algn="just">
              <a:lnSpc>
                <a:spcPct val="100000"/>
              </a:lnSpc>
              <a:spcBef>
                <a:spcPts val="0"/>
              </a:spcBef>
              <a:tabLst>
                <a:tab pos="3316288" algn="l"/>
              </a:tabLst>
            </a:pP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Cadúnico</a:t>
            </a: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SEGURO DESEMPREGO</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PESSOA JURÍDICA</a:t>
            </a:r>
          </a:p>
        </p:txBody>
      </p:sp>
    </p:spTree>
    <p:extLst>
      <p:ext uri="{BB962C8B-B14F-4D97-AF65-F5344CB8AC3E}">
        <p14:creationId xmlns:p14="http://schemas.microsoft.com/office/powerpoint/2010/main" val="87974277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b="1"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Um caso de uma criança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No CNIS se analisa somente 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Cadunico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(lá consta também as pessoas excluídas da família, como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companheiro, o que pode ser verificado se consta certidão de casamento no SIRC), o extrato previdenciário e os dados cadastrados no CNIS  com outras bases governamentais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Cadsus</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Receita Federal, NIT,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etc</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Para os demais componentes da família se olha tudo, DAP e seguro-desemprego, além dos vínculos no CNIS e pessoa jurídica.</a:t>
            </a:r>
          </a:p>
        </p:txBody>
      </p:sp>
    </p:spTree>
    <p:extLst>
      <p:ext uri="{BB962C8B-B14F-4D97-AF65-F5344CB8AC3E}">
        <p14:creationId xmlns:p14="http://schemas.microsoft.com/office/powerpoint/2010/main" val="396519287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Análise detalhada.</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Se inicia com a leitura do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Cadunico</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constando integrantes e renda. E outro constando dados pessoais, como identidade, </a:t>
            </a:r>
            <a:r>
              <a:rPr lang="pt-BR" sz="2400" dirty="0" err="1">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cpf</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 endereço, cor, raça, mãe e pai.</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Ver como preencher laudo médico para BPC/LOAS. Cálculo.</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Ordem de análise final</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Dados cadastrais</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Informações pessoais do requerente, como endereço, cor, raça,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rgbClr val="ECAD00"/>
                </a:solidFill>
                <a:effectLst/>
                <a:latin typeface="Aptos Display" panose="020B0004020202020204" pitchFamily="34" charset="0"/>
                <a:ea typeface="Times New Roman" panose="02020603050405020304" pitchFamily="18" charset="0"/>
                <a:cs typeface="Segoe UI" panose="020B0502040204020203" pitchFamily="34" charset="0"/>
              </a:rPr>
              <a:t>OBS: </a:t>
            </a: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quando tem advogado o servidor deve cadastrar como requerente o representante legal do menor. O advogado pode inserir no requerimento o menor e sua mãe, por exemplo. Mas o sistema critica se houver procurador e o outorgante for a criança.</a:t>
            </a:r>
          </a:p>
        </p:txBody>
      </p:sp>
    </p:spTree>
    <p:extLst>
      <p:ext uri="{BB962C8B-B14F-4D97-AF65-F5344CB8AC3E}">
        <p14:creationId xmlns:p14="http://schemas.microsoft.com/office/powerpoint/2010/main" val="152403502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783CCFB-5CAE-B032-D90D-25F744EFC98E}"/>
              </a:ext>
            </a:extLst>
          </p:cNvPr>
          <p:cNvSpPr txBox="1">
            <a:spLocks/>
          </p:cNvSpPr>
          <p:nvPr/>
        </p:nvSpPr>
        <p:spPr>
          <a:xfrm>
            <a:off x="443753" y="393700"/>
            <a:ext cx="11304493" cy="62611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Dados do requerimento – </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Solicitante</a:t>
            </a:r>
          </a:p>
          <a:p>
            <a:pPr algn="just">
              <a:lnSpc>
                <a:spcPct val="100000"/>
              </a:lnSpc>
              <a:spcBef>
                <a:spcPts val="0"/>
              </a:spcBef>
              <a:tabLst>
                <a:tab pos="3316288" algn="l"/>
              </a:tabLst>
            </a:pPr>
            <a:endPar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endParaRP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Relações previdenciárias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Grupo familiar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Forma de pagamento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Exigências – </a:t>
            </a:r>
          </a:p>
          <a:p>
            <a:pPr algn="just">
              <a:lnSpc>
                <a:spcPct val="100000"/>
              </a:lnSpc>
              <a:spcBef>
                <a:spcPts val="0"/>
              </a:spcBef>
              <a:tabLst>
                <a:tab pos="3316288" algn="l"/>
              </a:tabLst>
            </a:pPr>
            <a:r>
              <a:rPr lang="pt-BR" sz="2400" dirty="0">
                <a:solidFill>
                  <a:schemeClr val="bg1"/>
                </a:solidFill>
                <a:effectLst/>
                <a:latin typeface="Aptos Display" panose="020B0004020202020204" pitchFamily="34" charset="0"/>
                <a:ea typeface="Times New Roman" panose="02020603050405020304" pitchFamily="18" charset="0"/>
                <a:cs typeface="Segoe UI" panose="020B0502040204020203" pitchFamily="34" charset="0"/>
              </a:rPr>
              <a:t>Verificar pendências </a:t>
            </a:r>
          </a:p>
        </p:txBody>
      </p:sp>
    </p:spTree>
    <p:extLst>
      <p:ext uri="{BB962C8B-B14F-4D97-AF65-F5344CB8AC3E}">
        <p14:creationId xmlns:p14="http://schemas.microsoft.com/office/powerpoint/2010/main" val="57969121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2089</TotalTime>
  <Words>30366</Words>
  <Application>Microsoft Office PowerPoint</Application>
  <PresentationFormat>Widescreen</PresentationFormat>
  <Paragraphs>1981</Paragraphs>
  <Slides>271</Slides>
  <Notes>4</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271</vt:i4>
      </vt:variant>
    </vt:vector>
  </HeadingPairs>
  <TitlesOfParts>
    <vt:vector size="278" baseType="lpstr">
      <vt:lpstr>Aptos</vt:lpstr>
      <vt:lpstr>__Inter_b8494a</vt:lpstr>
      <vt:lpstr>Times New Roman</vt:lpstr>
      <vt:lpstr>Symbol</vt:lpstr>
      <vt:lpstr>Aptos Display</vt:lpstr>
      <vt:lpstr>Arial</vt:lpstr>
      <vt:lpstr>Tema do Office</vt:lpstr>
      <vt:lpstr>Apresentação do PowerPoint</vt:lpstr>
      <vt:lpstr>Dados BPC/LOAS Brasil e Maranhão   Dados Novembro de 2024   BPC/LOAS no Brasil requeridos no mês: 177.633    Estoque Brasil: 447.701  Maranhão – dados Janeiro/2025  Fila nordeste: 11.874 hoje, dia 22/01/25  Transferências realizadas para o Maranhão em 2024:  R$ 3,47 bilhões em Benefício de Prestação Continuada (acumulado de 01/2024 a 12/2024)</vt:lpstr>
      <vt:lpstr>Pessoas beneficiadas no mês com o BPC/LOAS no Maranhão: 214,03 mil, sendo:   149,28 mil pessoas com deficiência - PcD. 64,74 mil idosos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Hugo Almeida</dc:creator>
  <cp:lastModifiedBy>Hugo Almeida</cp:lastModifiedBy>
  <cp:revision>74</cp:revision>
  <dcterms:created xsi:type="dcterms:W3CDTF">2025-02-04T11:58:06Z</dcterms:created>
  <dcterms:modified xsi:type="dcterms:W3CDTF">2025-03-13T19:02:57Z</dcterms:modified>
</cp:coreProperties>
</file>